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6" r:id="rId2"/>
    <p:sldId id="282" r:id="rId3"/>
    <p:sldId id="281" r:id="rId4"/>
    <p:sldId id="279" r:id="rId5"/>
    <p:sldId id="283" r:id="rId6"/>
    <p:sldId id="273" r:id="rId7"/>
    <p:sldId id="284" r:id="rId8"/>
    <p:sldId id="285" r:id="rId9"/>
    <p:sldId id="276" r:id="rId10"/>
    <p:sldId id="277" r:id="rId11"/>
    <p:sldId id="274" r:id="rId12"/>
    <p:sldId id="275" r:id="rId13"/>
    <p:sldId id="271" r:id="rId14"/>
    <p:sldId id="272" r:id="rId15"/>
    <p:sldId id="278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92" autoAdjust="0"/>
  </p:normalViewPr>
  <p:slideViewPr>
    <p:cSldViewPr>
      <p:cViewPr varScale="1">
        <p:scale>
          <a:sx n="58" d="100"/>
          <a:sy n="58" d="100"/>
        </p:scale>
        <p:origin x="-3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C0523-4426-48D7-B512-4271F9B4AD5C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FDD69-BC51-44CC-A7C6-9D6BEF63D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58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Сравните  два ряда фотографий. Что объединяет людей в первом ряду? Что объединяет людей во втором ряду?</a:t>
            </a:r>
          </a:p>
          <a:p>
            <a:r>
              <a:rPr lang="ru-RU" dirty="0" smtClean="0"/>
              <a:t>Чем они отличаются люди запечатленные на фото? Кто из них более успешен в жизни по вашему мнению?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DD69-BC51-44CC-A7C6-9D6BEF63D76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Индивидуальное задание в тетрадях. На примере предложенной </a:t>
            </a:r>
            <a:r>
              <a:rPr lang="ru-RU" dirty="0" err="1" smtClean="0"/>
              <a:t>интеллекткарты</a:t>
            </a:r>
            <a:r>
              <a:rPr lang="ru-RU" dirty="0" smtClean="0"/>
              <a:t>,</a:t>
            </a:r>
            <a:r>
              <a:rPr lang="ru-RU" baseline="0" dirty="0" smtClean="0"/>
              <a:t> составьте свою карту в тетрадях, по желанию можете рассказать.</a:t>
            </a:r>
            <a:endParaRPr lang="en-US" baseline="0" dirty="0" smtClean="0"/>
          </a:p>
          <a:p>
            <a:r>
              <a:rPr lang="en-US" baseline="0" dirty="0" smtClean="0"/>
              <a:t> </a:t>
            </a:r>
            <a:r>
              <a:rPr lang="ru-RU" baseline="0" dirty="0" smtClean="0"/>
              <a:t>По результатам составленной вами </a:t>
            </a:r>
            <a:r>
              <a:rPr lang="ru-RU" baseline="0" dirty="0" err="1" smtClean="0"/>
              <a:t>интеллекткарты</a:t>
            </a:r>
            <a:r>
              <a:rPr lang="ru-RU" baseline="0" dirty="0" smtClean="0"/>
              <a:t> вы можете  увидеть то, что у вас уже есть, понять чего недостает, и конечно же составить план достижения своей цели исходя из ресурсов. </a:t>
            </a:r>
          </a:p>
          <a:p>
            <a:r>
              <a:rPr lang="ru-RU" baseline="0" dirty="0" smtClean="0"/>
              <a:t> 	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DD69-BC51-44CC-A7C6-9D6BEF63D76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Теперь давайте вернемся к началу урока и вспомним какие цели мы ставили перед собой. Достигли ли мы их, и насколько?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По желанию ребята должны высказать свои выводы, поделиться впечатлениями</a:t>
            </a:r>
            <a:r>
              <a:rPr lang="ru-RU" b="0" baseline="0" dirty="0" smtClean="0"/>
              <a:t> от занятия. </a:t>
            </a:r>
            <a:endParaRPr lang="ru-RU" b="0" dirty="0" smtClean="0"/>
          </a:p>
          <a:p>
            <a:pPr algn="l"/>
            <a:r>
              <a:rPr lang="ru-RU" dirty="0" smtClean="0"/>
              <a:t>Закончить сегодняшнее занятие мне хочется словами английского драматурга Д.Б. Шоу: «</a:t>
            </a:r>
            <a:r>
              <a:rPr lang="ru-RU" sz="1200" b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 всегда сваливают вину на силу обстоятельств. Я не верю в силу обстоятельств. В этом мире добивается успеха только тот, кто ищет нужных ему условий и, если не находит, создает их сам</a:t>
            </a:r>
            <a:r>
              <a:rPr lang="ru-RU" b="0" dirty="0" smtClean="0"/>
              <a:t>». </a:t>
            </a:r>
          </a:p>
          <a:p>
            <a:pPr algn="l"/>
            <a:endParaRPr lang="ru-RU" b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DD69-BC51-44CC-A7C6-9D6BEF63D76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Давайте составим кластер к слову «УСПЕХ». Кто-</a:t>
            </a:r>
            <a:r>
              <a:rPr lang="ru-RU" baseline="0" dirty="0" smtClean="0"/>
              <a:t>нибудь, по желанию,  зачитайте то, что у вас получилось.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DD69-BC51-44CC-A7C6-9D6BEF63D769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Исходя из этого вместе</a:t>
            </a:r>
            <a:r>
              <a:rPr lang="ru-RU" baseline="0" dirty="0" smtClean="0"/>
              <a:t> давайте выведем тему занятия.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DD69-BC51-44CC-A7C6-9D6BEF63D76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достижения успеха необходимо иметь цели. Поэтому надо поставить цели для сегодняшнего занятия.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DD69-BC51-44CC-A7C6-9D6BEF63D769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Единственная реальность, считал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</a:t>
            </a:r>
            <a:r>
              <a:rPr lang="ru-RU" sz="1200" b="0" dirty="0" smtClean="0"/>
              <a:t>мериканский психолог, философ</a:t>
            </a:r>
            <a:r>
              <a:rPr lang="ru-RU" sz="1200" b="0" baseline="0" dirty="0" smtClean="0"/>
              <a:t>  </a:t>
            </a:r>
            <a:r>
              <a:rPr lang="ru-RU" sz="1200" b="0" dirty="0" smtClean="0"/>
              <a:t>(1842 – 1910)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0" dirty="0" smtClean="0">
                <a:solidFill>
                  <a:schemeClr val="accent3">
                    <a:lumMod val="50000"/>
                  </a:schemeClr>
                </a:solidFill>
              </a:rPr>
              <a:t>Уильям   Джеймс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— непосредственный чувственный опыт, критерий истины — практическая успешность действия. Он </a:t>
            </a:r>
            <a:r>
              <a:rPr lang="ru-RU" sz="1200" b="0" dirty="0" smtClean="0">
                <a:solidFill>
                  <a:schemeClr val="accent3">
                    <a:lumMod val="50000"/>
                  </a:schemeClr>
                </a:solidFill>
              </a:rPr>
              <a:t>вывел такую формулу счастья:</a:t>
            </a:r>
            <a:r>
              <a:rPr lang="ru-RU" sz="1200" b="0" baseline="0" dirty="0" smtClean="0">
                <a:solidFill>
                  <a:schemeClr val="accent3">
                    <a:lumMod val="50000"/>
                  </a:schemeClr>
                </a:solidFill>
              </a:rPr>
              <a:t> самооценка равна – успех деленный на уровень притязаний.  Самооценка это то, как человек себя оценивает, успех – то, чего он достиг. А уровень притязаний, это то, на что он претендует.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DD69-BC51-44CC-A7C6-9D6BEF63D76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Исходя из формулы </a:t>
            </a:r>
            <a:r>
              <a:rPr lang="ru-RU" sz="1200" b="0" dirty="0" smtClean="0">
                <a:solidFill>
                  <a:schemeClr val="accent3">
                    <a:lumMod val="50000"/>
                  </a:schemeClr>
                </a:solidFill>
              </a:rPr>
              <a:t>Уильяма   Джеймса выведите, пожалуйста сами формулу успеха. </a:t>
            </a:r>
            <a:r>
              <a:rPr lang="ru-RU" baseline="0" dirty="0" smtClean="0"/>
              <a:t> </a:t>
            </a:r>
            <a:r>
              <a:rPr lang="ru-RU" dirty="0" smtClean="0"/>
              <a:t>Успех равен - самооценка деленная на уровень притязаний. Так как каждый человек уникален, то и понятие успеха и успешности для каждого будет индивидуальным. То, что является успехом для одного, может быть незначительным</a:t>
            </a:r>
            <a:r>
              <a:rPr lang="ru-RU" baseline="0" dirty="0" smtClean="0"/>
              <a:t> для другого, и наоборот.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DD69-BC51-44CC-A7C6-9D6BEF63D76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</a:t>
            </a:r>
            <a:r>
              <a:rPr lang="ru-RU" baseline="0" dirty="0" smtClean="0"/>
              <a:t> профориентации используется формула «ХОЧУ – МОГУ - НАДО». Давайте вместе попробуем объяснить ее с точки зрения достижения успеха. (необходимо чтобы ребята сами порассуждали на эту тему)«ХОЧУ» - это то, что любишь; «МОГУ» - это то, что хорошо получается; «НАДО» - это то, что востребовано, необходимо. На пересечении «ХОЧУ - МОГУ» - человек счастлив, но зачастую беден, потому, что результат его труда не востребован. На пересечении «Х0ЧУ - НАДО» - это просто мечта, потому что сделать это нет возможности. Пересечение «МОГУ - НАДО»  - богатство, но скука, так как делать это нет желания. Но вот когда совпадает «ХОЧУ – МОГУ - НАДО» - тогда человек богат, счастлив и его мечта осуществляется.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DD69-BC51-44CC-A7C6-9D6BEF63D769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 и оборудование: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тест-опросник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разработанный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Е.Ф.Бажиным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др. на основе шкалы локуса контроля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Дж.Роттера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DD69-BC51-44CC-A7C6-9D6BEF63D76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Представляю вам готовую</a:t>
            </a:r>
            <a:r>
              <a:rPr lang="ru-RU" baseline="0" dirty="0" smtClean="0"/>
              <a:t> </a:t>
            </a:r>
            <a:r>
              <a:rPr lang="ru-RU" dirty="0" err="1" smtClean="0"/>
              <a:t>интеллеткарту</a:t>
            </a:r>
            <a:r>
              <a:rPr lang="ru-RU" dirty="0" smtClean="0"/>
              <a:t> достижения успеха,</a:t>
            </a:r>
            <a:r>
              <a:rPr lang="ru-RU" baseline="0" dirty="0" smtClean="0"/>
              <a:t> </a:t>
            </a:r>
            <a:r>
              <a:rPr lang="ru-RU" dirty="0" smtClean="0"/>
              <a:t> и предлагаю на примере всеми любимой сказки «Золушка» разобрать, таким ли уж «нереально – волшебным» был успех главной героини.</a:t>
            </a:r>
          </a:p>
          <a:p>
            <a:r>
              <a:rPr lang="ru-RU" dirty="0" smtClean="0"/>
              <a:t> Итак, какова</a:t>
            </a:r>
            <a:r>
              <a:rPr lang="ru-RU" baseline="0" dirty="0" smtClean="0"/>
              <a:t> была главная, важная цель Золушки?  (возможные ответы: съездить на бал, выйти за муж за принца и т.д.) </a:t>
            </a:r>
          </a:p>
          <a:p>
            <a:r>
              <a:rPr lang="ru-RU" baseline="0" dirty="0" smtClean="0"/>
              <a:t>Какие  были у нее возможности для достижения успеха? (возможные ответы: ресурсы – красота, доброта и др. личные качества; опыт – училась танцевать со шваброй, умение держать себя в обществе, так как из хорошей семьи и получила соответствующее воспитание; связи – Крестная фея)</a:t>
            </a:r>
          </a:p>
          <a:p>
            <a:r>
              <a:rPr lang="ru-RU" baseline="0" dirty="0" smtClean="0"/>
              <a:t>Стремилась ли Золушка завершить все действия в соответствии с намеченной программой, то есть советами Крестной и заданиями мачехи? (возможные ответы: выполнила все задания мачехи, следовала советам Крестной феи)</a:t>
            </a:r>
          </a:p>
          <a:p>
            <a:r>
              <a:rPr lang="ru-RU" baseline="0" dirty="0" smtClean="0"/>
              <a:t>Что вы можете рассказать об интеллекте главной героини? (возможные ответы: принимала взвешенные решения, следовала моральным принципам  - вернулась домой в строго оговоренное время и т.д.)</a:t>
            </a:r>
          </a:p>
          <a:p>
            <a:r>
              <a:rPr lang="ru-RU" baseline="0" dirty="0" smtClean="0"/>
              <a:t>Что можете сказать о плане? (возможные ответы: был составлен план  как попасть на бал, как долго быть на балу, как себя вести)</a:t>
            </a:r>
          </a:p>
          <a:p>
            <a:r>
              <a:rPr lang="ru-RU" baseline="0" dirty="0" smtClean="0"/>
              <a:t>Были предприняты действия.</a:t>
            </a:r>
          </a:p>
          <a:p>
            <a:r>
              <a:rPr lang="ru-RU" baseline="0" dirty="0" smtClean="0"/>
              <a:t>В результате получен полезный результат – Золушка стала невестой принца!!!</a:t>
            </a:r>
          </a:p>
          <a:p>
            <a:r>
              <a:rPr lang="ru-RU" baseline="0" dirty="0" smtClean="0"/>
              <a:t>Важно, подвести ребят к тому, что бы они сделали вывод о том, что для того чтобы получить желаемое в будущем необходимо работать над собой сегодня, не упуская возможности для </a:t>
            </a:r>
            <a:r>
              <a:rPr lang="ru-RU" baseline="0" dirty="0" smtClean="0"/>
              <a:t>самовоспитания, саморазвития</a:t>
            </a:r>
            <a:r>
              <a:rPr lang="ru-RU" baseline="0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DD69-BC51-44CC-A7C6-9D6BEF63D76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BEC8F3-90D3-4847-A30D-4665F3C6EB9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6C34B-6087-424C-A096-388B8BFD6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BEC8F3-90D3-4847-A30D-4665F3C6EB9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6C34B-6087-424C-A096-388B8BFD6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BEC8F3-90D3-4847-A30D-4665F3C6EB9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6C34B-6087-424C-A096-388B8BFD6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BEC8F3-90D3-4847-A30D-4665F3C6EB9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6C34B-6087-424C-A096-388B8BFD6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BEC8F3-90D3-4847-A30D-4665F3C6EB9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6C34B-6087-424C-A096-388B8BFD6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BEC8F3-90D3-4847-A30D-4665F3C6EB9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6C34B-6087-424C-A096-388B8BFD6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BEC8F3-90D3-4847-A30D-4665F3C6EB9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6C34B-6087-424C-A096-388B8BFD6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BEC8F3-90D3-4847-A30D-4665F3C6EB9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6C34B-6087-424C-A096-388B8BFD6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BEC8F3-90D3-4847-A30D-4665F3C6EB9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6C34B-6087-424C-A096-388B8BFD6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BEC8F3-90D3-4847-A30D-4665F3C6EB9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6C34B-6087-424C-A096-388B8BFD6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BEC8F3-90D3-4847-A30D-4665F3C6EB9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6C34B-6087-424C-A096-388B8BFD6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0BEC8F3-90D3-4847-A30D-4665F3C6EB9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96C34B-6087-424C-A096-388B8BFD6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1445332473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8219340" cy="531973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11. Думаю, что в моих неудачах повинны скорее  обстоятельства, чем я сам. </a:t>
            </a:r>
          </a:p>
          <a:p>
            <a:pPr lvl="0">
              <a:buNone/>
            </a:pPr>
            <a:r>
              <a:rPr lang="ru-RU" b="1" dirty="0" smtClean="0"/>
              <a:t>12. Терпения во мне больше, чем способностей.</a:t>
            </a:r>
          </a:p>
          <a:p>
            <a:pPr lvl="0">
              <a:buNone/>
            </a:pPr>
            <a:r>
              <a:rPr lang="ru-RU" b="1" dirty="0" smtClean="0"/>
              <a:t>13. Мои родители слишком строго контролировали меня.</a:t>
            </a:r>
          </a:p>
          <a:p>
            <a:pPr lvl="0">
              <a:buNone/>
            </a:pPr>
            <a:r>
              <a:rPr lang="ru-RU" b="1" dirty="0" smtClean="0"/>
              <a:t>14. Лень, а не сомнение в успехе вынуждают меня часто отказываться от своих намерений.</a:t>
            </a:r>
          </a:p>
          <a:p>
            <a:pPr lvl="0">
              <a:buNone/>
            </a:pPr>
            <a:r>
              <a:rPr lang="ru-RU" b="1" dirty="0" smtClean="0"/>
              <a:t>15. Думаю, что я уверенный в себе человек.</a:t>
            </a:r>
          </a:p>
          <a:p>
            <a:pPr lvl="0">
              <a:buNone/>
            </a:pPr>
            <a:r>
              <a:rPr lang="ru-RU" b="1" dirty="0" smtClean="0"/>
              <a:t>16. Ради успеха я могу рискнуть, даже если шансы не в мою пользу.</a:t>
            </a:r>
          </a:p>
          <a:p>
            <a:pPr lvl="0">
              <a:buNone/>
            </a:pPr>
            <a:r>
              <a:rPr lang="ru-RU" b="1" dirty="0" smtClean="0"/>
              <a:t>17. Я усердный человек.</a:t>
            </a:r>
          </a:p>
          <a:p>
            <a:pPr lvl="0">
              <a:buNone/>
            </a:pPr>
            <a:r>
              <a:rPr lang="ru-RU" b="1" dirty="0" smtClean="0"/>
              <a:t>18. Когда все идет гладко, моя энергия усиливается.</a:t>
            </a:r>
          </a:p>
          <a:p>
            <a:pPr lvl="0">
              <a:buNone/>
            </a:pPr>
            <a:r>
              <a:rPr lang="ru-RU" b="1" dirty="0" smtClean="0"/>
              <a:t>19 . Если бы я был журналистом, то писал бы скорее об оригинальных изобретениях людей, чем о происшествиях.</a:t>
            </a:r>
          </a:p>
          <a:p>
            <a:pPr lvl="0">
              <a:buNone/>
            </a:pPr>
            <a:r>
              <a:rPr lang="ru-RU" b="1" dirty="0" smtClean="0"/>
              <a:t>20. Мои близкие обычно не разделяют моих планов.</a:t>
            </a:r>
          </a:p>
          <a:p>
            <a:pPr lvl="0">
              <a:buNone/>
            </a:pPr>
            <a:r>
              <a:rPr lang="ru-RU" b="1" dirty="0" smtClean="0"/>
              <a:t>21. Мои требования к жизни, ниже, чем у моих товарищей.</a:t>
            </a:r>
          </a:p>
          <a:p>
            <a:pPr lvl="0">
              <a:buNone/>
            </a:pPr>
            <a:r>
              <a:rPr lang="ru-RU" b="1" dirty="0" smtClean="0"/>
              <a:t>22. Мне кажется, что настойчивости во мне больше, чем способностей.</a:t>
            </a:r>
          </a:p>
          <a:p>
            <a:pPr lvl="0">
              <a:buNone/>
            </a:pPr>
            <a:r>
              <a:rPr lang="ru-RU" dirty="0" smtClean="0"/>
              <a:t> 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Ключ 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/>
          <a:lstStyle/>
          <a:p>
            <a:r>
              <a:rPr lang="ru-RU" dirty="0" smtClean="0"/>
              <a:t>1 балл начисляется, если даны ответы «+» на утверждения. 2 ,6, 7 ,8 ,14, 16,18, 19, 21,22</a:t>
            </a:r>
          </a:p>
          <a:p>
            <a:r>
              <a:rPr lang="ru-RU" dirty="0" smtClean="0"/>
              <a:t>1 балл начисляется, если дан ответ «-» на утверждения: 1, 3,4, 5, 9, 10, 11, 12, 13, 15, 17,20.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362216" cy="560548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от 16 до 21 балла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Высокий уровень мотивации достижения успеха. Вы активны, упорны, настойчивы. Сможете стать хорошим специалистом в любой профессии.  Как правило по мере достижения профессиональных успехов ваша самооценка будет повышаться и вы станете более уверенными в своем стремлении к жизненному успеху.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от 12 до 15 баллов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Средний уровень мотивации достижения к успеху.  Вам необходимо немного активизировать себя. Если вы хотите стать преуспевающим человеком, работайте над собой, вырабатывайте уверенность в себе и целеустремленность.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От 2 до 11 баллов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Низкий уровень мотивации достижения успеха. Для вас любая профессия покажется трудной. Постарайтесь 3увлечься каким-нибудь делом. Чем больше интереса вы к нему проявите, тем больше шансов достичь успеха в этой области у вас появится.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5049" y="428604"/>
            <a:ext cx="43193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 Поговорим о Золушке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3999" cy="587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0"/>
            <a:ext cx="6626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  Работа в тетрадях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399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21094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4355976" cy="20608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953" y="214290"/>
            <a:ext cx="8130816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 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всегда сваливают вину </a:t>
            </a:r>
            <a:endParaRPr lang="ru-RU" sz="4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силу обстоятельств. </a:t>
            </a:r>
          </a:p>
          <a:p>
            <a:pPr algn="r"/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не верю в силу обстоятельств. </a:t>
            </a:r>
            <a:endParaRPr lang="ru-RU" sz="4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этом мире добивается успеха </a:t>
            </a:r>
            <a:endParaRPr lang="ru-RU" sz="4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тот, </a:t>
            </a:r>
            <a:endParaRPr lang="ru-RU" sz="4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ищет нужных ему условий </a:t>
            </a:r>
            <a:endParaRPr lang="ru-RU" sz="4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находит, создает их сам 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512" y="5643578"/>
            <a:ext cx="2484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Б. Шоу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Использованные ресурсы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47800"/>
            <a:ext cx="8290778" cy="4800600"/>
          </a:xfrm>
        </p:spPr>
        <p:txBody>
          <a:bodyPr>
            <a:normAutofit/>
          </a:bodyPr>
          <a:lstStyle/>
          <a:p>
            <a:r>
              <a:rPr lang="ru-RU" dirty="0" smtClean="0"/>
              <a:t>Г.В. </a:t>
            </a:r>
            <a:r>
              <a:rPr lang="ru-RU" dirty="0" err="1" smtClean="0"/>
              <a:t>Резапкина</a:t>
            </a:r>
            <a:r>
              <a:rPr lang="ru-RU" dirty="0" smtClean="0"/>
              <a:t>. Психология и выбор профессии. Программа предпрофильной подготовки.- М.: Генезис, 2010</a:t>
            </a:r>
          </a:p>
          <a:p>
            <a:r>
              <a:rPr lang="ru-RU" dirty="0" smtClean="0"/>
              <a:t>М.Ф. Шевченко. Как стать успешным? Программа занятий для старшеклассников. – СПб: Речь, 2007.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0"/>
            <a:ext cx="6755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Сравните фотографии. 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1\Pictures\b_39870_a_3e2520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1905000" cy="2143140"/>
          </a:xfrm>
          <a:prstGeom prst="rect">
            <a:avLst/>
          </a:prstGeom>
          <a:noFill/>
        </p:spPr>
      </p:pic>
      <p:pic>
        <p:nvPicPr>
          <p:cNvPr id="1028" name="Picture 4" descr="C:\Users\1\Pictures\Ягудин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071546"/>
            <a:ext cx="1857388" cy="2143140"/>
          </a:xfrm>
          <a:prstGeom prst="rect">
            <a:avLst/>
          </a:prstGeom>
          <a:noFill/>
        </p:spPr>
      </p:pic>
      <p:pic>
        <p:nvPicPr>
          <p:cNvPr id="1030" name="Picture 6" descr="C:\Users\1\Pictures\fb301620ce76c3e9f6c031a26fda23f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071546"/>
            <a:ext cx="1785950" cy="2143140"/>
          </a:xfrm>
          <a:prstGeom prst="rect">
            <a:avLst/>
          </a:prstGeom>
          <a:noFill/>
        </p:spPr>
      </p:pic>
      <p:pic>
        <p:nvPicPr>
          <p:cNvPr id="1031" name="Picture 7" descr="C:\Users\1\Pictures\1298289411.266063_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071546"/>
            <a:ext cx="1857388" cy="2143140"/>
          </a:xfrm>
          <a:prstGeom prst="rect">
            <a:avLst/>
          </a:prstGeom>
          <a:noFill/>
        </p:spPr>
      </p:pic>
      <p:pic>
        <p:nvPicPr>
          <p:cNvPr id="1032" name="Picture 8" descr="C:\Users\1\Pictures\1199736541_1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50" y="1071546"/>
            <a:ext cx="1785950" cy="2071702"/>
          </a:xfrm>
          <a:prstGeom prst="rect">
            <a:avLst/>
          </a:prstGeom>
          <a:noFill/>
        </p:spPr>
      </p:pic>
      <p:pic>
        <p:nvPicPr>
          <p:cNvPr id="1033" name="Picture 9" descr="C:\Users\1\Pictures\128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57628"/>
            <a:ext cx="1643042" cy="2138362"/>
          </a:xfrm>
          <a:prstGeom prst="rect">
            <a:avLst/>
          </a:prstGeom>
          <a:noFill/>
        </p:spPr>
      </p:pic>
      <p:pic>
        <p:nvPicPr>
          <p:cNvPr id="1034" name="Picture 10" descr="C:\Users\1\Pictures\1419633159_opolchene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3857628"/>
            <a:ext cx="1876423" cy="2143140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3857628"/>
            <a:ext cx="19589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 descr="C:\Users\1\Pictures\9dbf583f115191805.320.v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9256" y="3857628"/>
            <a:ext cx="1881190" cy="2143140"/>
          </a:xfrm>
          <a:prstGeom prst="rect">
            <a:avLst/>
          </a:prstGeom>
          <a:noFill/>
        </p:spPr>
      </p:pic>
      <p:pic>
        <p:nvPicPr>
          <p:cNvPr id="1038" name="Picture 14" descr="C:\Users\1\Pictures\03b0255704f3058292c85a6b0be9e07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6644" y="3857628"/>
            <a:ext cx="1857356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76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428604"/>
            <a:ext cx="614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500174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500306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71472" y="3500438"/>
            <a:ext cx="714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214950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357166"/>
            <a:ext cx="220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умные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1500174"/>
            <a:ext cx="58596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старательные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2500306"/>
            <a:ext cx="6758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последовательные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3429000"/>
            <a:ext cx="52881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есть цель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4714884"/>
            <a:ext cx="7429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хотят добиться лучшего результата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29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996952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  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9018" y="457737"/>
            <a:ext cx="29156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Тема урока: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214422"/>
            <a:ext cx="6038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Слагаемые успеха.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 descr="C:\Users\1\Pictures\business-suc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14554"/>
            <a:ext cx="7129490" cy="4414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10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a_MFD7g0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178300"/>
            <a:ext cx="4445000" cy="26797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13049" y="457737"/>
            <a:ext cx="29676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Цели урока: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94221" y="2060848"/>
            <a:ext cx="51980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40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767287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Формирование мотивации 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достижения успеха.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Самооценка ресурсов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достижения успеха</a:t>
            </a:r>
            <a:endParaRPr lang="ru-RU" sz="48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8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504564" cy="114300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Уильям   Джеймс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 descr="C:\Documents and Settings\Oxana.HOME-26D7B77438\Рабочий стол\Wm_jam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500042"/>
            <a:ext cx="282857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4643446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/>
              <a:t>Американский психолог, философ</a:t>
            </a:r>
          </a:p>
          <a:p>
            <a:pPr algn="ctr">
              <a:defRPr/>
            </a:pPr>
            <a:r>
              <a:rPr lang="ru-RU" sz="2400" b="1" dirty="0" smtClean="0"/>
              <a:t>(1842 – 1910)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1714488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ФОРМУЛА  СЧАСТЬЯ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Picture 2" descr="C:\Documents and Settings\Oxana.HOME-26D7B77438\Рабочий стол\Формула Джеймса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3214686"/>
            <a:ext cx="4878390" cy="242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83d203a8dfa3f6b5186f2583198630b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8143932" cy="27860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792961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2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32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з формулы У. Джемса </a:t>
            </a:r>
            <a:r>
              <a:rPr lang="ru-RU" sz="32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самостоятельно </a:t>
            </a:r>
            <a:r>
              <a:rPr lang="ru-RU" sz="32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выведите формулу УСПЕХА</a:t>
            </a:r>
            <a:endParaRPr lang="ru-RU" sz="32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7371" y="2967335"/>
            <a:ext cx="1631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357430"/>
            <a:ext cx="2478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Успех =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1500174"/>
            <a:ext cx="3874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самооценка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1716" y="3500438"/>
            <a:ext cx="6702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Уровень притязаний 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500306"/>
            <a:ext cx="688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48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857620" y="2143116"/>
            <a:ext cx="5286380" cy="44291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14" y="2143116"/>
            <a:ext cx="5000660" cy="44291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28860" y="428604"/>
            <a:ext cx="5357850" cy="4000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785794"/>
            <a:ext cx="23179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0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«хочу»</a:t>
            </a:r>
            <a:endParaRPr lang="ru-RU" sz="4000" b="1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500174"/>
            <a:ext cx="48182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То, что любишь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6058" y="3643314"/>
            <a:ext cx="23179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«надо»</a:t>
            </a:r>
            <a:endParaRPr lang="ru-RU" sz="4400" b="1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3500438"/>
            <a:ext cx="23179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«могу»</a:t>
            </a:r>
            <a:endParaRPr lang="ru-RU" sz="4400" b="1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4429132"/>
            <a:ext cx="278608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То,  что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необходимо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4286256"/>
            <a:ext cx="367526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То, что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хорошо</a:t>
            </a:r>
          </a:p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получается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3214686"/>
            <a:ext cx="45005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успех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2357430"/>
            <a:ext cx="2000264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счастлив,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но беден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2357430"/>
            <a:ext cx="21431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только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мечта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4429132"/>
            <a:ext cx="22860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богатый,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но скучно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214290"/>
            <a:ext cx="7953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Формула успеха: ХОЧУ-МОГУ-НАДО.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2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433654" cy="84615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i="1" dirty="0" smtClean="0"/>
              <a:t>Анкетирование.  </a:t>
            </a:r>
            <a:br>
              <a:rPr lang="ru-RU" sz="3100" b="1" i="1" dirty="0" smtClean="0"/>
            </a:br>
            <a:r>
              <a:rPr lang="ru-RU" sz="3100" b="1" i="1" dirty="0" smtClean="0"/>
              <a:t>Тест: «Потребность в достижении успеха»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«+» - да, согласен; «-» - нет, не согласен.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290778" cy="5429264"/>
          </a:xfrm>
        </p:spPr>
        <p:txBody>
          <a:bodyPr>
            <a:normAutofit fontScale="55000" lnSpcReduction="2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ru-RU" sz="3600" b="1" dirty="0" smtClean="0"/>
              <a:t>Думаю успех в жизни скорее зависит от случая, чем от расчета.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3600" b="1" dirty="0" smtClean="0"/>
              <a:t>Если я лишусь любимого занятия, жизнь для меня потеряет всякий смысл.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3600" b="1" dirty="0" smtClean="0"/>
              <a:t>В любом деле для меня важнее не его исполнение, а его результат.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3600" b="1" dirty="0" smtClean="0"/>
              <a:t>Считаю, что люди больше страдают из-за неудач на работе, чем от плохих взаимоотношений с близкими. 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3600" b="1" dirty="0" smtClean="0"/>
              <a:t>По моему мнению, большинство людей живут далекими, не близкими целями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3600" b="1" dirty="0" smtClean="0"/>
              <a:t>В жизни было больше успеха, чем неудач.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3600" b="1" dirty="0" smtClean="0"/>
              <a:t>Эмоциональные люди мне нравятся больше, чем деятельные.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3600" b="1" dirty="0" smtClean="0"/>
              <a:t>Даже в обычной работе я стараюсь усовершенствовать некоторые ее  элементы.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3600" b="1" dirty="0" smtClean="0"/>
              <a:t>Поглощенный мыслями об успехе, я могу забыть о мерах предосторожности.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3600" b="1" dirty="0" smtClean="0"/>
              <a:t>Мои близкие считают меня ленивым.</a:t>
            </a:r>
          </a:p>
          <a:p>
            <a:pPr marL="596646" lvl="0" indent="-514350">
              <a:buFont typeface="+mj-lt"/>
              <a:buAutoNum type="arabicPeriod"/>
            </a:pP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12147</TotalTime>
  <Words>1408</Words>
  <Application>Microsoft Office PowerPoint</Application>
  <PresentationFormat>Экран (4:3)</PresentationFormat>
  <Paragraphs>133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Слайд 3</vt:lpstr>
      <vt:lpstr>   </vt:lpstr>
      <vt:lpstr>Слайд 5</vt:lpstr>
      <vt:lpstr>Уильям   Джеймс</vt:lpstr>
      <vt:lpstr>Слайд 7</vt:lpstr>
      <vt:lpstr>Слайд 8</vt:lpstr>
      <vt:lpstr>Анкетирование.   Тест: «Потребность в достижении успеха» «+» - да, согласен; «-» - нет, не согласен. </vt:lpstr>
      <vt:lpstr>Слайд 10</vt:lpstr>
      <vt:lpstr>Ключ   </vt:lpstr>
      <vt:lpstr>Слайд 12</vt:lpstr>
      <vt:lpstr>Слайд 13</vt:lpstr>
      <vt:lpstr>Слайд 14</vt:lpstr>
      <vt:lpstr>Слайд 15</vt:lpstr>
      <vt:lpstr>Использованные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успех?</dc:title>
  <dc:creator>1</dc:creator>
  <cp:lastModifiedBy>1</cp:lastModifiedBy>
  <cp:revision>34</cp:revision>
  <dcterms:created xsi:type="dcterms:W3CDTF">2016-04-11T12:47:25Z</dcterms:created>
  <dcterms:modified xsi:type="dcterms:W3CDTF">2016-08-29T08:18:26Z</dcterms:modified>
</cp:coreProperties>
</file>