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7" r:id="rId4"/>
    <p:sldId id="268" r:id="rId5"/>
    <p:sldId id="269" r:id="rId6"/>
    <p:sldId id="278" r:id="rId7"/>
    <p:sldId id="270" r:id="rId8"/>
    <p:sldId id="282" r:id="rId9"/>
    <p:sldId id="281" r:id="rId10"/>
    <p:sldId id="273" r:id="rId11"/>
    <p:sldId id="277" r:id="rId12"/>
    <p:sldId id="272" r:id="rId13"/>
    <p:sldId id="280" r:id="rId14"/>
    <p:sldId id="274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614792" cy="56515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АВТОНОМНОЕ ДОШКОЛЬНОЕ ОБРАЗОВАТЕЛЬНОЕ  УЧРЕЖДЕНИЕ , ЦЕНТР  РАЗВИТИЯ  РЕБЕНКА ДЕТСКИЙ САД  </a:t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329 «Зеленый лужок» г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Челябинска</a:t>
            </a:r>
          </a:p>
          <a:p>
            <a:pPr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Подготовительная к школе группа «Солнышко»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Проект на тему: </a:t>
            </a:r>
            <a:r>
              <a:rPr lang="ru-RU" b="1" dirty="0" smtClean="0">
                <a:solidFill>
                  <a:schemeClr val="tx1"/>
                </a:solidFill>
              </a:rPr>
              <a:t>«Приходите к нам в театр!»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Продолжительность проекта: </a:t>
            </a:r>
            <a:r>
              <a:rPr lang="ru-RU" sz="2200" b="1" dirty="0" smtClean="0">
                <a:solidFill>
                  <a:schemeClr val="tx1"/>
                </a:solidFill>
              </a:rPr>
              <a:t>долгосрочный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b="1" dirty="0" smtClean="0"/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дети подготовительной к школе группы «Солнышко», воспитатели, музыкальный руководитель, хореограф, родители воспитанников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4" descr="j0413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357166"/>
            <a:ext cx="903264" cy="1280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«Социально-коммуникативное развитие». Ручной труд. ИЗОНИТЬ.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09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4032448" cy="2888775"/>
          </a:xfrm>
          <a:prstGeom prst="rect">
            <a:avLst/>
          </a:prstGeom>
        </p:spPr>
      </p:pic>
      <p:pic>
        <p:nvPicPr>
          <p:cNvPr id="7" name="Рисунок 6" descr="DSC09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915054"/>
            <a:ext cx="3923928" cy="2942946"/>
          </a:xfrm>
          <a:prstGeom prst="rect">
            <a:avLst/>
          </a:prstGeom>
        </p:spPr>
      </p:pic>
      <p:pic>
        <p:nvPicPr>
          <p:cNvPr id="8" name="Рисунок 7" descr="DSC09657.JPG"/>
          <p:cNvPicPr>
            <a:picLocks noChangeAspect="1"/>
          </p:cNvPicPr>
          <p:nvPr/>
        </p:nvPicPr>
        <p:blipFill>
          <a:blip r:embed="rId4" cstate="print"/>
          <a:srcRect l="9051" r="1963"/>
          <a:stretch>
            <a:fillRect/>
          </a:stretch>
        </p:blipFill>
        <p:spPr>
          <a:xfrm>
            <a:off x="-3060848" y="7203180"/>
            <a:ext cx="3060848" cy="2579764"/>
          </a:xfrm>
          <a:prstGeom prst="rect">
            <a:avLst/>
          </a:prstGeom>
        </p:spPr>
      </p:pic>
      <p:pic>
        <p:nvPicPr>
          <p:cNvPr id="9" name="Рисунок 8" descr="DSC09657.JPG"/>
          <p:cNvPicPr>
            <a:picLocks noChangeAspect="1"/>
          </p:cNvPicPr>
          <p:nvPr/>
        </p:nvPicPr>
        <p:blipFill>
          <a:blip r:embed="rId5" cstate="print"/>
          <a:srcRect l="9051"/>
          <a:stretch>
            <a:fillRect/>
          </a:stretch>
        </p:blipFill>
        <p:spPr>
          <a:xfrm>
            <a:off x="5148064" y="980728"/>
            <a:ext cx="3240360" cy="2672111"/>
          </a:xfrm>
          <a:prstGeom prst="rect">
            <a:avLst/>
          </a:prstGeom>
        </p:spPr>
      </p:pic>
      <p:pic>
        <p:nvPicPr>
          <p:cNvPr id="11" name="Рисунок 10" descr="DSC00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995682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686800" cy="2571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Репетируем, играя.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0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141664" cy="3106248"/>
          </a:xfrm>
        </p:spPr>
      </p:pic>
      <p:pic>
        <p:nvPicPr>
          <p:cNvPr id="7" name="Содержимое 6" descr="DSC002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343400" cy="3257550"/>
          </a:xfrm>
        </p:spPr>
      </p:pic>
      <p:pic>
        <p:nvPicPr>
          <p:cNvPr id="8" name="Рисунок 7" descr="DSC00039.JPG"/>
          <p:cNvPicPr>
            <a:picLocks noChangeAspect="1"/>
          </p:cNvPicPr>
          <p:nvPr/>
        </p:nvPicPr>
        <p:blipFill>
          <a:blip r:embed="rId4" cstate="print"/>
          <a:srcRect l="15350" b="26900"/>
          <a:stretch>
            <a:fillRect/>
          </a:stretch>
        </p:blipFill>
        <p:spPr>
          <a:xfrm>
            <a:off x="683568" y="4386226"/>
            <a:ext cx="3816424" cy="2471774"/>
          </a:xfrm>
          <a:prstGeom prst="rect">
            <a:avLst/>
          </a:prstGeom>
        </p:spPr>
      </p:pic>
      <p:pic>
        <p:nvPicPr>
          <p:cNvPr id="9" name="Рисунок 8" descr="PIC_0032.JPG"/>
          <p:cNvPicPr>
            <a:picLocks noChangeAspect="1"/>
          </p:cNvPicPr>
          <p:nvPr/>
        </p:nvPicPr>
        <p:blipFill>
          <a:blip r:embed="rId5" cstate="print"/>
          <a:srcRect l="9401" t="24800" r="22000" b="34250"/>
          <a:stretch>
            <a:fillRect/>
          </a:stretch>
        </p:blipFill>
        <p:spPr>
          <a:xfrm>
            <a:off x="5508104" y="4481736"/>
            <a:ext cx="298556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5053018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Внимание, премьера!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Драматизация сказки «Серебряное копытце» стала итогом нашей совместной работы с музыкальным руководителем и хореографом. Песня «Уж ты, </a:t>
            </a:r>
            <a:r>
              <a:rPr lang="ru-RU" sz="1800" dirty="0" err="1" smtClean="0">
                <a:solidFill>
                  <a:schemeClr val="tx1"/>
                </a:solidFill>
              </a:rPr>
              <a:t>прялица</a:t>
            </a:r>
            <a:r>
              <a:rPr lang="ru-RU" sz="1800" dirty="0" smtClean="0">
                <a:solidFill>
                  <a:schemeClr val="tx1"/>
                </a:solidFill>
              </a:rPr>
              <a:t> моя» и танец: « Камни самоцветные».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DSC00252.JPG"/>
          <p:cNvPicPr>
            <a:picLocks noChangeAspect="1"/>
          </p:cNvPicPr>
          <p:nvPr/>
        </p:nvPicPr>
        <p:blipFill>
          <a:blip r:embed="rId2" cstate="print"/>
          <a:srcRect t="23750" r="5901"/>
          <a:stretch>
            <a:fillRect/>
          </a:stretch>
        </p:blipFill>
        <p:spPr>
          <a:xfrm>
            <a:off x="179512" y="2564904"/>
            <a:ext cx="4968552" cy="3019549"/>
          </a:xfrm>
          <a:prstGeom prst="rect">
            <a:avLst/>
          </a:prstGeom>
        </p:spPr>
      </p:pic>
      <p:pic>
        <p:nvPicPr>
          <p:cNvPr id="7" name="Рисунок 6" descr="DSC00255.JPG"/>
          <p:cNvPicPr>
            <a:picLocks noChangeAspect="1"/>
          </p:cNvPicPr>
          <p:nvPr/>
        </p:nvPicPr>
        <p:blipFill>
          <a:blip r:embed="rId3" cstate="print"/>
          <a:srcRect t="22701" r="18500"/>
          <a:stretch>
            <a:fillRect/>
          </a:stretch>
        </p:blipFill>
        <p:spPr>
          <a:xfrm>
            <a:off x="5364088" y="692696"/>
            <a:ext cx="3504458" cy="2492896"/>
          </a:xfrm>
          <a:prstGeom prst="rect">
            <a:avLst/>
          </a:prstGeom>
        </p:spPr>
      </p:pic>
      <p:pic>
        <p:nvPicPr>
          <p:cNvPr id="8" name="Рисунок 7" descr="DSC00046.JPG"/>
          <p:cNvPicPr>
            <a:picLocks noChangeAspect="1"/>
          </p:cNvPicPr>
          <p:nvPr/>
        </p:nvPicPr>
        <p:blipFill>
          <a:blip r:embed="rId4" cstate="print"/>
          <a:srcRect l="9051" r="5901"/>
          <a:stretch>
            <a:fillRect/>
          </a:stretch>
        </p:blipFill>
        <p:spPr>
          <a:xfrm>
            <a:off x="5364088" y="3429000"/>
            <a:ext cx="3528392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КОНКУРС СЕМЕЙНЫХ ПРОЕКТОВ «Любимые места отдыха на Южном </a:t>
            </a:r>
            <a:r>
              <a:rPr lang="ru-RU" sz="2200" dirty="0" err="1" smtClean="0">
                <a:solidFill>
                  <a:srgbClr val="FF0000"/>
                </a:solidFill>
              </a:rPr>
              <a:t>урале</a:t>
            </a:r>
            <a:r>
              <a:rPr lang="ru-RU" sz="2200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SC0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480387" cy="2610290"/>
          </a:xfrm>
          <a:prstGeom prst="rect">
            <a:avLst/>
          </a:prstGeom>
        </p:spPr>
      </p:pic>
      <p:pic>
        <p:nvPicPr>
          <p:cNvPr id="6" name="Рисунок 5" descr="DSC0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539885" cy="2654914"/>
          </a:xfrm>
          <a:prstGeom prst="rect">
            <a:avLst/>
          </a:prstGeom>
        </p:spPr>
      </p:pic>
      <p:pic>
        <p:nvPicPr>
          <p:cNvPr id="10" name="Рисунок 9" descr="DSC00091.JPG"/>
          <p:cNvPicPr>
            <a:picLocks noChangeAspect="1"/>
          </p:cNvPicPr>
          <p:nvPr/>
        </p:nvPicPr>
        <p:blipFill>
          <a:blip r:embed="rId4" cstate="print"/>
          <a:srcRect l="8263" t="23100" r="9051"/>
          <a:stretch>
            <a:fillRect/>
          </a:stretch>
        </p:blipFill>
        <p:spPr>
          <a:xfrm>
            <a:off x="467544" y="3933056"/>
            <a:ext cx="3534690" cy="2465511"/>
          </a:xfrm>
          <a:prstGeom prst="rect">
            <a:avLst/>
          </a:prstGeom>
        </p:spPr>
      </p:pic>
      <p:pic>
        <p:nvPicPr>
          <p:cNvPr id="13" name="Picture 3" descr="D:\ФОТО\Временная\1052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196752"/>
            <a:ext cx="3528392" cy="250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Заключение.Результат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Проектная деятельность реализовала поставленные цели и задачи,  способствует положительной динамике результатов внедрение национального регионального компонента во все виды деятельности у детей старшего возраста и может быть использована другими педагогами в работе.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5" name="Рисунок 4" descr="DSC08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5232581" cy="3924436"/>
          </a:xfrm>
          <a:prstGeom prst="rect">
            <a:avLst/>
          </a:prstGeom>
        </p:spPr>
      </p:pic>
      <p:pic>
        <p:nvPicPr>
          <p:cNvPr id="8" name="Рисунок 7" descr="DSC0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3419872" cy="455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29" t="21877" r="16797" b="11342"/>
          <a:stretch>
            <a:fillRect/>
          </a:stretch>
        </p:blipFill>
        <p:spPr bwMode="auto">
          <a:xfrm>
            <a:off x="1907704" y="1700808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811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/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 Основная цель  - </a:t>
            </a:r>
            <a:r>
              <a:rPr lang="ru-RU" sz="2000" dirty="0" smtClean="0">
                <a:solidFill>
                  <a:schemeClr val="tx1"/>
                </a:solidFill>
              </a:rPr>
              <a:t>Реализация и освоение содержание регионального компонента через театральную деятельность по средствам интеграции различных областей</a:t>
            </a:r>
            <a:endParaRPr lang="ru-RU" sz="20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25000" lnSpcReduction="20000"/>
          </a:bodyPr>
          <a:lstStyle/>
          <a:p>
            <a:r>
              <a:rPr lang="ru-RU" sz="2000" dirty="0" smtClean="0"/>
              <a:t>.</a:t>
            </a:r>
            <a:endParaRPr lang="ru-RU" sz="5600" dirty="0" smtClean="0">
              <a:solidFill>
                <a:schemeClr val="tx1"/>
              </a:solidFill>
            </a:endParaRPr>
          </a:p>
          <a:p>
            <a:r>
              <a:rPr lang="ru-RU" sz="5600" b="1" dirty="0" smtClean="0">
                <a:solidFill>
                  <a:schemeClr val="tx1"/>
                </a:solidFill>
              </a:rPr>
              <a:t>Образовательные задачи:</a:t>
            </a:r>
            <a:endParaRPr lang="ru-RU" sz="5600" dirty="0" smtClean="0">
              <a:solidFill>
                <a:schemeClr val="tx1"/>
              </a:solidFill>
            </a:endParaRPr>
          </a:p>
          <a:p>
            <a:r>
              <a:rPr lang="ru-RU" sz="5600" dirty="0" smtClean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Вызывать интерес к театрализованной деятельности, желание выступать с коллективом сверстников.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Способствовать тому, чтобы знания детей о Южном Урале, его желания и интересы естественно вплетались в содержание театрализованной деятельности.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Учить согласовывать свои действия с действиями партнера(слушать, не перебивая; говорить, обращаясь к партнёру).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Учить выполнять движения и действия соответственно логике действий персонажей и с учётом места действия.</a:t>
            </a:r>
          </a:p>
          <a:p>
            <a:r>
              <a:rPr lang="ru-RU" sz="5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Развивающие задачи:</a:t>
            </a:r>
            <a:endParaRPr lang="ru-RU" sz="5600" dirty="0" smtClean="0">
              <a:solidFill>
                <a:schemeClr val="tx1"/>
              </a:solidFill>
            </a:endParaRPr>
          </a:p>
          <a:p>
            <a:r>
              <a:rPr lang="ru-RU" sz="5600" b="1" dirty="0" smtClean="0">
                <a:solidFill>
                  <a:schemeClr val="tx1"/>
                </a:solidFill>
              </a:rPr>
              <a:t> </a:t>
            </a:r>
            <a:endParaRPr lang="ru-RU" sz="5600" dirty="0" smtClean="0">
              <a:solidFill>
                <a:schemeClr val="tx1"/>
              </a:solidFill>
            </a:endParaRP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Развивать связную речь, обогащать и активизировать словарь.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Вызывать желание произносить небольшие монологи и развернутые диалоги (в соответствии с сюжетом инсценировки).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Развивать творческие способности (умению петь сольно и в ансамбле, импровизировать, перевоплощаться).</a:t>
            </a: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Побуждать к импровизации с использованием доступных каждому средств выразительности (мимика, жесты, движения и т.д.).</a:t>
            </a:r>
          </a:p>
          <a:p>
            <a:r>
              <a:rPr lang="ru-RU" sz="5600" b="1" dirty="0" smtClean="0">
                <a:solidFill>
                  <a:schemeClr val="tx1"/>
                </a:solidFill>
              </a:rPr>
              <a:t> </a:t>
            </a:r>
            <a:endParaRPr lang="ru-RU" sz="5600" dirty="0" smtClean="0">
              <a:solidFill>
                <a:schemeClr val="tx1"/>
              </a:solidFill>
            </a:endParaRPr>
          </a:p>
          <a:p>
            <a:r>
              <a:rPr lang="ru-RU" sz="5600" b="1" dirty="0" smtClean="0">
                <a:solidFill>
                  <a:schemeClr val="tx1"/>
                </a:solidFill>
              </a:rPr>
              <a:t>Воспитательные  задачи:</a:t>
            </a:r>
            <a:endParaRPr lang="ru-RU" sz="5600" dirty="0" smtClean="0">
              <a:solidFill>
                <a:schemeClr val="tx1"/>
              </a:solidFill>
            </a:endParaRPr>
          </a:p>
          <a:p>
            <a:r>
              <a:rPr lang="ru-RU" sz="5600" b="1" dirty="0" smtClean="0">
                <a:solidFill>
                  <a:schemeClr val="tx1"/>
                </a:solidFill>
              </a:rPr>
              <a:t> </a:t>
            </a:r>
            <a:endParaRPr lang="ru-RU" sz="5600" dirty="0" smtClean="0">
              <a:solidFill>
                <a:schemeClr val="tx1"/>
              </a:solidFill>
            </a:endParaRPr>
          </a:p>
          <a:p>
            <a:pPr lvl="0"/>
            <a:r>
              <a:rPr lang="ru-RU" sz="5600" dirty="0" smtClean="0">
                <a:solidFill>
                  <a:schemeClr val="tx1"/>
                </a:solidFill>
              </a:rPr>
              <a:t>Воспитывать патриотизм, развивать нравственные качества личности ребёнка: доброту, отзывчивость, способность переживать, любовь к родному краю, к Родине.</a:t>
            </a:r>
          </a:p>
          <a:p>
            <a:pPr fontAlgn="t"/>
            <a:r>
              <a:rPr lang="ru-RU" sz="5600" b="1" dirty="0" smtClean="0">
                <a:solidFill>
                  <a:schemeClr val="tx1"/>
                </a:solidFill>
              </a:rPr>
              <a:t> </a:t>
            </a:r>
            <a:endParaRPr lang="ru-RU" sz="5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j0404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213" y="1052736"/>
            <a:ext cx="1466787" cy="127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Предполагаемые результаты проекта </a:t>
            </a:r>
            <a:r>
              <a:rPr lang="ru-RU" sz="20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000" b="1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 процессе театрализованной деятельности естественным образом будет происходить развитие познавательных процессов, творческих способностей, словаря детей (охват и интеграция образовательных областей «Социально-коммуникативное развитие», «Познавательное развитие», «Речевое развитие», «Художественно-эстетическое развитие», «Физическое развитие»).</a:t>
            </a: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DSC00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4403981" cy="3302986"/>
          </a:xfrm>
          <a:prstGeom prst="rect">
            <a:avLst/>
          </a:prstGeom>
        </p:spPr>
      </p:pic>
      <p:pic>
        <p:nvPicPr>
          <p:cNvPr id="8" name="Рисунок 7" descr="DSC00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355976" cy="326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439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ВЫБОР ПРОИЗВЕДЕНИЯ</a:t>
            </a: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Перечитав Уральские сказки знаменитого писателя Павла Петровича Бажова, отдали предпочтение сказке «Серебряное копытце». Совместно с детьми внесли изменения в сценарий сказки в стихах С.Зырянова. Пополнили предметно – пространственную развивающую среду в группе. Изготовили макет по сказке «Серебряное копытце»</a:t>
            </a:r>
            <a:endParaRPr lang="ru-RU" sz="1800" b="1" dirty="0" smtClean="0"/>
          </a:p>
          <a:p>
            <a:r>
              <a:rPr lang="ru-RU" sz="1800" b="1" dirty="0" smtClean="0"/>
              <a:t> </a:t>
            </a:r>
          </a:p>
          <a:p>
            <a:pPr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DSC0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4187957" cy="3140968"/>
          </a:xfrm>
          <a:prstGeom prst="rect">
            <a:avLst/>
          </a:prstGeom>
        </p:spPr>
      </p:pic>
      <p:pic>
        <p:nvPicPr>
          <p:cNvPr id="7" name="Рисунок 6" descr="DSC0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211960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6053150" cy="5865835"/>
          </a:xfrm>
        </p:spPr>
        <p:txBody>
          <a:bodyPr>
            <a:normAutofit/>
          </a:bodyPr>
          <a:lstStyle/>
          <a:p>
            <a:pPr algn="ctr" fontAlgn="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Познавательное развитие..Наш </a:t>
            </a:r>
            <a:r>
              <a:rPr lang="ru-RU" sz="2000" b="1" dirty="0" err="1" smtClean="0">
                <a:solidFill>
                  <a:srgbClr val="FF0000"/>
                </a:solidFill>
              </a:rPr>
              <a:t>дом-Южный</a:t>
            </a:r>
            <a:r>
              <a:rPr lang="ru-RU" sz="2000" b="1" dirty="0" smtClean="0">
                <a:solidFill>
                  <a:srgbClr val="FF0000"/>
                </a:solidFill>
              </a:rPr>
              <a:t> Урал.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</a:t>
            </a:r>
          </a:p>
          <a:p>
            <a:pPr>
              <a:buNone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DSC09979.JPG"/>
          <p:cNvPicPr>
            <a:picLocks noChangeAspect="1"/>
          </p:cNvPicPr>
          <p:nvPr/>
        </p:nvPicPr>
        <p:blipFill>
          <a:blip r:embed="rId2" cstate="print"/>
          <a:srcRect l="49213"/>
          <a:stretch>
            <a:fillRect/>
          </a:stretch>
        </p:blipFill>
        <p:spPr>
          <a:xfrm>
            <a:off x="6732240" y="404664"/>
            <a:ext cx="2164898" cy="4049688"/>
          </a:xfrm>
          <a:prstGeom prst="rect">
            <a:avLst/>
          </a:prstGeom>
        </p:spPr>
      </p:pic>
      <p:pic>
        <p:nvPicPr>
          <p:cNvPr id="9" name="Рисунок 8" descr="DSC00212.JPG"/>
          <p:cNvPicPr>
            <a:picLocks noChangeAspect="1"/>
          </p:cNvPicPr>
          <p:nvPr/>
        </p:nvPicPr>
        <p:blipFill>
          <a:blip r:embed="rId3" cstate="print"/>
          <a:srcRect t="18900" b="10751"/>
          <a:stretch>
            <a:fillRect/>
          </a:stretch>
        </p:blipFill>
        <p:spPr>
          <a:xfrm>
            <a:off x="4499992" y="4768402"/>
            <a:ext cx="3960440" cy="2089598"/>
          </a:xfrm>
          <a:prstGeom prst="rect">
            <a:avLst/>
          </a:prstGeom>
        </p:spPr>
      </p:pic>
      <p:pic>
        <p:nvPicPr>
          <p:cNvPr id="11" name="Рисунок 10" descr="DSC00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80728"/>
            <a:ext cx="3408379" cy="2556284"/>
          </a:xfrm>
          <a:prstGeom prst="rect">
            <a:avLst/>
          </a:prstGeom>
        </p:spPr>
      </p:pic>
      <p:pic>
        <p:nvPicPr>
          <p:cNvPr id="8" name="Рисунок 7" descr="DSC00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268760"/>
            <a:ext cx="2499742" cy="3332989"/>
          </a:xfrm>
          <a:prstGeom prst="rect">
            <a:avLst/>
          </a:prstGeom>
        </p:spPr>
      </p:pic>
      <p:pic>
        <p:nvPicPr>
          <p:cNvPr id="10" name="Рисунок 9" descr="DSC09980.JPG"/>
          <p:cNvPicPr>
            <a:picLocks noChangeAspect="1"/>
          </p:cNvPicPr>
          <p:nvPr/>
        </p:nvPicPr>
        <p:blipFill>
          <a:blip r:embed="rId6" cstate="print"/>
          <a:srcRect l="6688" r="5113"/>
          <a:stretch>
            <a:fillRect/>
          </a:stretch>
        </p:blipFill>
        <p:spPr>
          <a:xfrm>
            <a:off x="251520" y="3796393"/>
            <a:ext cx="3600400" cy="306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Уголок народной культуры в группе «Солнышко»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DSC08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4032448" cy="3024336"/>
          </a:xfrm>
        </p:spPr>
      </p:pic>
      <p:pic>
        <p:nvPicPr>
          <p:cNvPr id="6" name="Рисунок 5" descr="DSC09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4067944" cy="3050958"/>
          </a:xfrm>
          <a:prstGeom prst="rect">
            <a:avLst/>
          </a:prstGeom>
        </p:spPr>
      </p:pic>
      <p:pic>
        <p:nvPicPr>
          <p:cNvPr id="7" name="Рисунок 6" descr="DSC08286.JPG"/>
          <p:cNvPicPr>
            <a:picLocks noChangeAspect="1"/>
          </p:cNvPicPr>
          <p:nvPr/>
        </p:nvPicPr>
        <p:blipFill>
          <a:blip r:embed="rId4" cstate="print"/>
          <a:srcRect l="5113" t="36350" r="7476"/>
          <a:stretch>
            <a:fillRect/>
          </a:stretch>
        </p:blipFill>
        <p:spPr>
          <a:xfrm>
            <a:off x="611560" y="4365104"/>
            <a:ext cx="799288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4838704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Художественно-эстетическое развитие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DSC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4320480" cy="2752490"/>
          </a:xfrm>
          <a:prstGeom prst="rect">
            <a:avLst/>
          </a:prstGeom>
        </p:spPr>
      </p:pic>
      <p:pic>
        <p:nvPicPr>
          <p:cNvPr id="7" name="Рисунок 6" descr="DSC09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851920" cy="2852936"/>
          </a:xfrm>
          <a:prstGeom prst="rect">
            <a:avLst/>
          </a:prstGeom>
        </p:spPr>
      </p:pic>
      <p:pic>
        <p:nvPicPr>
          <p:cNvPr id="9" name="Рисунок 8" descr="DSC00217.JPG"/>
          <p:cNvPicPr>
            <a:picLocks noChangeAspect="1"/>
          </p:cNvPicPr>
          <p:nvPr/>
        </p:nvPicPr>
        <p:blipFill>
          <a:blip r:embed="rId4" cstate="print"/>
          <a:srcRect l="24800" r="12201" b="12201"/>
          <a:stretch>
            <a:fillRect/>
          </a:stretch>
        </p:blipFill>
        <p:spPr>
          <a:xfrm>
            <a:off x="5508104" y="182783"/>
            <a:ext cx="3312368" cy="3462241"/>
          </a:xfrm>
          <a:prstGeom prst="rect">
            <a:avLst/>
          </a:prstGeom>
        </p:spPr>
      </p:pic>
      <p:pic>
        <p:nvPicPr>
          <p:cNvPr id="8" name="Рисунок 7" descr="DSC00228.JPG"/>
          <p:cNvPicPr>
            <a:picLocks noChangeAspect="1"/>
          </p:cNvPicPr>
          <p:nvPr/>
        </p:nvPicPr>
        <p:blipFill>
          <a:blip r:embed="rId5" cstate="print"/>
          <a:srcRect l="5113" t="4851" r="6688"/>
          <a:stretch>
            <a:fillRect/>
          </a:stretch>
        </p:blipFill>
        <p:spPr>
          <a:xfrm>
            <a:off x="251520" y="1772816"/>
            <a:ext cx="2232248" cy="1806122"/>
          </a:xfrm>
          <a:prstGeom prst="rect">
            <a:avLst/>
          </a:prstGeom>
        </p:spPr>
      </p:pic>
      <p:pic>
        <p:nvPicPr>
          <p:cNvPr id="10" name="Рисунок 9" descr="DSC00230.JPG"/>
          <p:cNvPicPr>
            <a:picLocks noChangeAspect="1"/>
          </p:cNvPicPr>
          <p:nvPr/>
        </p:nvPicPr>
        <p:blipFill>
          <a:blip r:embed="rId6" cstate="print"/>
          <a:srcRect l="7087" t="8001" r="8263" b="13250"/>
          <a:stretch>
            <a:fillRect/>
          </a:stretch>
        </p:blipFill>
        <p:spPr>
          <a:xfrm>
            <a:off x="2627784" y="1772816"/>
            <a:ext cx="2664296" cy="185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Участие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детей в Международном конкурсе рисунков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«Моя малая Родина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229140" cy="2421855"/>
          </a:xfrm>
        </p:spPr>
      </p:pic>
      <p:pic>
        <p:nvPicPr>
          <p:cNvPr id="6" name="Рисунок 5" descr="DSC0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3275856" cy="2456892"/>
          </a:xfrm>
          <a:prstGeom prst="rect">
            <a:avLst/>
          </a:prstGeom>
        </p:spPr>
      </p:pic>
      <p:pic>
        <p:nvPicPr>
          <p:cNvPr id="7" name="Рисунок 6" descr="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84784"/>
            <a:ext cx="1656184" cy="2344087"/>
          </a:xfrm>
          <a:prstGeom prst="rect">
            <a:avLst/>
          </a:prstGeom>
        </p:spPr>
      </p:pic>
      <p:pic>
        <p:nvPicPr>
          <p:cNvPr id="8" name="Рисунок 7" descr="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340768"/>
            <a:ext cx="1763688" cy="2496244"/>
          </a:xfrm>
          <a:prstGeom prst="rect">
            <a:avLst/>
          </a:prstGeom>
        </p:spPr>
      </p:pic>
      <p:pic>
        <p:nvPicPr>
          <p:cNvPr id="9" name="Рисунок 8" descr="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005064"/>
            <a:ext cx="1899091" cy="2687887"/>
          </a:xfrm>
          <a:prstGeom prst="rect">
            <a:avLst/>
          </a:prstGeom>
        </p:spPr>
      </p:pic>
      <p:pic>
        <p:nvPicPr>
          <p:cNvPr id="11" name="Рисунок 10" descr="DSC000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3933056"/>
            <a:ext cx="2067694" cy="275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Создали картотеку народных игр. Разучивали национальные подвижные игры: знакомились с правилами, развивали физические качества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4" name="Рисунок 3" descr="DSC00017.JPG"/>
          <p:cNvPicPr>
            <a:picLocks noChangeAspect="1"/>
          </p:cNvPicPr>
          <p:nvPr/>
        </p:nvPicPr>
        <p:blipFill>
          <a:blip r:embed="rId2" cstate="print"/>
          <a:srcRect b="7205"/>
          <a:stretch>
            <a:fillRect/>
          </a:stretch>
        </p:blipFill>
        <p:spPr>
          <a:xfrm>
            <a:off x="179512" y="3212976"/>
            <a:ext cx="4955788" cy="3449049"/>
          </a:xfrm>
          <a:prstGeom prst="rect">
            <a:avLst/>
          </a:prstGeom>
        </p:spPr>
      </p:pic>
      <p:pic>
        <p:nvPicPr>
          <p:cNvPr id="5" name="Рисунок 4" descr="DSC00023.JPG"/>
          <p:cNvPicPr>
            <a:picLocks noChangeAspect="1"/>
          </p:cNvPicPr>
          <p:nvPr/>
        </p:nvPicPr>
        <p:blipFill>
          <a:blip r:embed="rId3" cstate="print"/>
          <a:srcRect l="27950" t="14300" r="28737" b="31100"/>
          <a:stretch>
            <a:fillRect/>
          </a:stretch>
        </p:blipFill>
        <p:spPr>
          <a:xfrm>
            <a:off x="5220072" y="1988840"/>
            <a:ext cx="3744416" cy="354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8">
      <a:dk1>
        <a:sysClr val="windowText" lastClr="000000"/>
      </a:dk1>
      <a:lt1>
        <a:srgbClr val="0070C0"/>
      </a:lt1>
      <a:dk2>
        <a:srgbClr val="00B0F0"/>
      </a:dk2>
      <a:lt2>
        <a:srgbClr val="AB73D5"/>
      </a:lt2>
      <a:accent1>
        <a:srgbClr val="AB73D5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1677</TotalTime>
  <Words>240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 Основная цель  - Реализация и освоение содержание регионального компонента через театральную деятельность по средствам интеграции различных областей</vt:lpstr>
      <vt:lpstr>Предполагаемые результаты проекта  </vt:lpstr>
      <vt:lpstr>Слайд 4</vt:lpstr>
      <vt:lpstr>Слайд 5</vt:lpstr>
      <vt:lpstr>Уголок народной культуры в группе «Солнышко»</vt:lpstr>
      <vt:lpstr>Слайд 7</vt:lpstr>
      <vt:lpstr>Участие детей в Международном конкурсе рисунков  «Моя малая Родина».</vt:lpstr>
      <vt:lpstr>Физическое развитие </vt:lpstr>
      <vt:lpstr>Слайд 10</vt:lpstr>
      <vt:lpstr>Репетируем, играя. </vt:lpstr>
      <vt:lpstr>Слайд 12</vt:lpstr>
      <vt:lpstr> КОНКУРС СЕМЕЙНЫХ ПРОЕКТОВ «Любимые места отдыха на Южном урале»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125</cp:revision>
  <dcterms:modified xsi:type="dcterms:W3CDTF">2015-05-14T11:58:49Z</dcterms:modified>
</cp:coreProperties>
</file>