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79" r:id="rId4"/>
    <p:sldId id="258" r:id="rId5"/>
    <p:sldId id="267" r:id="rId6"/>
    <p:sldId id="259" r:id="rId7"/>
    <p:sldId id="269" r:id="rId8"/>
    <p:sldId id="287" r:id="rId9"/>
    <p:sldId id="266" r:id="rId10"/>
    <p:sldId id="270" r:id="rId11"/>
    <p:sldId id="264" r:id="rId12"/>
    <p:sldId id="273" r:id="rId13"/>
    <p:sldId id="286" r:id="rId14"/>
    <p:sldId id="276" r:id="rId15"/>
    <p:sldId id="277" r:id="rId16"/>
    <p:sldId id="278" r:id="rId17"/>
    <p:sldId id="284" r:id="rId18"/>
    <p:sldId id="281" r:id="rId19"/>
    <p:sldId id="285" r:id="rId20"/>
    <p:sldId id="282"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3E1E91-6FB0-4D68-B2D4-DBFD6786FF19}" type="datetimeFigureOut">
              <a:rPr lang="ru-RU" smtClean="0"/>
              <a:pPr/>
              <a:t>31.08.2016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52DAC8-41FB-4122-A8B8-31529EA7D966}" type="slidenum">
              <a:rPr lang="ru-RU" smtClean="0"/>
              <a:pPr/>
              <a:t>‹#›</a:t>
            </a:fld>
            <a:endParaRPr lang="ru-RU"/>
          </a:p>
        </p:txBody>
      </p:sp>
    </p:spTree>
    <p:extLst>
      <p:ext uri="{BB962C8B-B14F-4D97-AF65-F5344CB8AC3E}">
        <p14:creationId xmlns:p14="http://schemas.microsoft.com/office/powerpoint/2010/main" val="3362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21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52DAC8-41FB-4122-A8B8-31529EA7D966}"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FEF5589-3A1C-4445-817C-49EEE6418EA5}" type="slidenum">
              <a:rPr lang="ru-RU" smtClean="0"/>
              <a:pPr>
                <a:defRPr/>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71BD890-B7CD-47FC-9E1A-3D57ACCD7289}" type="datetimeFigureOut">
              <a:rPr lang="ru-RU" smtClean="0"/>
              <a:pPr/>
              <a:t>31.08.2016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9608A6F1-5860-4B67-96EC-6A0DCA367D2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1BD890-B7CD-47FC-9E1A-3D57ACCD7289}" type="datetimeFigureOut">
              <a:rPr lang="ru-RU" smtClean="0"/>
              <a:pPr/>
              <a:t>31.08.2016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08A6F1-5860-4B67-96EC-6A0DCA367D2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1BD890-B7CD-47FC-9E1A-3D57ACCD7289}" type="datetimeFigureOut">
              <a:rPr lang="ru-RU" smtClean="0"/>
              <a:pPr/>
              <a:t>31.08.2016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08A6F1-5860-4B67-96EC-6A0DCA367D2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71BD890-B7CD-47FC-9E1A-3D57ACCD7289}" type="datetimeFigureOut">
              <a:rPr lang="ru-RU" smtClean="0"/>
              <a:pPr/>
              <a:t>31.08.2016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9608A6F1-5860-4B67-96EC-6A0DCA367D2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71BD890-B7CD-47FC-9E1A-3D57ACCD7289}" type="datetimeFigureOut">
              <a:rPr lang="ru-RU" smtClean="0"/>
              <a:pPr/>
              <a:t>31.08.2016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9608A6F1-5860-4B67-96EC-6A0DCA367D2B}"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71BD890-B7CD-47FC-9E1A-3D57ACCD7289}" type="datetimeFigureOut">
              <a:rPr lang="ru-RU" smtClean="0"/>
              <a:pPr/>
              <a:t>31.08.2016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608A6F1-5860-4B67-96EC-6A0DCA367D2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71BD890-B7CD-47FC-9E1A-3D57ACCD7289}" type="datetimeFigureOut">
              <a:rPr lang="ru-RU" smtClean="0"/>
              <a:pPr/>
              <a:t>31.08.2016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9608A6F1-5860-4B67-96EC-6A0DCA367D2B}"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71BD890-B7CD-47FC-9E1A-3D57ACCD7289}" type="datetimeFigureOut">
              <a:rPr lang="ru-RU" smtClean="0"/>
              <a:pPr/>
              <a:t>31.08.2016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08A6F1-5860-4B67-96EC-6A0DCA367D2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71BD890-B7CD-47FC-9E1A-3D57ACCD7289}" type="datetimeFigureOut">
              <a:rPr lang="ru-RU" smtClean="0"/>
              <a:pPr/>
              <a:t>31.08.2016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08A6F1-5860-4B67-96EC-6A0DCA367D2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71BD890-B7CD-47FC-9E1A-3D57ACCD7289}" type="datetimeFigureOut">
              <a:rPr lang="ru-RU" smtClean="0"/>
              <a:pPr/>
              <a:t>31.08.2016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08A6F1-5860-4B67-96EC-6A0DCA367D2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71BD890-B7CD-47FC-9E1A-3D57ACCD7289}" type="datetimeFigureOut">
              <a:rPr lang="ru-RU" smtClean="0"/>
              <a:pPr/>
              <a:t>31.08.2016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608A6F1-5860-4B67-96EC-6A0DCA367D2B}"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71BD890-B7CD-47FC-9E1A-3D57ACCD7289}" type="datetimeFigureOut">
              <a:rPr lang="ru-RU" smtClean="0"/>
              <a:pPr/>
              <a:t>31.08.2016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608A6F1-5860-4B67-96EC-6A0DCA367D2B}"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file:///C:\Users\123\Desktop\12%20&#1092;&#1077;&#1074;&#1088;&#1072;&#1083;&#1103;\svyatsennaya_voyna&#1072;&#1072;&#1072;.mp3"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772400" cy="1285883"/>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ru-RU" sz="4400" b="1" cap="none"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И в феврале суровом, снежном пришла победа!!!</a:t>
            </a:r>
            <a:endParaRPr lang="ru-RU" sz="4400" b="1" cap="none"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81000" y="5786454"/>
            <a:ext cx="8458200" cy="785818"/>
          </a:xfrm>
        </p:spPr>
        <p:txBody>
          <a:bodyPr>
            <a:normAutofit/>
          </a:bodyPr>
          <a:lstStyle/>
          <a:p>
            <a:pPr algn="r"/>
            <a:r>
              <a:rPr lang="ru-RU" sz="2000" b="1" dirty="0" smtClean="0">
                <a:solidFill>
                  <a:schemeClr val="tx1"/>
                </a:solidFill>
                <a:latin typeface="Times New Roman" pitchFamily="18" charset="0"/>
                <a:cs typeface="Times New Roman" pitchFamily="18" charset="0"/>
              </a:rPr>
              <a:t>Презентацию составила: Мордасова Д.К.- </a:t>
            </a:r>
            <a:r>
              <a:rPr lang="ru-RU" sz="2000" b="1" dirty="0" smtClean="0">
                <a:solidFill>
                  <a:schemeClr val="tx1"/>
                </a:solidFill>
                <a:latin typeface="Times New Roman" pitchFamily="18" charset="0"/>
                <a:cs typeface="Times New Roman" pitchFamily="18" charset="0"/>
              </a:rPr>
              <a:t>воспитатель</a:t>
            </a:r>
            <a:endParaRPr lang="ru-RU" sz="2000" b="1" dirty="0" smtClean="0">
              <a:solidFill>
                <a:schemeClr val="tx1"/>
              </a:solidFill>
              <a:latin typeface="Times New Roman" pitchFamily="18" charset="0"/>
              <a:cs typeface="Times New Roman" pitchFamily="18" charset="0"/>
            </a:endParaRPr>
          </a:p>
        </p:txBody>
      </p:sp>
      <p:pic>
        <p:nvPicPr>
          <p:cNvPr id="4" name="Picture 78" descr="2b162a1966bb0fb4504ded8209e35712_big"/>
          <p:cNvPicPr>
            <a:picLocks noChangeAspect="1" noChangeArrowheads="1"/>
          </p:cNvPicPr>
          <p:nvPr/>
        </p:nvPicPr>
        <p:blipFill>
          <a:blip r:embed="rId3"/>
          <a:srcRect/>
          <a:stretch>
            <a:fillRect/>
          </a:stretch>
        </p:blipFill>
        <p:spPr bwMode="auto">
          <a:xfrm>
            <a:off x="2071670" y="1785926"/>
            <a:ext cx="5000660" cy="3788379"/>
          </a:xfrm>
          <a:prstGeom prst="rect">
            <a:avLst/>
          </a:prstGeom>
          <a:ln w="88900" cap="sq" cmpd="thickThin">
            <a:solidFill>
              <a:srgbClr val="C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1800" b="1" dirty="0" smtClean="0">
                <a:solidFill>
                  <a:schemeClr val="tx1"/>
                </a:solidFill>
                <a:latin typeface="Times New Roman" pitchFamily="18" charset="0"/>
                <a:cs typeface="Times New Roman" pitchFamily="18" charset="0"/>
              </a:rPr>
              <a:t>У  </a:t>
            </a:r>
            <a:r>
              <a:rPr lang="ru-RU" sz="1800" b="1" dirty="0" err="1" smtClean="0">
                <a:solidFill>
                  <a:schemeClr val="tx1"/>
                </a:solidFill>
                <a:latin typeface="Times New Roman" pitchFamily="18" charset="0"/>
                <a:cs typeface="Times New Roman" pitchFamily="18" charset="0"/>
              </a:rPr>
              <a:t>Пашковской</a:t>
            </a:r>
            <a:r>
              <a:rPr lang="ru-RU" sz="1800" b="1" dirty="0" smtClean="0">
                <a:solidFill>
                  <a:schemeClr val="tx1"/>
                </a:solidFill>
                <a:latin typeface="Times New Roman" pitchFamily="18" charset="0"/>
                <a:cs typeface="Times New Roman" pitchFamily="18" charset="0"/>
              </a:rPr>
              <a:t> переправы приняли бой новобранцы-старшеклассники.1173 полк был укомплектован, в основном старшеклассниками. Для многих необученных ребят этот бой оказался последним.</a:t>
            </a:r>
            <a:endParaRPr lang="ru-RU" sz="1800" b="1" dirty="0">
              <a:solidFill>
                <a:schemeClr val="tx1"/>
              </a:solidFill>
              <a:latin typeface="Times New Roman" pitchFamily="18" charset="0"/>
              <a:cs typeface="Times New Roman" pitchFamily="18" charset="0"/>
            </a:endParaRPr>
          </a:p>
        </p:txBody>
      </p:sp>
      <p:pic>
        <p:nvPicPr>
          <p:cNvPr id="4" name="Picture 12" descr="1257525666_6"/>
          <p:cNvPicPr>
            <a:picLocks noGrp="1" noChangeAspect="1" noChangeArrowheads="1"/>
          </p:cNvPicPr>
          <p:nvPr>
            <p:ph idx="1"/>
          </p:nvPr>
        </p:nvPicPr>
        <p:blipFill>
          <a:blip r:embed="rId3"/>
          <a:stretch>
            <a:fillRect/>
          </a:stretch>
        </p:blipFill>
        <p:spPr bwMode="auto">
          <a:xfrm>
            <a:off x="1214414" y="1928802"/>
            <a:ext cx="7004613" cy="3383767"/>
          </a:xfrm>
          <a:prstGeom prst="rect">
            <a:avLst/>
          </a:prstGeom>
          <a:noFill/>
          <a:ln w="38100">
            <a:solidFill>
              <a:srgbClr val="C00000"/>
            </a:solidFill>
            <a:miter lim="800000"/>
            <a:headEnd/>
            <a:tailEnd/>
          </a:ln>
        </p:spPr>
      </p:pic>
      <p:pic>
        <p:nvPicPr>
          <p:cNvPr id="5" name="Picture 4"/>
          <p:cNvPicPr>
            <a:picLocks noChangeAspect="1" noChangeArrowheads="1"/>
          </p:cNvPicPr>
          <p:nvPr/>
        </p:nvPicPr>
        <p:blipFill>
          <a:blip r:embed="rId4"/>
          <a:srcRect/>
          <a:stretch>
            <a:fillRect/>
          </a:stretch>
        </p:blipFill>
        <p:spPr bwMode="auto">
          <a:xfrm>
            <a:off x="1785918" y="1571612"/>
            <a:ext cx="6934428" cy="4929222"/>
          </a:xfrm>
          <a:prstGeom prst="rect">
            <a:avLst/>
          </a:prstGeom>
          <a:noFill/>
          <a:ln w="38100">
            <a:solidFill>
              <a:srgbClr val="990033"/>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5" descr="9f2a559c92b2"/>
          <p:cNvPicPr>
            <a:picLocks noGrp="1" noChangeAspect="1" noChangeArrowheads="1"/>
          </p:cNvPicPr>
          <p:nvPr>
            <p:ph idx="1"/>
          </p:nvPr>
        </p:nvPicPr>
        <p:blipFill>
          <a:blip r:embed="rId3"/>
          <a:srcRect/>
          <a:stretch>
            <a:fillRect/>
          </a:stretch>
        </p:blipFill>
        <p:spPr bwMode="auto">
          <a:xfrm>
            <a:off x="214282" y="428604"/>
            <a:ext cx="6096000" cy="4048125"/>
          </a:xfrm>
          <a:prstGeom prst="rect">
            <a:avLst/>
          </a:prstGeom>
          <a:ln w="88900" cap="sq" cmpd="thickThin">
            <a:solidFill>
              <a:srgbClr val="C00000"/>
            </a:solidFill>
            <a:prstDash val="solid"/>
            <a:miter lim="800000"/>
          </a:ln>
          <a:effectLst>
            <a:innerShdw blurRad="76200">
              <a:srgbClr val="000000"/>
            </a:innerShdw>
          </a:effectLst>
        </p:spPr>
      </p:pic>
      <p:pic>
        <p:nvPicPr>
          <p:cNvPr id="4098" name="Picture 2" descr="C:\Users\123\Desktop\1943 освобож.jpg"/>
          <p:cNvPicPr>
            <a:picLocks noChangeAspect="1" noChangeArrowheads="1"/>
          </p:cNvPicPr>
          <p:nvPr/>
        </p:nvPicPr>
        <p:blipFill>
          <a:blip r:embed="rId4" cstate="print"/>
          <a:srcRect/>
          <a:stretch>
            <a:fillRect/>
          </a:stretch>
        </p:blipFill>
        <p:spPr bwMode="auto">
          <a:xfrm>
            <a:off x="2571736" y="2071678"/>
            <a:ext cx="6022572" cy="4457706"/>
          </a:xfrm>
          <a:prstGeom prst="rect">
            <a:avLst/>
          </a:prstGeom>
          <a:ln w="88900" cap="sq" cmpd="thickThin">
            <a:solidFill>
              <a:srgbClr val="C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diamond(in)">
                                      <p:cBhvr>
                                        <p:cTn id="12"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Текст 3"/>
          <p:cNvSpPr>
            <a:spLocks noGrp="1"/>
          </p:cNvSpPr>
          <p:nvPr>
            <p:ph type="body" idx="2"/>
          </p:nvPr>
        </p:nvSpPr>
        <p:spPr>
          <a:xfrm>
            <a:off x="457200" y="1435100"/>
            <a:ext cx="4471990" cy="4691063"/>
          </a:xfrm>
        </p:spPr>
        <p:txBody>
          <a:bodyPr/>
          <a:lstStyle/>
          <a:p>
            <a:endParaRPr lang="ru-RU" dirty="0"/>
          </a:p>
        </p:txBody>
      </p:sp>
      <p:sp>
        <p:nvSpPr>
          <p:cNvPr id="3" name="Содержимое 2"/>
          <p:cNvSpPr>
            <a:spLocks noGrp="1"/>
          </p:cNvSpPr>
          <p:nvPr>
            <p:ph sz="half" idx="1"/>
          </p:nvPr>
        </p:nvSpPr>
        <p:spPr>
          <a:xfrm>
            <a:off x="5000628" y="415902"/>
            <a:ext cx="3757610" cy="6442098"/>
          </a:xfrm>
        </p:spPr>
        <p:txBody>
          <a:bodyPr>
            <a:normAutofit fontScale="85000" lnSpcReduction="20000"/>
          </a:bodyPr>
          <a:lstStyle/>
          <a:p>
            <a:pPr marL="92075" indent="-92075">
              <a:buNone/>
            </a:pP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Скугарев</a:t>
            </a:r>
            <a:r>
              <a:rPr lang="ru-RU" sz="2400" b="1" dirty="0" smtClean="0">
                <a:solidFill>
                  <a:schemeClr val="tx1"/>
                </a:solidFill>
                <a:latin typeface="Times New Roman" pitchFamily="18" charset="0"/>
                <a:cs typeface="Times New Roman" pitchFamily="18" charset="0"/>
              </a:rPr>
              <a:t> </a:t>
            </a:r>
            <a:endParaRPr lang="ru-RU" sz="2400" b="1" dirty="0">
              <a:solidFill>
                <a:schemeClr val="tx1"/>
              </a:solidFill>
              <a:latin typeface="Times New Roman" pitchFamily="18" charset="0"/>
              <a:cs typeface="Times New Roman" pitchFamily="18" charset="0"/>
            </a:endParaRPr>
          </a:p>
          <a:p>
            <a:pPr marL="92075" indent="-92075">
              <a:buNone/>
            </a:pPr>
            <a:r>
              <a:rPr lang="ru-RU" sz="2400" b="1" dirty="0" smtClean="0">
                <a:solidFill>
                  <a:schemeClr val="tx1"/>
                </a:solidFill>
                <a:latin typeface="Times New Roman" pitchFamily="18" charset="0"/>
                <a:cs typeface="Times New Roman" pitchFamily="18" charset="0"/>
              </a:rPr>
              <a:t>В </a:t>
            </a:r>
            <a:r>
              <a:rPr lang="ru-RU" sz="2400" b="1" dirty="0">
                <a:solidFill>
                  <a:schemeClr val="tx1"/>
                </a:solidFill>
                <a:latin typeface="Times New Roman" pitchFamily="18" charset="0"/>
                <a:cs typeface="Times New Roman" pitchFamily="18" charset="0"/>
              </a:rPr>
              <a:t>том феврале, </a:t>
            </a:r>
            <a:r>
              <a:rPr lang="ru-RU" sz="2400" b="1" dirty="0" smtClean="0">
                <a:solidFill>
                  <a:schemeClr val="tx1"/>
                </a:solidFill>
                <a:latin typeface="Times New Roman" pitchFamily="18" charset="0"/>
                <a:cs typeface="Times New Roman" pitchFamily="18" charset="0"/>
              </a:rPr>
              <a:t>суровом, снежном</a:t>
            </a:r>
            <a:r>
              <a:rPr lang="ru-RU" sz="2400" b="1" dirty="0">
                <a:solidFill>
                  <a:schemeClr val="tx1"/>
                </a:solidFill>
                <a:latin typeface="Times New Roman" pitchFamily="18" charset="0"/>
                <a:cs typeface="Times New Roman" pitchFamily="18" charset="0"/>
              </a:rPr>
              <a:t>, </a:t>
            </a:r>
          </a:p>
          <a:p>
            <a:pPr marL="92075" indent="-92075">
              <a:buNone/>
            </a:pPr>
            <a:r>
              <a:rPr lang="ru-RU" sz="2400" b="1" dirty="0" smtClean="0">
                <a:solidFill>
                  <a:schemeClr val="tx1"/>
                </a:solidFill>
                <a:latin typeface="Times New Roman" pitchFamily="18" charset="0"/>
                <a:cs typeface="Times New Roman" pitchFamily="18" charset="0"/>
              </a:rPr>
              <a:t>Вняв </a:t>
            </a:r>
            <a:r>
              <a:rPr lang="ru-RU" sz="2400" b="1" dirty="0">
                <a:solidFill>
                  <a:schemeClr val="tx1"/>
                </a:solidFill>
                <a:latin typeface="Times New Roman" pitchFamily="18" charset="0"/>
                <a:cs typeface="Times New Roman" pitchFamily="18" charset="0"/>
              </a:rPr>
              <a:t>человеческим надеждам, </a:t>
            </a:r>
          </a:p>
          <a:p>
            <a:pPr marL="92075" indent="-92075">
              <a:buNone/>
            </a:pPr>
            <a:r>
              <a:rPr lang="ru-RU" sz="2400" b="1" dirty="0" smtClean="0">
                <a:solidFill>
                  <a:schemeClr val="tx1"/>
                </a:solidFill>
                <a:latin typeface="Times New Roman" pitchFamily="18" charset="0"/>
                <a:cs typeface="Times New Roman" pitchFamily="18" charset="0"/>
              </a:rPr>
              <a:t>Пришла </a:t>
            </a:r>
            <a:r>
              <a:rPr lang="ru-RU" sz="2400" b="1" dirty="0">
                <a:solidFill>
                  <a:schemeClr val="tx1"/>
                </a:solidFill>
                <a:latin typeface="Times New Roman" pitchFamily="18" charset="0"/>
                <a:cs typeface="Times New Roman" pitchFamily="18" charset="0"/>
              </a:rPr>
              <a:t>победа на Кубань. </a:t>
            </a:r>
          </a:p>
          <a:p>
            <a:pPr marL="92075" indent="-92075">
              <a:buNone/>
            </a:pPr>
            <a:r>
              <a:rPr lang="ru-RU" sz="2400" b="1" dirty="0" smtClean="0">
                <a:solidFill>
                  <a:schemeClr val="tx1"/>
                </a:solidFill>
                <a:latin typeface="Times New Roman" pitchFamily="18" charset="0"/>
                <a:cs typeface="Times New Roman" pitchFamily="18" charset="0"/>
              </a:rPr>
              <a:t>Казалось</a:t>
            </a:r>
            <a:r>
              <a:rPr lang="ru-RU" sz="2400" b="1" dirty="0">
                <a:solidFill>
                  <a:schemeClr val="tx1"/>
                </a:solidFill>
                <a:latin typeface="Times New Roman" pitchFamily="18" charset="0"/>
                <a:cs typeface="Times New Roman" pitchFamily="18" charset="0"/>
              </a:rPr>
              <a:t>, хлынула лавина </a:t>
            </a:r>
          </a:p>
          <a:p>
            <a:pPr marL="92075" indent="-92075">
              <a:buNone/>
            </a:pPr>
            <a:r>
              <a:rPr lang="ru-RU" sz="2400" b="1" dirty="0" smtClean="0">
                <a:solidFill>
                  <a:schemeClr val="tx1"/>
                </a:solidFill>
                <a:latin typeface="Times New Roman" pitchFamily="18" charset="0"/>
                <a:cs typeface="Times New Roman" pitchFamily="18" charset="0"/>
              </a:rPr>
              <a:t>С </a:t>
            </a:r>
            <a:r>
              <a:rPr lang="ru-RU" sz="2400" b="1" dirty="0">
                <a:solidFill>
                  <a:schemeClr val="tx1"/>
                </a:solidFill>
                <a:latin typeface="Times New Roman" pitchFamily="18" charset="0"/>
                <a:cs typeface="Times New Roman" pitchFamily="18" charset="0"/>
              </a:rPr>
              <a:t>вершин седых </a:t>
            </a:r>
            <a:r>
              <a:rPr lang="ru-RU" sz="2400" b="1" dirty="0" smtClean="0">
                <a:solidFill>
                  <a:schemeClr val="tx1"/>
                </a:solidFill>
                <a:latin typeface="Times New Roman" pitchFamily="18" charset="0"/>
                <a:cs typeface="Times New Roman" pitchFamily="18" charset="0"/>
              </a:rPr>
              <a:t>Кавказских гор </a:t>
            </a:r>
            <a:endParaRPr lang="ru-RU" sz="2400" b="1" dirty="0">
              <a:solidFill>
                <a:schemeClr val="tx1"/>
              </a:solidFill>
              <a:latin typeface="Times New Roman" pitchFamily="18" charset="0"/>
              <a:cs typeface="Times New Roman" pitchFamily="18" charset="0"/>
            </a:endParaRPr>
          </a:p>
          <a:p>
            <a:pPr marL="92075" indent="-92075">
              <a:buNone/>
            </a:pPr>
            <a:r>
              <a:rPr lang="ru-RU" sz="2400" b="1" dirty="0" smtClean="0">
                <a:solidFill>
                  <a:schemeClr val="tx1"/>
                </a:solidFill>
                <a:latin typeface="Times New Roman" pitchFamily="18" charset="0"/>
                <a:cs typeface="Times New Roman" pitchFamily="18" charset="0"/>
              </a:rPr>
              <a:t>и </a:t>
            </a:r>
            <a:r>
              <a:rPr lang="ru-RU" sz="2400" b="1" dirty="0">
                <a:solidFill>
                  <a:schemeClr val="tx1"/>
                </a:solidFill>
                <a:latin typeface="Times New Roman" pitchFamily="18" charset="0"/>
                <a:cs typeface="Times New Roman" pitchFamily="18" charset="0"/>
              </a:rPr>
              <a:t>все вокруг заполонила: </a:t>
            </a:r>
          </a:p>
          <a:p>
            <a:pPr marL="92075" indent="-92075">
              <a:buNone/>
            </a:pPr>
            <a:r>
              <a:rPr lang="ru-RU" sz="2400" b="1" dirty="0" smtClean="0">
                <a:solidFill>
                  <a:schemeClr val="tx1"/>
                </a:solidFill>
                <a:latin typeface="Times New Roman" pitchFamily="18" charset="0"/>
                <a:cs typeface="Times New Roman" pitchFamily="18" charset="0"/>
              </a:rPr>
              <a:t>Дорогу</a:t>
            </a:r>
            <a:r>
              <a:rPr lang="ru-RU" sz="2400" b="1" dirty="0">
                <a:solidFill>
                  <a:schemeClr val="tx1"/>
                </a:solidFill>
                <a:latin typeface="Times New Roman" pitchFamily="18" charset="0"/>
                <a:cs typeface="Times New Roman" pitchFamily="18" charset="0"/>
              </a:rPr>
              <a:t>, речку, косогор… </a:t>
            </a:r>
          </a:p>
          <a:p>
            <a:pPr marL="92075" indent="-92075">
              <a:buNone/>
            </a:pPr>
            <a:r>
              <a:rPr lang="ru-RU" sz="2400" b="1" dirty="0" smtClean="0">
                <a:solidFill>
                  <a:schemeClr val="tx1"/>
                </a:solidFill>
                <a:latin typeface="Times New Roman" pitchFamily="18" charset="0"/>
                <a:cs typeface="Times New Roman" pitchFamily="18" charset="0"/>
              </a:rPr>
              <a:t>В </a:t>
            </a:r>
            <a:r>
              <a:rPr lang="ru-RU" sz="2400" b="1" dirty="0">
                <a:solidFill>
                  <a:schemeClr val="tx1"/>
                </a:solidFill>
                <a:latin typeface="Times New Roman" pitchFamily="18" charset="0"/>
                <a:cs typeface="Times New Roman" pitchFamily="18" charset="0"/>
              </a:rPr>
              <a:t>том феврале </a:t>
            </a:r>
            <a:r>
              <a:rPr lang="ru-RU" sz="2400" b="1" dirty="0" smtClean="0">
                <a:solidFill>
                  <a:schemeClr val="tx1"/>
                </a:solidFill>
                <a:latin typeface="Times New Roman" pitchFamily="18" charset="0"/>
                <a:cs typeface="Times New Roman" pitchFamily="18" charset="0"/>
              </a:rPr>
              <a:t>рассветной ранью </a:t>
            </a:r>
            <a:endParaRPr lang="ru-RU" sz="2400" b="1" dirty="0">
              <a:solidFill>
                <a:schemeClr val="tx1"/>
              </a:solidFill>
              <a:latin typeface="Times New Roman" pitchFamily="18" charset="0"/>
              <a:cs typeface="Times New Roman" pitchFamily="18" charset="0"/>
            </a:endParaRPr>
          </a:p>
          <a:p>
            <a:pPr marL="92075" indent="-92075">
              <a:buNone/>
            </a:pPr>
            <a:r>
              <a:rPr lang="ru-RU" sz="2400" b="1" dirty="0" smtClean="0">
                <a:solidFill>
                  <a:schemeClr val="tx1"/>
                </a:solidFill>
                <a:latin typeface="Times New Roman" pitchFamily="18" charset="0"/>
                <a:cs typeface="Times New Roman" pitchFamily="18" charset="0"/>
              </a:rPr>
              <a:t>Тревожно </a:t>
            </a:r>
            <a:r>
              <a:rPr lang="ru-RU" sz="2400" b="1" dirty="0">
                <a:solidFill>
                  <a:schemeClr val="tx1"/>
                </a:solidFill>
                <a:latin typeface="Times New Roman" pitchFamily="18" charset="0"/>
                <a:cs typeface="Times New Roman" pitchFamily="18" charset="0"/>
              </a:rPr>
              <a:t>хрустнул ветки сук, </a:t>
            </a:r>
          </a:p>
          <a:p>
            <a:pPr marL="92075" indent="-92075">
              <a:buNone/>
            </a:pPr>
            <a:r>
              <a:rPr lang="ru-RU" sz="2400" b="1" dirty="0" smtClean="0">
                <a:solidFill>
                  <a:schemeClr val="tx1"/>
                </a:solidFill>
                <a:latin typeface="Times New Roman" pitchFamily="18" charset="0"/>
                <a:cs typeface="Times New Roman" pitchFamily="18" charset="0"/>
              </a:rPr>
              <a:t>В </a:t>
            </a:r>
            <a:r>
              <a:rPr lang="ru-RU" sz="2400" b="1" dirty="0">
                <a:solidFill>
                  <a:schemeClr val="tx1"/>
                </a:solidFill>
                <a:latin typeface="Times New Roman" pitchFamily="18" charset="0"/>
                <a:cs typeface="Times New Roman" pitchFamily="18" charset="0"/>
              </a:rPr>
              <a:t>окно с цветущею геранью </a:t>
            </a:r>
          </a:p>
          <a:p>
            <a:pPr marL="92075" indent="-92075">
              <a:buNone/>
            </a:pPr>
            <a:r>
              <a:rPr lang="ru-RU" sz="2400" b="1" dirty="0" smtClean="0">
                <a:solidFill>
                  <a:schemeClr val="tx1"/>
                </a:solidFill>
                <a:latin typeface="Times New Roman" pitchFamily="18" charset="0"/>
                <a:cs typeface="Times New Roman" pitchFamily="18" charset="0"/>
              </a:rPr>
              <a:t>Раздался </a:t>
            </a:r>
            <a:r>
              <a:rPr lang="ru-RU" sz="2400" b="1" dirty="0">
                <a:solidFill>
                  <a:schemeClr val="tx1"/>
                </a:solidFill>
                <a:latin typeface="Times New Roman" pitchFamily="18" charset="0"/>
                <a:cs typeface="Times New Roman" pitchFamily="18" charset="0"/>
              </a:rPr>
              <a:t>первый </a:t>
            </a:r>
            <a:r>
              <a:rPr lang="ru-RU" sz="2400" b="1" dirty="0" smtClean="0">
                <a:solidFill>
                  <a:schemeClr val="tx1"/>
                </a:solidFill>
                <a:latin typeface="Times New Roman" pitchFamily="18" charset="0"/>
                <a:cs typeface="Times New Roman" pitchFamily="18" charset="0"/>
              </a:rPr>
              <a:t>дробный стук</a:t>
            </a:r>
            <a:r>
              <a:rPr lang="ru-RU" sz="2400" b="1" dirty="0">
                <a:solidFill>
                  <a:schemeClr val="tx1"/>
                </a:solidFill>
                <a:latin typeface="Times New Roman" pitchFamily="18" charset="0"/>
                <a:cs typeface="Times New Roman" pitchFamily="18" charset="0"/>
              </a:rPr>
              <a:t>. </a:t>
            </a:r>
          </a:p>
          <a:p>
            <a:pPr marL="92075" indent="-92075">
              <a:buNone/>
            </a:pPr>
            <a:r>
              <a:rPr lang="ru-RU" sz="2400" b="1" dirty="0" smtClean="0">
                <a:solidFill>
                  <a:schemeClr val="tx1"/>
                </a:solidFill>
                <a:latin typeface="Times New Roman" pitchFamily="18" charset="0"/>
                <a:cs typeface="Times New Roman" pitchFamily="18" charset="0"/>
              </a:rPr>
              <a:t>И </a:t>
            </a:r>
            <a:r>
              <a:rPr lang="ru-RU" sz="2400" b="1" dirty="0">
                <a:solidFill>
                  <a:schemeClr val="tx1"/>
                </a:solidFill>
                <a:latin typeface="Times New Roman" pitchFamily="18" charset="0"/>
                <a:cs typeface="Times New Roman" pitchFamily="18" charset="0"/>
              </a:rPr>
              <a:t>он вошел с морозным паром </a:t>
            </a:r>
          </a:p>
          <a:p>
            <a:pPr marL="92075" indent="-92075">
              <a:buNone/>
            </a:pPr>
            <a:r>
              <a:rPr lang="ru-RU" sz="2400" b="1" dirty="0" smtClean="0">
                <a:solidFill>
                  <a:schemeClr val="tx1"/>
                </a:solidFill>
                <a:latin typeface="Times New Roman" pitchFamily="18" charset="0"/>
                <a:cs typeface="Times New Roman" pitchFamily="18" charset="0"/>
              </a:rPr>
              <a:t>Шинель </a:t>
            </a:r>
            <a:r>
              <a:rPr lang="ru-RU" sz="2400" b="1" dirty="0">
                <a:solidFill>
                  <a:schemeClr val="tx1"/>
                </a:solidFill>
                <a:latin typeface="Times New Roman" pitchFamily="18" charset="0"/>
                <a:cs typeface="Times New Roman" pitchFamily="18" charset="0"/>
              </a:rPr>
              <a:t>внакидку, автомат, </a:t>
            </a:r>
          </a:p>
          <a:p>
            <a:pPr marL="92075" indent="-92075">
              <a:buNone/>
            </a:pPr>
            <a:r>
              <a:rPr lang="ru-RU" sz="2400" b="1" dirty="0" smtClean="0">
                <a:solidFill>
                  <a:schemeClr val="tx1"/>
                </a:solidFill>
                <a:latin typeface="Times New Roman" pitchFamily="18" charset="0"/>
                <a:cs typeface="Times New Roman" pitchFamily="18" charset="0"/>
              </a:rPr>
              <a:t>Обыкновенный русский парень</a:t>
            </a:r>
            <a:r>
              <a:rPr lang="ru-RU" sz="2400" b="1" dirty="0">
                <a:solidFill>
                  <a:schemeClr val="tx1"/>
                </a:solidFill>
                <a:latin typeface="Times New Roman" pitchFamily="18" charset="0"/>
                <a:cs typeface="Times New Roman" pitchFamily="18" charset="0"/>
              </a:rPr>
              <a:t>, </a:t>
            </a:r>
          </a:p>
          <a:p>
            <a:pPr marL="92075" indent="-92075">
              <a:buNone/>
            </a:pPr>
            <a:r>
              <a:rPr lang="ru-RU" sz="2400" b="1" dirty="0" smtClean="0">
                <a:solidFill>
                  <a:schemeClr val="tx1"/>
                </a:solidFill>
                <a:latin typeface="Times New Roman" pitchFamily="18" charset="0"/>
                <a:cs typeface="Times New Roman" pitchFamily="18" charset="0"/>
              </a:rPr>
              <a:t>Советский </a:t>
            </a:r>
            <a:r>
              <a:rPr lang="ru-RU" sz="2400" b="1" dirty="0">
                <a:solidFill>
                  <a:schemeClr val="tx1"/>
                </a:solidFill>
                <a:latin typeface="Times New Roman" pitchFamily="18" charset="0"/>
                <a:cs typeface="Times New Roman" pitchFamily="18" charset="0"/>
              </a:rPr>
              <a:t>армии солдат… </a:t>
            </a:r>
          </a:p>
          <a:p>
            <a:endParaRPr lang="ru-RU" sz="1400" b="1" dirty="0">
              <a:solidFill>
                <a:schemeClr val="tx1"/>
              </a:solidFill>
              <a:latin typeface="Times New Roman" pitchFamily="18" charset="0"/>
              <a:cs typeface="Times New Roman" pitchFamily="18" charset="0"/>
            </a:endParaRPr>
          </a:p>
        </p:txBody>
      </p:sp>
      <p:pic>
        <p:nvPicPr>
          <p:cNvPr id="6" name="Picture 2" descr="C:\Users\123\Desktop\32s.jpg"/>
          <p:cNvPicPr>
            <a:picLocks noGrp="1" noChangeAspect="1" noChangeArrowheads="1"/>
          </p:cNvPicPr>
          <p:nvPr>
            <p:ph type="pic" idx="4294967295"/>
          </p:nvPr>
        </p:nvPicPr>
        <p:blipFill>
          <a:blip r:embed="rId3"/>
          <a:stretch>
            <a:fillRect/>
          </a:stretch>
        </p:blipFill>
        <p:spPr>
          <a:xfrm>
            <a:off x="214282" y="285728"/>
            <a:ext cx="4667250" cy="3500438"/>
          </a:xfrm>
          <a:prstGeom prst="rect">
            <a:avLst/>
          </a:prstGeom>
          <a:ln w="127000" cap="sq">
            <a:solidFill>
              <a:srgbClr val="00B050"/>
            </a:solidFill>
            <a:miter lim="800000"/>
          </a:ln>
          <a:effectLst>
            <a:outerShdw blurRad="57150" dist="50800" dir="2700000" algn="tl" rotWithShape="0">
              <a:srgbClr val="000000">
                <a:alpha val="40000"/>
              </a:srgbClr>
            </a:outerShdw>
          </a:effectLst>
        </p:spPr>
      </p:pic>
      <p:pic>
        <p:nvPicPr>
          <p:cNvPr id="3075" name="Picture 3" descr="C:\Users\123\Desktop\2 гвард дивизия входит в краснодар.jpeg"/>
          <p:cNvPicPr>
            <a:picLocks noChangeAspect="1" noChangeArrowheads="1"/>
          </p:cNvPicPr>
          <p:nvPr/>
        </p:nvPicPr>
        <p:blipFill>
          <a:blip r:embed="rId4"/>
          <a:srcRect/>
          <a:stretch>
            <a:fillRect/>
          </a:stretch>
        </p:blipFill>
        <p:spPr bwMode="auto">
          <a:xfrm>
            <a:off x="214283" y="3495063"/>
            <a:ext cx="4714908" cy="3005754"/>
          </a:xfrm>
          <a:prstGeom prst="rect">
            <a:avLst/>
          </a:prstGeom>
          <a:ln w="127000" cap="sq">
            <a:solidFill>
              <a:srgbClr val="0070C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Horizontal)">
                                      <p:cBhvr>
                                        <p:cTn id="12"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idx="2"/>
          </p:nvPr>
        </p:nvSpPr>
        <p:spPr>
          <a:xfrm>
            <a:off x="457200" y="428604"/>
            <a:ext cx="4900618" cy="6072230"/>
          </a:xfrm>
        </p:spPr>
        <p:txBody>
          <a:bodyPr>
            <a:noAutofit/>
          </a:bodyPr>
          <a:lstStyle/>
          <a:p>
            <a:pPr algn="just"/>
            <a:r>
              <a:rPr lang="ru-RU" sz="1800" b="1" dirty="0" smtClean="0">
                <a:solidFill>
                  <a:schemeClr val="tx1"/>
                </a:solidFill>
                <a:latin typeface="Times New Roman" pitchFamily="18" charset="0"/>
                <a:cs typeface="Times New Roman" pitchFamily="18" charset="0"/>
              </a:rPr>
              <a:t>В ознаменование освобождения города на площади Победы установлен величественный монумент «Советским воинам – освободителям города Краснодара». В центре скульптурной композиции – многометровая фигура советского воина с автоматом в руке. За спиной, словно парус на ветру, развевается плащ- палатка. На груди воина солдатский орден Славы, боевые медали. А под сапогом воина растоптанное фашистское знамя. По бокам монумента, словно склоненные стяги, установлены по горизонтали две стелы с барельефными изображениями. На стеле слева- воины в бою. Среди них автоматчик, моряк, минометчик , командир-офицер, боец с гранатой в руке. Их лица мужественны, взгляды решительны. На стеле справа – барельефная композиция, отражающая радость встречи воинов – освободителей с краснодарцами.  Открытие памятника состоялось 9 мая 1965г. Автор монумента – скульптор И. </a:t>
            </a:r>
            <a:r>
              <a:rPr lang="ru-RU" sz="1800" b="1" dirty="0" err="1" smtClean="0">
                <a:solidFill>
                  <a:schemeClr val="tx1"/>
                </a:solidFill>
                <a:latin typeface="Times New Roman" pitchFamily="18" charset="0"/>
                <a:cs typeface="Times New Roman" pitchFamily="18" charset="0"/>
              </a:rPr>
              <a:t>Шмагун</a:t>
            </a:r>
            <a:r>
              <a:rPr lang="ru-RU" sz="1800" b="1" dirty="0" smtClean="0">
                <a:solidFill>
                  <a:schemeClr val="tx1"/>
                </a:solidFill>
                <a:latin typeface="Times New Roman" pitchFamily="18" charset="0"/>
                <a:cs typeface="Times New Roman" pitchFamily="18" charset="0"/>
              </a:rPr>
              <a:t>.  </a:t>
            </a:r>
          </a:p>
          <a:p>
            <a:endParaRPr lang="ru-RU" sz="1600" dirty="0">
              <a:solidFill>
                <a:schemeClr val="tx1"/>
              </a:solidFill>
              <a:latin typeface="Times New Roman" pitchFamily="18" charset="0"/>
              <a:cs typeface="Times New Roman" pitchFamily="18" charset="0"/>
            </a:endParaRPr>
          </a:p>
        </p:txBody>
      </p:sp>
      <p:pic>
        <p:nvPicPr>
          <p:cNvPr id="10242" name="Picture 2" descr="C:\Users\123\Desktop\6.jpeg"/>
          <p:cNvPicPr>
            <a:picLocks noGrp="1" noChangeAspect="1" noChangeArrowheads="1"/>
          </p:cNvPicPr>
          <p:nvPr>
            <p:ph sz="half" idx="1"/>
          </p:nvPr>
        </p:nvPicPr>
        <p:blipFill>
          <a:blip r:embed="rId3"/>
          <a:stretch>
            <a:fillRect/>
          </a:stretch>
        </p:blipFill>
        <p:spPr bwMode="auto">
          <a:xfrm>
            <a:off x="5715008" y="500042"/>
            <a:ext cx="3044778" cy="4800600"/>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trips(downLeft)">
                                      <p:cBhvr>
                                        <p:cTn id="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idx="2"/>
          </p:nvPr>
        </p:nvSpPr>
        <p:spPr>
          <a:xfrm>
            <a:off x="214282" y="214290"/>
            <a:ext cx="3251231" cy="6072230"/>
          </a:xfrm>
        </p:spPr>
        <p:txBody>
          <a:bodyPr>
            <a:normAutofit lnSpcReduction="10000"/>
          </a:bodyPr>
          <a:lstStyle/>
          <a:p>
            <a:pPr algn="just"/>
            <a:r>
              <a:rPr lang="ru-RU" sz="1800" b="1" dirty="0" smtClean="0">
                <a:solidFill>
                  <a:schemeClr val="tx1"/>
                </a:solidFill>
                <a:latin typeface="Times New Roman" pitchFamily="18" charset="0"/>
                <a:cs typeface="Times New Roman" pitchFamily="18" charset="0"/>
              </a:rPr>
              <a:t>Вечная слава воинам, павшим в боях за независимость нашей Родины в 1941-1945гг. Эти слова начертаны на большом обелиске, облицованном светло-серым мрамором. Бронзовый солдат, стоящий у обелиска, склонил знамя и голову над прахом погибших товарищей. 6419 советских воинов, павших в боях с немецко-фашистскими захватчиками, замученных в застенках гестапо и умерших от ран, похоронены на городском кладбище, что у площади Памяти героев в Краснодаре. Их могилы, ранее разбросанные по всему кладбищу, в 1985 году стали воинским мемориалом. </a:t>
            </a:r>
          </a:p>
          <a:p>
            <a:r>
              <a:rPr lang="ru-RU" dirty="0" smtClean="0"/>
              <a:t> </a:t>
            </a:r>
          </a:p>
          <a:p>
            <a:endParaRPr lang="ru-RU" dirty="0"/>
          </a:p>
        </p:txBody>
      </p:sp>
      <p:pic>
        <p:nvPicPr>
          <p:cNvPr id="1026" name="Picture 2" descr="C:\Users\123\Desktop\f2e52d119a69.jpg"/>
          <p:cNvPicPr>
            <a:picLocks noGrp="1" noChangeAspect="1" noChangeArrowheads="1"/>
          </p:cNvPicPr>
          <p:nvPr>
            <p:ph sz="half" idx="1"/>
          </p:nvPr>
        </p:nvPicPr>
        <p:blipFill>
          <a:blip r:embed="rId3"/>
          <a:stretch>
            <a:fillRect/>
          </a:stretch>
        </p:blipFill>
        <p:spPr bwMode="auto">
          <a:xfrm>
            <a:off x="3876662" y="1007269"/>
            <a:ext cx="5038738" cy="3779054"/>
          </a:xfrm>
          <a:prstGeom prst="rect">
            <a:avLst/>
          </a:prstGeom>
          <a:ln w="127000" cap="sq">
            <a:solidFill>
              <a:srgbClr val="00B05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idx="2"/>
          </p:nvPr>
        </p:nvSpPr>
        <p:spPr>
          <a:xfrm>
            <a:off x="214282" y="609600"/>
            <a:ext cx="3251231" cy="4800600"/>
          </a:xfrm>
        </p:spPr>
        <p:txBody>
          <a:bodyPr>
            <a:noAutofit/>
          </a:bodyPr>
          <a:lstStyle/>
          <a:p>
            <a:r>
              <a:rPr lang="ru-RU" sz="2400" b="1" dirty="0" smtClean="0">
                <a:solidFill>
                  <a:schemeClr val="tx1"/>
                </a:solidFill>
                <a:latin typeface="Times New Roman" pitchFamily="18" charset="0"/>
                <a:cs typeface="Times New Roman" pitchFamily="18" charset="0"/>
              </a:rPr>
              <a:t>Памятник студентам, преподавателям и сотрудникам Университета, погибшим на фронтах Великой Отечественной войны. 1986 г. Находится на площади у Кубанского Государственного Технологического университета </a:t>
            </a:r>
            <a:endParaRPr lang="ru-RU" sz="2400" b="1" dirty="0">
              <a:solidFill>
                <a:schemeClr val="tx1"/>
              </a:solidFill>
              <a:latin typeface="Times New Roman" pitchFamily="18" charset="0"/>
              <a:cs typeface="Times New Roman" pitchFamily="18" charset="0"/>
            </a:endParaRPr>
          </a:p>
        </p:txBody>
      </p:sp>
      <p:pic>
        <p:nvPicPr>
          <p:cNvPr id="2050" name="Picture 2" descr="C:\Users\123\Desktop\3d5312bb2ce5.jpg"/>
          <p:cNvPicPr>
            <a:picLocks noGrp="1" noChangeAspect="1" noChangeArrowheads="1"/>
          </p:cNvPicPr>
          <p:nvPr>
            <p:ph sz="half" idx="1"/>
          </p:nvPr>
        </p:nvPicPr>
        <p:blipFill>
          <a:blip r:embed="rId3"/>
          <a:stretch>
            <a:fillRect/>
          </a:stretch>
        </p:blipFill>
        <p:spPr bwMode="auto">
          <a:xfrm>
            <a:off x="3575050" y="1007268"/>
            <a:ext cx="5340350" cy="4005263"/>
          </a:xfrm>
          <a:prstGeom prst="rect">
            <a:avLst/>
          </a:prstGeom>
          <a:ln w="127000" cap="sq">
            <a:solidFill>
              <a:srgbClr val="00206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Текст 3"/>
          <p:cNvSpPr>
            <a:spLocks noGrp="1"/>
          </p:cNvSpPr>
          <p:nvPr>
            <p:ph type="body" idx="2"/>
          </p:nvPr>
        </p:nvSpPr>
        <p:spPr/>
        <p:txBody>
          <a:bodyPr>
            <a:noAutofit/>
          </a:bodyPr>
          <a:lstStyle/>
          <a:p>
            <a:pPr algn="just"/>
            <a:r>
              <a:rPr lang="ru-RU" sz="1800" b="1" dirty="0" smtClean="0">
                <a:solidFill>
                  <a:schemeClr val="tx1"/>
                </a:solidFill>
                <a:latin typeface="Times New Roman" pitchFamily="18" charset="0"/>
                <a:cs typeface="Times New Roman" pitchFamily="18" charset="0"/>
              </a:rPr>
              <a:t>Памятник 13 тысячам краснодарцам – жертвам фашистского террора, 1975 г. Находится в Первомайском городском парке. </a:t>
            </a:r>
          </a:p>
          <a:p>
            <a:pPr algn="just"/>
            <a:r>
              <a:rPr lang="ru-RU" sz="1800" b="1" dirty="0" smtClean="0">
                <a:solidFill>
                  <a:schemeClr val="tx1"/>
                </a:solidFill>
                <a:latin typeface="Times New Roman" pitchFamily="18" charset="0"/>
                <a:cs typeface="Times New Roman" pitchFamily="18" charset="0"/>
              </a:rPr>
              <a:t> Всего в столице Кубани каратели уничтожили более тринадцати тысяч мирных жителей. В память о них тринадцать зеленных квадратов покрывают сегодня широкое поле мемориального комплекса, открытого 9 мая 1975 года в Первомайской роще, на бывшей северной окраине города в День 30-летия Победы. </a:t>
            </a:r>
          </a:p>
          <a:p>
            <a:pPr algn="just"/>
            <a:endParaRPr lang="ru-RU" sz="1800" b="1" dirty="0">
              <a:solidFill>
                <a:schemeClr val="tx1"/>
              </a:solidFill>
              <a:latin typeface="Times New Roman" pitchFamily="18" charset="0"/>
              <a:cs typeface="Times New Roman" pitchFamily="18" charset="0"/>
            </a:endParaRPr>
          </a:p>
        </p:txBody>
      </p:sp>
      <p:pic>
        <p:nvPicPr>
          <p:cNvPr id="3074" name="Picture 2" descr="C:\Users\123\Desktop\50eecc650d58.jpg"/>
          <p:cNvPicPr>
            <a:picLocks noGrp="1" noChangeAspect="1" noChangeArrowheads="1"/>
          </p:cNvPicPr>
          <p:nvPr>
            <p:ph sz="half" idx="1"/>
          </p:nvPr>
        </p:nvPicPr>
        <p:blipFill>
          <a:blip r:embed="rId3"/>
          <a:srcRect/>
          <a:stretch>
            <a:fillRect/>
          </a:stretch>
        </p:blipFill>
        <p:spPr bwMode="auto">
          <a:xfrm>
            <a:off x="3643306" y="1214422"/>
            <a:ext cx="5111750" cy="3833813"/>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smtClean="0">
                <a:solidFill>
                  <a:schemeClr val="tx1"/>
                </a:solidFill>
                <a:latin typeface="Times New Roman" pitchFamily="18" charset="0"/>
                <a:cs typeface="Times New Roman" pitchFamily="18" charset="0"/>
              </a:rPr>
              <a:t>Музей под открытым небом «Оружие победы»</a:t>
            </a:r>
            <a:endParaRPr lang="ru-RU" sz="3200" b="1" dirty="0">
              <a:solidFill>
                <a:schemeClr val="tx1"/>
              </a:solidFill>
              <a:latin typeface="Times New Roman" pitchFamily="18" charset="0"/>
              <a:cs typeface="Times New Roman" pitchFamily="18" charset="0"/>
            </a:endParaRPr>
          </a:p>
        </p:txBody>
      </p:sp>
      <p:pic>
        <p:nvPicPr>
          <p:cNvPr id="8194" name="Picture 2" descr="C:\Users\123\Desktop\оружие победы.jpg"/>
          <p:cNvPicPr>
            <a:picLocks noGrp="1" noChangeAspect="1" noChangeArrowheads="1"/>
          </p:cNvPicPr>
          <p:nvPr>
            <p:ph sz="half" idx="1"/>
          </p:nvPr>
        </p:nvPicPr>
        <p:blipFill>
          <a:blip r:embed="rId3"/>
          <a:stretch>
            <a:fillRect/>
          </a:stretch>
        </p:blipFill>
        <p:spPr bwMode="auto">
          <a:xfrm>
            <a:off x="285720" y="1571612"/>
            <a:ext cx="4191000" cy="3143250"/>
          </a:xfrm>
          <a:prstGeom prst="rect">
            <a:avLst/>
          </a:prstGeom>
          <a:ln w="88900" cap="sq" cmpd="thickThin">
            <a:solidFill>
              <a:srgbClr val="C00000"/>
            </a:solidFill>
            <a:prstDash val="solid"/>
            <a:miter lim="800000"/>
          </a:ln>
          <a:effectLst>
            <a:innerShdw blurRad="76200">
              <a:srgbClr val="000000"/>
            </a:innerShdw>
          </a:effectLst>
        </p:spPr>
      </p:pic>
      <p:pic>
        <p:nvPicPr>
          <p:cNvPr id="8195" name="Picture 3" descr="C:\Users\123\Desktop\музей Оружие победы.JPG"/>
          <p:cNvPicPr>
            <a:picLocks noGrp="1" noChangeAspect="1" noChangeArrowheads="1"/>
          </p:cNvPicPr>
          <p:nvPr>
            <p:ph sz="half" idx="2"/>
          </p:nvPr>
        </p:nvPicPr>
        <p:blipFill>
          <a:blip r:embed="rId4"/>
          <a:stretch>
            <a:fillRect/>
          </a:stretch>
        </p:blipFill>
        <p:spPr bwMode="auto">
          <a:xfrm>
            <a:off x="4786314" y="2786058"/>
            <a:ext cx="4151331" cy="3113498"/>
          </a:xfrm>
          <a:prstGeom prst="rect">
            <a:avLst/>
          </a:prstGeom>
          <a:ln w="88900" cap="sq" cmpd="thickThin">
            <a:solidFill>
              <a:srgbClr val="C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686800" cy="841248"/>
          </a:xfrm>
        </p:spPr>
        <p:txBody>
          <a:bodyPr>
            <a:normAutofit/>
          </a:bodyPr>
          <a:lstStyle/>
          <a:p>
            <a:r>
              <a:rPr lang="ru-RU" sz="2400" b="1" dirty="0" smtClean="0">
                <a:solidFill>
                  <a:schemeClr val="tx1"/>
                </a:solidFill>
                <a:latin typeface="Times New Roman" pitchFamily="18" charset="0"/>
                <a:cs typeface="Times New Roman" pitchFamily="18" charset="0"/>
              </a:rPr>
              <a:t>Плавающий танк Т-38 и Т-34</a:t>
            </a:r>
            <a:endParaRPr lang="ru-RU" sz="2400" b="1" dirty="0">
              <a:solidFill>
                <a:schemeClr val="tx1"/>
              </a:solidFill>
              <a:latin typeface="Times New Roman" pitchFamily="18" charset="0"/>
              <a:cs typeface="Times New Roman" pitchFamily="18" charset="0"/>
            </a:endParaRPr>
          </a:p>
        </p:txBody>
      </p:sp>
      <p:pic>
        <p:nvPicPr>
          <p:cNvPr id="5123" name="Picture 3" descr="C:\Users\123\Desktop\плавающ такн т 38.jpeg"/>
          <p:cNvPicPr>
            <a:picLocks noGrp="1" noChangeAspect="1" noChangeArrowheads="1"/>
          </p:cNvPicPr>
          <p:nvPr>
            <p:ph sz="half" idx="1"/>
          </p:nvPr>
        </p:nvPicPr>
        <p:blipFill>
          <a:blip r:embed="rId3"/>
          <a:stretch>
            <a:fillRect/>
          </a:stretch>
        </p:blipFill>
        <p:spPr bwMode="auto">
          <a:xfrm>
            <a:off x="357158" y="2643182"/>
            <a:ext cx="4191000" cy="3176778"/>
          </a:xfrm>
          <a:prstGeom prst="rect">
            <a:avLst/>
          </a:prstGeom>
          <a:ln w="88900" cap="sq" cmpd="thickThin">
            <a:solidFill>
              <a:srgbClr val="C00000"/>
            </a:solidFill>
            <a:prstDash val="solid"/>
            <a:miter lim="800000"/>
          </a:ln>
          <a:effectLst>
            <a:innerShdw blurRad="76200">
              <a:srgbClr val="000000"/>
            </a:innerShdw>
          </a:effectLst>
        </p:spPr>
      </p:pic>
      <p:pic>
        <p:nvPicPr>
          <p:cNvPr id="6146" name="Picture 2" descr="C:\Users\123\Desktop\т 34.jpeg"/>
          <p:cNvPicPr>
            <a:picLocks noGrp="1" noChangeAspect="1" noChangeArrowheads="1"/>
          </p:cNvPicPr>
          <p:nvPr>
            <p:ph sz="half" idx="2"/>
          </p:nvPr>
        </p:nvPicPr>
        <p:blipFill>
          <a:blip r:embed="rId4"/>
          <a:srcRect/>
          <a:stretch>
            <a:fillRect/>
          </a:stretch>
        </p:blipFill>
        <p:spPr bwMode="auto">
          <a:xfrm>
            <a:off x="4643438" y="1214422"/>
            <a:ext cx="4266436" cy="3071834"/>
          </a:xfrm>
          <a:prstGeom prst="rect">
            <a:avLst/>
          </a:prstGeom>
          <a:ln w="88900" cap="sq" cmpd="thickThin">
            <a:solidFill>
              <a:srgbClr val="C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Users\123\Desktop\сау 152.jpg"/>
          <p:cNvPicPr>
            <a:picLocks noGrp="1" noChangeAspect="1" noChangeArrowheads="1"/>
          </p:cNvPicPr>
          <p:nvPr>
            <p:ph sz="half" idx="1"/>
          </p:nvPr>
        </p:nvPicPr>
        <p:blipFill>
          <a:blip r:embed="rId3"/>
          <a:srcRect/>
          <a:stretch>
            <a:fillRect/>
          </a:stretch>
        </p:blipFill>
        <p:spPr bwMode="auto">
          <a:xfrm>
            <a:off x="214282" y="357166"/>
            <a:ext cx="4520279" cy="3286148"/>
          </a:xfrm>
          <a:prstGeom prst="rect">
            <a:avLst/>
          </a:prstGeom>
          <a:ln w="88900" cap="sq" cmpd="thickThin">
            <a:solidFill>
              <a:srgbClr val="0070C0"/>
            </a:solidFill>
            <a:prstDash val="solid"/>
            <a:miter lim="800000"/>
          </a:ln>
          <a:effectLst>
            <a:innerShdw blurRad="76200">
              <a:srgbClr val="000000"/>
            </a:innerShdw>
          </a:effectLst>
        </p:spPr>
      </p:pic>
      <p:pic>
        <p:nvPicPr>
          <p:cNvPr id="9219" name="Picture 3" descr="C:\Users\123\Desktop\бронированная дозорная машина.jpeg"/>
          <p:cNvPicPr>
            <a:picLocks noGrp="1" noChangeAspect="1" noChangeArrowheads="1"/>
          </p:cNvPicPr>
          <p:nvPr>
            <p:ph sz="half" idx="2"/>
          </p:nvPr>
        </p:nvPicPr>
        <p:blipFill>
          <a:blip r:embed="rId4"/>
          <a:srcRect/>
          <a:stretch>
            <a:fillRect/>
          </a:stretch>
        </p:blipFill>
        <p:spPr bwMode="auto">
          <a:xfrm>
            <a:off x="3786182" y="2857496"/>
            <a:ext cx="5112640" cy="3824255"/>
          </a:xfrm>
          <a:prstGeom prst="rect">
            <a:avLst/>
          </a:prstGeom>
          <a:ln w="88900" cap="sq" cmpd="thickThin">
            <a:solidFill>
              <a:srgbClr val="0070C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3\Desktop\Краснодар-город воинской славы.jpg"/>
          <p:cNvPicPr>
            <a:picLocks noChangeAspect="1" noChangeArrowheads="1"/>
          </p:cNvPicPr>
          <p:nvPr/>
        </p:nvPicPr>
        <p:blipFill>
          <a:blip r:embed="rId3"/>
          <a:srcRect/>
          <a:stretch>
            <a:fillRect/>
          </a:stretch>
        </p:blipFill>
        <p:spPr bwMode="auto">
          <a:xfrm>
            <a:off x="500034" y="642918"/>
            <a:ext cx="7979704" cy="5643602"/>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Users\123\Desktop\88936455.jpg"/>
          <p:cNvPicPr>
            <a:picLocks noGrp="1" noChangeAspect="1" noChangeArrowheads="1"/>
          </p:cNvPicPr>
          <p:nvPr>
            <p:ph sz="half" idx="1"/>
          </p:nvPr>
        </p:nvPicPr>
        <p:blipFill>
          <a:blip r:embed="rId3"/>
          <a:srcRect/>
          <a:stretch>
            <a:fillRect/>
          </a:stretch>
        </p:blipFill>
        <p:spPr bwMode="auto">
          <a:xfrm>
            <a:off x="285720" y="285727"/>
            <a:ext cx="4695346" cy="3143273"/>
          </a:xfrm>
          <a:prstGeom prst="rect">
            <a:avLst/>
          </a:prstGeom>
          <a:ln w="88900" cap="sq" cmpd="thickThin">
            <a:solidFill>
              <a:srgbClr val="C00000"/>
            </a:solidFill>
            <a:prstDash val="solid"/>
            <a:miter lim="800000"/>
          </a:ln>
          <a:effectLst>
            <a:innerShdw blurRad="76200">
              <a:srgbClr val="000000"/>
            </a:innerShdw>
          </a:effectLst>
        </p:spPr>
      </p:pic>
      <p:pic>
        <p:nvPicPr>
          <p:cNvPr id="7171" name="Picture 3" descr="C:\Users\123\Desktop\кв 1.jpeg"/>
          <p:cNvPicPr>
            <a:picLocks noGrp="1" noChangeAspect="1" noChangeArrowheads="1"/>
          </p:cNvPicPr>
          <p:nvPr>
            <p:ph sz="half" idx="2"/>
          </p:nvPr>
        </p:nvPicPr>
        <p:blipFill>
          <a:blip r:embed="rId4"/>
          <a:srcRect/>
          <a:stretch>
            <a:fillRect/>
          </a:stretch>
        </p:blipFill>
        <p:spPr bwMode="auto">
          <a:xfrm>
            <a:off x="4229069" y="571480"/>
            <a:ext cx="4667283" cy="3500462"/>
          </a:xfrm>
          <a:prstGeom prst="rect">
            <a:avLst/>
          </a:prstGeom>
          <a:ln w="88900" cap="sq" cmpd="thickThin">
            <a:solidFill>
              <a:srgbClr val="C00000"/>
            </a:solidFill>
            <a:prstDash val="solid"/>
            <a:miter lim="800000"/>
          </a:ln>
          <a:effectLst>
            <a:innerShdw blurRad="76200">
              <a:srgbClr val="000000"/>
            </a:innerShdw>
          </a:effectLst>
        </p:spPr>
      </p:pic>
      <p:pic>
        <p:nvPicPr>
          <p:cNvPr id="7172" name="Picture 4" descr="C:\Users\123\Desktop\самоходная артиллер установка.jpeg"/>
          <p:cNvPicPr>
            <a:picLocks noChangeAspect="1" noChangeArrowheads="1"/>
          </p:cNvPicPr>
          <p:nvPr/>
        </p:nvPicPr>
        <p:blipFill>
          <a:blip r:embed="rId5"/>
          <a:srcRect/>
          <a:stretch>
            <a:fillRect/>
          </a:stretch>
        </p:blipFill>
        <p:spPr bwMode="auto">
          <a:xfrm>
            <a:off x="285721" y="2928934"/>
            <a:ext cx="5070808" cy="3681406"/>
          </a:xfrm>
          <a:prstGeom prst="rect">
            <a:avLst/>
          </a:prstGeom>
          <a:ln w="88900" cap="sq" cmpd="thickThin">
            <a:solidFill>
              <a:srgbClr val="C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20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idx="2"/>
          </p:nvPr>
        </p:nvSpPr>
        <p:spPr/>
        <p:txBody>
          <a:bodyPr>
            <a:noAutofit/>
          </a:bodyPr>
          <a:lstStyle/>
          <a:p>
            <a:pPr algn="just"/>
            <a:r>
              <a:rPr lang="ru-RU" sz="2000" b="1" dirty="0">
                <a:solidFill>
                  <a:schemeClr val="tx1"/>
                </a:solidFill>
                <a:latin typeface="Times New Roman" pitchFamily="18" charset="0"/>
                <a:cs typeface="Times New Roman" pitchFamily="18" charset="0"/>
              </a:rPr>
              <a:t>Все меньше остается участников тех страшных событий, тем больше наша ответственность перед этими удивительными людьми. Низкий поклон и огромное спасибо всем, кто подарил нам возможность жить и учиться под чистым, мирным кубанским </a:t>
            </a:r>
            <a:r>
              <a:rPr lang="ru-RU" sz="2000" b="1" dirty="0" smtClean="0">
                <a:solidFill>
                  <a:schemeClr val="tx1"/>
                </a:solidFill>
                <a:latin typeface="Times New Roman" pitchFamily="18" charset="0"/>
                <a:cs typeface="Times New Roman" pitchFamily="18" charset="0"/>
              </a:rPr>
              <a:t>небом.</a:t>
            </a:r>
            <a:endParaRPr lang="ru-RU" sz="2000" b="1" dirty="0">
              <a:solidFill>
                <a:schemeClr val="tx1"/>
              </a:solidFill>
              <a:latin typeface="Times New Roman" pitchFamily="18" charset="0"/>
              <a:cs typeface="Times New Roman" pitchFamily="18" charset="0"/>
            </a:endParaRPr>
          </a:p>
        </p:txBody>
      </p:sp>
      <p:pic>
        <p:nvPicPr>
          <p:cNvPr id="5122" name="Picture 2" descr="C:\Users\123\Desktop\36623_original.jpg"/>
          <p:cNvPicPr>
            <a:picLocks noGrp="1" noChangeAspect="1" noChangeArrowheads="1"/>
          </p:cNvPicPr>
          <p:nvPr>
            <p:ph sz="half" idx="1"/>
          </p:nvPr>
        </p:nvPicPr>
        <p:blipFill>
          <a:blip r:embed="rId3"/>
          <a:srcRect/>
          <a:stretch>
            <a:fillRect/>
          </a:stretch>
        </p:blipFill>
        <p:spPr bwMode="auto">
          <a:xfrm>
            <a:off x="4429124" y="357166"/>
            <a:ext cx="4143399" cy="2757950"/>
          </a:xfrm>
          <a:prstGeom prst="rect">
            <a:avLst/>
          </a:prstGeom>
          <a:ln w="88900" cap="sq" cmpd="thickThin">
            <a:solidFill>
              <a:srgbClr val="00B050"/>
            </a:solidFill>
            <a:prstDash val="solid"/>
            <a:miter lim="800000"/>
          </a:ln>
          <a:effectLst>
            <a:innerShdw blurRad="76200">
              <a:srgbClr val="000000"/>
            </a:innerShdw>
          </a:effectLst>
        </p:spPr>
      </p:pic>
      <p:pic>
        <p:nvPicPr>
          <p:cNvPr id="5123" name="Picture 3" descr="C:\Users\123\Desktop\50278_original.jpg"/>
          <p:cNvPicPr>
            <a:picLocks noChangeAspect="1" noChangeArrowheads="1"/>
          </p:cNvPicPr>
          <p:nvPr/>
        </p:nvPicPr>
        <p:blipFill>
          <a:blip r:embed="rId4"/>
          <a:srcRect/>
          <a:stretch>
            <a:fillRect/>
          </a:stretch>
        </p:blipFill>
        <p:spPr bwMode="auto">
          <a:xfrm>
            <a:off x="5214942" y="2000240"/>
            <a:ext cx="3649106" cy="2428892"/>
          </a:xfrm>
          <a:prstGeom prst="rect">
            <a:avLst/>
          </a:prstGeom>
          <a:ln w="88900" cap="sq" cmpd="thickThin">
            <a:solidFill>
              <a:srgbClr val="0070C0"/>
            </a:solidFill>
            <a:prstDash val="solid"/>
            <a:miter lim="800000"/>
          </a:ln>
          <a:effectLst>
            <a:innerShdw blurRad="76200">
              <a:srgbClr val="000000"/>
            </a:innerShdw>
          </a:effectLst>
        </p:spPr>
      </p:pic>
      <p:pic>
        <p:nvPicPr>
          <p:cNvPr id="5124" name="Picture 4" descr="C:\Users\123\Desktop\42149_original.jpg"/>
          <p:cNvPicPr>
            <a:picLocks noChangeAspect="1" noChangeArrowheads="1"/>
          </p:cNvPicPr>
          <p:nvPr/>
        </p:nvPicPr>
        <p:blipFill>
          <a:blip r:embed="rId5"/>
          <a:srcRect/>
          <a:stretch>
            <a:fillRect/>
          </a:stretch>
        </p:blipFill>
        <p:spPr bwMode="auto">
          <a:xfrm>
            <a:off x="4357686" y="1857364"/>
            <a:ext cx="3000396" cy="4508616"/>
          </a:xfrm>
          <a:prstGeom prst="rect">
            <a:avLst/>
          </a:prstGeom>
          <a:ln w="88900" cap="sq" cmpd="thickThin">
            <a:solidFill>
              <a:srgbClr val="C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Horizontal)">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Horizontal)">
                                      <p:cBhvr>
                                        <p:cTn id="12" dur="10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inHorizontal)">
                                      <p:cBhvr>
                                        <p:cTn id="17"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Autofit/>
          </a:bodyPr>
          <a:lstStyle/>
          <a:p>
            <a:r>
              <a:rPr lang="ru-RU" sz="2800" b="1" dirty="0" smtClean="0">
                <a:solidFill>
                  <a:schemeClr val="tx1"/>
                </a:solidFill>
                <a:latin typeface="Times New Roman" pitchFamily="18" charset="0"/>
                <a:cs typeface="Times New Roman" pitchFamily="18" charset="0"/>
              </a:rPr>
              <a:t>Вечная память героям Великой Отечественной, которые пожертвовали жизнью во имя нашего светлого будущего. В сердцах кубанцев никогда не исчезнет благодарность и признательность тем, кто отстоял свободу и независимость нашей Родины, освободил от фашизма Краснодар и край. Подвиг героев, освобождавших наш любимый город, никогда не забудется, а 12 февраля вошло в историю города как день благодарной памяти и светлой скорби.</a:t>
            </a:r>
          </a:p>
          <a:p>
            <a:r>
              <a:rPr lang="ru-RU" sz="2800" dirty="0" smtClean="0"/>
              <a:t> </a:t>
            </a:r>
          </a:p>
          <a:p>
            <a:endParaRPr lang="ru-RU" sz="2800" dirty="0"/>
          </a:p>
        </p:txBody>
      </p:sp>
      <p:pic>
        <p:nvPicPr>
          <p:cNvPr id="4098" name="Picture 2" descr="C:\Users\123\Desktop\untitled_.jpg"/>
          <p:cNvPicPr>
            <a:picLocks noChangeAspect="1" noChangeArrowheads="1"/>
          </p:cNvPicPr>
          <p:nvPr/>
        </p:nvPicPr>
        <p:blipFill>
          <a:blip r:embed="rId4"/>
          <a:srcRect/>
          <a:stretch>
            <a:fillRect/>
          </a:stretch>
        </p:blipFill>
        <p:spPr bwMode="auto">
          <a:xfrm>
            <a:off x="571472" y="1214422"/>
            <a:ext cx="8215370" cy="5138341"/>
          </a:xfrm>
          <a:prstGeom prst="rect">
            <a:avLst/>
          </a:prstGeom>
          <a:ln w="88900" cap="sq" cmpd="thickThin">
            <a:solidFill>
              <a:srgbClr val="FFFF00"/>
            </a:solidFill>
            <a:prstDash val="solid"/>
            <a:miter lim="800000"/>
          </a:ln>
          <a:effectLst>
            <a:innerShdw blurRad="76200">
              <a:srgbClr val="000000"/>
            </a:innerShdw>
          </a:effectLst>
        </p:spPr>
      </p:pic>
      <p:pic>
        <p:nvPicPr>
          <p:cNvPr id="6" name="svyatsennaya_voynaааа.mp3">
            <a:hlinkClick r:id="" action="ppaction://media"/>
          </p:cNvPr>
          <p:cNvPicPr>
            <a:picLocks noRot="1" noChangeAspect="1"/>
          </p:cNvPicPr>
          <p:nvPr>
            <a:audioFile r:link="rId1"/>
          </p:nvPr>
        </p:nvPicPr>
        <p:blipFill>
          <a:blip r:embed="rId5"/>
          <a:stretch>
            <a:fillRect/>
          </a:stretch>
        </p:blipFill>
        <p:spPr>
          <a:xfrm>
            <a:off x="857224" y="628652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4080" fill="hold"/>
                                        <p:tgtEl>
                                          <p:spTgt spid="6"/>
                                        </p:tgtEl>
                                      </p:cBhvr>
                                    </p:cmd>
                                  </p:childTnLst>
                                </p:cTn>
                              </p:par>
                            </p:childTnLst>
                          </p:cTn>
                        </p:par>
                      </p:childTnLst>
                    </p:cTn>
                  </p:par>
                </p:childTnLst>
              </p:cTn>
              <p:nextCondLst>
                <p:cond evt="onClick" delay="0">
                  <p:tgtEl>
                    <p:spTgt spid="6"/>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1928826"/>
          </a:xfrm>
        </p:spPr>
        <p:txBody>
          <a:bodyPr>
            <a:noAutofit/>
          </a:bodyPr>
          <a:lstStyle/>
          <a:p>
            <a:pPr algn="ctr"/>
            <a:r>
              <a:rPr lang="ru-RU" sz="2800" b="1" dirty="0" smtClean="0">
                <a:solidFill>
                  <a:schemeClr val="tx1"/>
                </a:solidFill>
                <a:latin typeface="Times New Roman" pitchFamily="18" charset="0"/>
                <a:cs typeface="Times New Roman" pitchFamily="18" charset="0"/>
              </a:rPr>
              <a:t>73 года назад советские войска освободили Краснодар (2-я гвардейская стрелковая дивизия входит в Краснодар)</a:t>
            </a:r>
            <a:endParaRPr lang="ru-RU" sz="2800" b="1" dirty="0">
              <a:solidFill>
                <a:schemeClr val="tx1"/>
              </a:solidFill>
              <a:latin typeface="Times New Roman" pitchFamily="18" charset="0"/>
              <a:cs typeface="Times New Roman" pitchFamily="18" charset="0"/>
            </a:endParaRPr>
          </a:p>
        </p:txBody>
      </p:sp>
      <p:pic>
        <p:nvPicPr>
          <p:cNvPr id="4" name="Picture 4"/>
          <p:cNvPicPr>
            <a:picLocks noGrp="1" noChangeAspect="1" noChangeArrowheads="1"/>
          </p:cNvPicPr>
          <p:nvPr>
            <p:ph idx="1"/>
          </p:nvPr>
        </p:nvPicPr>
        <p:blipFill>
          <a:blip r:embed="rId3"/>
          <a:stretch>
            <a:fillRect/>
          </a:stretch>
        </p:blipFill>
        <p:spPr bwMode="auto">
          <a:xfrm>
            <a:off x="1500166" y="2357430"/>
            <a:ext cx="6080760" cy="4160520"/>
          </a:xfrm>
          <a:prstGeom prst="rect">
            <a:avLst/>
          </a:prstGeom>
          <a:noFill/>
          <a:ln w="38100">
            <a:solidFill>
              <a:srgbClr val="990033"/>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785950"/>
          </a:xfrm>
        </p:spPr>
        <p:txBody>
          <a:bodyPr>
            <a:noAutofit/>
          </a:bodyPr>
          <a:lstStyle/>
          <a:p>
            <a:pPr algn="just"/>
            <a:r>
              <a:rPr lang="ru-RU" sz="1600" b="1" dirty="0" smtClean="0">
                <a:solidFill>
                  <a:schemeClr val="tx1"/>
                </a:solidFill>
                <a:latin typeface="Times New Roman" pitchFamily="18" charset="0"/>
                <a:cs typeface="Times New Roman" pitchFamily="18" charset="0"/>
              </a:rPr>
              <a:t>Краснодарцы не сразу узнали о назначении крытых темно-серых грузовиков, которые с 22 августа сначала по пятницам, потом по нескольку раз в неделю, а с января 1943 года по два-три раза в день совершали рейсы в район ЗИП. Страшное предназначение этих машин фашисты долго пытались удержать в строгой тайне. Первыми жертвами душегубок в Краснодаре стали пациенты психиатрической больницы (по другим источникам – городской больницы № 3). 22 августа 1942 года фашисты отправили из больницы «в последний путь» 320 человек.</a:t>
            </a:r>
            <a:br>
              <a:rPr lang="ru-RU" sz="1600" b="1" dirty="0" smtClean="0">
                <a:solidFill>
                  <a:schemeClr val="tx1"/>
                </a:solidFill>
                <a:latin typeface="Times New Roman" pitchFamily="18" charset="0"/>
                <a:cs typeface="Times New Roman" pitchFamily="18" charset="0"/>
              </a:rPr>
            </a:br>
            <a:endParaRPr lang="ru-RU" sz="1600" b="1" dirty="0">
              <a:solidFill>
                <a:schemeClr val="tx1"/>
              </a:solidFill>
            </a:endParaRPr>
          </a:p>
        </p:txBody>
      </p:sp>
      <p:pic>
        <p:nvPicPr>
          <p:cNvPr id="4" name="Picture 2" descr="C:\Users\123\Desktop\gazenvagen.jpg"/>
          <p:cNvPicPr>
            <a:picLocks noGrp="1" noChangeAspect="1" noChangeArrowheads="1"/>
          </p:cNvPicPr>
          <p:nvPr>
            <p:ph idx="1"/>
          </p:nvPr>
        </p:nvPicPr>
        <p:blipFill>
          <a:blip r:embed="rId3"/>
          <a:stretch>
            <a:fillRect/>
          </a:stretch>
        </p:blipFill>
        <p:spPr>
          <a:xfrm>
            <a:off x="1857356" y="2428868"/>
            <a:ext cx="5683272" cy="4262498"/>
          </a:xfrm>
          <a:ln w="38100" cap="sq">
            <a:solidFill>
              <a:srgbClr val="C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928694"/>
          </a:xfrm>
        </p:spPr>
        <p:txBody>
          <a:bodyPr>
            <a:normAutofit/>
          </a:bodyPr>
          <a:lstStyle/>
          <a:p>
            <a:pPr algn="ctr"/>
            <a:r>
              <a:rPr lang="ru-RU" sz="4000" b="1" dirty="0" smtClean="0">
                <a:solidFill>
                  <a:schemeClr val="tx1"/>
                </a:solidFill>
                <a:latin typeface="Times New Roman" pitchFamily="18" charset="0"/>
                <a:cs typeface="Times New Roman" pitchFamily="18" charset="0"/>
              </a:rPr>
              <a:t>Город разрушен</a:t>
            </a:r>
            <a:endParaRPr lang="ru-RU" sz="4000" b="1" dirty="0">
              <a:solidFill>
                <a:schemeClr val="tx1"/>
              </a:solidFill>
              <a:latin typeface="Times New Roman" pitchFamily="18" charset="0"/>
              <a:cs typeface="Times New Roman" pitchFamily="18" charset="0"/>
            </a:endParaRPr>
          </a:p>
        </p:txBody>
      </p:sp>
      <p:pic>
        <p:nvPicPr>
          <p:cNvPr id="4" name="Picture 2" descr="F:\соня\voron2.jpg"/>
          <p:cNvPicPr>
            <a:picLocks noGrp="1" noChangeAspect="1" noChangeArrowheads="1"/>
          </p:cNvPicPr>
          <p:nvPr>
            <p:ph idx="1"/>
          </p:nvPr>
        </p:nvPicPr>
        <p:blipFill>
          <a:blip r:embed="rId3"/>
          <a:srcRect/>
          <a:stretch>
            <a:fillRect/>
          </a:stretch>
        </p:blipFill>
        <p:spPr bwMode="auto">
          <a:xfrm>
            <a:off x="1142976" y="1428736"/>
            <a:ext cx="7315200" cy="4462272"/>
          </a:xfrm>
          <a:prstGeom prst="rect">
            <a:avLst/>
          </a:prstGeom>
          <a:noFill/>
          <a:ln w="38100">
            <a:solidFill>
              <a:srgbClr val="C00000"/>
            </a:solidFill>
            <a:miter lim="800000"/>
            <a:headEnd/>
            <a:tailEnd/>
          </a:ln>
        </p:spPr>
      </p:pic>
      <p:pic>
        <p:nvPicPr>
          <p:cNvPr id="5" name="Picture 5" descr="Картинка 12 из 52"/>
          <p:cNvPicPr>
            <a:picLocks noChangeAspect="1" noChangeArrowheads="1"/>
          </p:cNvPicPr>
          <p:nvPr/>
        </p:nvPicPr>
        <p:blipFill>
          <a:blip r:embed="rId4"/>
          <a:srcRect/>
          <a:stretch>
            <a:fillRect/>
          </a:stretch>
        </p:blipFill>
        <p:spPr bwMode="auto">
          <a:xfrm>
            <a:off x="1214414" y="1214422"/>
            <a:ext cx="7167500" cy="5375290"/>
          </a:xfrm>
          <a:prstGeom prst="rect">
            <a:avLst/>
          </a:prstGeom>
          <a:noFill/>
          <a:ln w="38100">
            <a:solidFill>
              <a:srgbClr val="990033"/>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chemeClr val="tx1"/>
                </a:solidFill>
              </a:rPr>
              <a:t>Разрушены нефтеперегонный завод и завод им. Седина</a:t>
            </a:r>
            <a:endParaRPr lang="ru-RU" sz="2400" b="1" dirty="0">
              <a:solidFill>
                <a:schemeClr val="tx1"/>
              </a:solidFill>
            </a:endParaRPr>
          </a:p>
        </p:txBody>
      </p:sp>
      <p:pic>
        <p:nvPicPr>
          <p:cNvPr id="5" name="Picture 2" descr="C:\Users\123\Desktop\52s.jpg"/>
          <p:cNvPicPr>
            <a:picLocks noGrp="1" noChangeAspect="1" noChangeArrowheads="1"/>
          </p:cNvPicPr>
          <p:nvPr>
            <p:ph sz="half" idx="1"/>
          </p:nvPr>
        </p:nvPicPr>
        <p:blipFill>
          <a:blip r:embed="rId3"/>
          <a:stretch>
            <a:fillRect/>
          </a:stretch>
        </p:blipFill>
        <p:spPr>
          <a:xfrm>
            <a:off x="500034" y="1643051"/>
            <a:ext cx="4219552" cy="3071834"/>
          </a:xfrm>
          <a:ln w="38100" cap="sq">
            <a:solidFill>
              <a:srgbClr val="002060"/>
            </a:solidFill>
          </a:ln>
          <a:effectLst>
            <a:outerShdw blurRad="50800" dist="38100" dir="2700000" algn="tl" rotWithShape="0">
              <a:srgbClr val="000000">
                <a:alpha val="43000"/>
              </a:srgbClr>
            </a:outerShdw>
          </a:effectLst>
        </p:spPr>
      </p:pic>
      <p:pic>
        <p:nvPicPr>
          <p:cNvPr id="6" name="Picture 3" descr="C:\Users\123\Desktop\53s.jpg"/>
          <p:cNvPicPr>
            <a:picLocks noGrp="1" noChangeAspect="1" noChangeArrowheads="1"/>
          </p:cNvPicPr>
          <p:nvPr>
            <p:ph sz="half" idx="2"/>
          </p:nvPr>
        </p:nvPicPr>
        <p:blipFill>
          <a:blip r:embed="rId4"/>
          <a:srcRect/>
          <a:stretch>
            <a:fillRect/>
          </a:stretch>
        </p:blipFill>
        <p:spPr>
          <a:xfrm>
            <a:off x="4857752" y="3286125"/>
            <a:ext cx="4110882" cy="3214710"/>
          </a:xfrm>
          <a:ln w="38100" cap="sq">
            <a:solidFill>
              <a:srgbClr val="00206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idx="2"/>
          </p:nvPr>
        </p:nvSpPr>
        <p:spPr/>
        <p:txBody>
          <a:bodyPr/>
          <a:lstStyle/>
          <a:p>
            <a:endParaRPr lang="ru-RU" dirty="0"/>
          </a:p>
        </p:txBody>
      </p:sp>
      <p:sp>
        <p:nvSpPr>
          <p:cNvPr id="3" name="Содержимое 2"/>
          <p:cNvSpPr>
            <a:spLocks noGrp="1"/>
          </p:cNvSpPr>
          <p:nvPr>
            <p:ph sz="half" idx="1"/>
          </p:nvPr>
        </p:nvSpPr>
        <p:spPr>
          <a:xfrm>
            <a:off x="4071934" y="273050"/>
            <a:ext cx="4614866" cy="6227784"/>
          </a:xfrm>
        </p:spPr>
        <p:txBody>
          <a:bodyPr>
            <a:normAutofit fontScale="47500" lnSpcReduction="20000"/>
          </a:bodyPr>
          <a:lstStyle/>
          <a:p>
            <a:pPr marL="92075" indent="-92075" algn="just">
              <a:buNone/>
            </a:pPr>
            <a:r>
              <a:rPr lang="ru-RU" sz="1600" dirty="0"/>
              <a:t> </a:t>
            </a:r>
            <a:r>
              <a:rPr lang="ru-RU" sz="1600" dirty="0" smtClean="0"/>
              <a:t>  </a:t>
            </a:r>
            <a:r>
              <a:rPr lang="ru-RU" sz="2900" dirty="0" smtClean="0">
                <a:solidFill>
                  <a:schemeClr val="tx1"/>
                </a:solidFill>
                <a:latin typeface="Times New Roman" pitchFamily="18" charset="0"/>
                <a:cs typeface="Times New Roman" pitchFamily="18" charset="0"/>
              </a:rPr>
              <a:t>Боролись </a:t>
            </a:r>
            <a:r>
              <a:rPr lang="ru-RU" sz="2900" dirty="0">
                <a:solidFill>
                  <a:schemeClr val="tx1"/>
                </a:solidFill>
                <a:latin typeface="Times New Roman" pitchFamily="18" charset="0"/>
                <a:cs typeface="Times New Roman" pitchFamily="18" charset="0"/>
              </a:rPr>
              <a:t>с врагами и подростки. Голодных военнопленных за колючей проволокой, стрельбу по людям на улицах города, грабеж – все это видели люди нашего города. В подполье принимали участие и дети, мальчишки лет 16-17 лет. </a:t>
            </a:r>
          </a:p>
          <a:p>
            <a:pPr marL="92075" indent="-92075" algn="just">
              <a:buNone/>
            </a:pPr>
            <a:r>
              <a:rPr lang="ru-RU" sz="2900" dirty="0">
                <a:solidFill>
                  <a:schemeClr val="tx1"/>
                </a:solidFill>
                <a:latin typeface="Times New Roman" pitchFamily="18" charset="0"/>
                <a:cs typeface="Times New Roman" pitchFamily="18" charset="0"/>
              </a:rPr>
              <a:t> </a:t>
            </a:r>
            <a:r>
              <a:rPr lang="ru-RU" sz="2900" dirty="0" smtClean="0">
                <a:solidFill>
                  <a:schemeClr val="tx1"/>
                </a:solidFill>
                <a:latin typeface="Times New Roman" pitchFamily="18" charset="0"/>
                <a:cs typeface="Times New Roman" pitchFamily="18" charset="0"/>
              </a:rPr>
              <a:t>  По </a:t>
            </a:r>
            <a:r>
              <a:rPr lang="ru-RU" sz="2900" dirty="0">
                <a:solidFill>
                  <a:schemeClr val="tx1"/>
                </a:solidFill>
                <a:latin typeface="Times New Roman" pitchFamily="18" charset="0"/>
                <a:cs typeface="Times New Roman" pitchFamily="18" charset="0"/>
              </a:rPr>
              <a:t>инициативе 17-ти летнего Володи Головатого была создана подпольная группа из 7 человек. Ребята спасали и укрывали раненых нашей армии, распространяли листовки. Во время налета советских самолетов, когда немцы прятались в бомбоубежищах, ребята подожгли склад горючего. Взлетели на воздух и мастерские, в которых стояли на ремонте фашистские танки. </a:t>
            </a:r>
          </a:p>
          <a:p>
            <a:pPr marL="92075" indent="-92075" algn="just"/>
            <a:r>
              <a:rPr lang="ru-RU" sz="2900" dirty="0">
                <a:solidFill>
                  <a:schemeClr val="tx1"/>
                </a:solidFill>
                <a:latin typeface="Times New Roman" pitchFamily="18" charset="0"/>
                <a:cs typeface="Times New Roman" pitchFamily="18" charset="0"/>
              </a:rPr>
              <a:t> В конце января 1943 года фашисты напали на след подпольщиков. Володя Головатый был арестован гестапо на Сенном базаре, когда распространял листовки. Его подвергли пыткам, надеясь получить место встреч, списки подпольщиков. Но юный герой не сдался. </a:t>
            </a:r>
          </a:p>
          <a:p>
            <a:pPr marL="92075" indent="-92075" algn="just"/>
            <a:r>
              <a:rPr lang="ru-RU" sz="2900" dirty="0">
                <a:solidFill>
                  <a:schemeClr val="tx1"/>
                </a:solidFill>
                <a:latin typeface="Times New Roman" pitchFamily="18" charset="0"/>
                <a:cs typeface="Times New Roman" pitchFamily="18" charset="0"/>
              </a:rPr>
              <a:t> За 11 дней до освобождения города частями Красной Армии – подросток был казнен. Тело Володи Головатого было найдено во рву после освобождения Краснодара. На нем были следы пыток, волосы его поседели. Володя прижимал к своей груди девочку трех лет, укрывая ее своим пальто от холода в предсмертный час. </a:t>
            </a:r>
          </a:p>
          <a:p>
            <a:pPr marL="92075" indent="-92075" algn="just"/>
            <a:r>
              <a:rPr lang="ru-RU" sz="2900" dirty="0">
                <a:solidFill>
                  <a:schemeClr val="tx1"/>
                </a:solidFill>
                <a:latin typeface="Times New Roman" pitchFamily="18" charset="0"/>
                <a:cs typeface="Times New Roman" pitchFamily="18" charset="0"/>
              </a:rPr>
              <a:t> В честь Володи Головатого улица Ярмарочная переименована в улицу Головатого. На фасаде здания средней школы № 42, в которой учился Володя, установлена мемориальная доска. </a:t>
            </a:r>
          </a:p>
          <a:p>
            <a:pPr algn="just"/>
            <a:endParaRPr lang="ru-RU" sz="2900" dirty="0">
              <a:solidFill>
                <a:schemeClr val="tx1"/>
              </a:solidFill>
              <a:latin typeface="Times New Roman" pitchFamily="18" charset="0"/>
              <a:cs typeface="Times New Roman" pitchFamily="18" charset="0"/>
            </a:endParaRPr>
          </a:p>
        </p:txBody>
      </p:sp>
      <p:pic>
        <p:nvPicPr>
          <p:cNvPr id="5" name="Picture 2" descr="C:\Users\123\Desktop\ekskursiya-krasnodar_22.JPG"/>
          <p:cNvPicPr>
            <a:picLocks noChangeAspect="1" noChangeArrowheads="1"/>
          </p:cNvPicPr>
          <p:nvPr/>
        </p:nvPicPr>
        <p:blipFill>
          <a:blip r:embed="rId3"/>
          <a:srcRect/>
          <a:stretch>
            <a:fillRect/>
          </a:stretch>
        </p:blipFill>
        <p:spPr bwMode="auto">
          <a:xfrm>
            <a:off x="285720" y="500042"/>
            <a:ext cx="3643338" cy="5214938"/>
          </a:xfrm>
          <a:prstGeom prst="rect">
            <a:avLst/>
          </a:prstGeom>
          <a:ln w="127000" cap="sq">
            <a:solidFill>
              <a:srgbClr val="0070C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600px-Stepanova"/>
          <p:cNvPicPr>
            <a:picLocks noChangeAspect="1" noChangeArrowheads="1"/>
          </p:cNvPicPr>
          <p:nvPr/>
        </p:nvPicPr>
        <p:blipFill>
          <a:blip r:embed="rId3"/>
          <a:srcRect/>
          <a:stretch>
            <a:fillRect/>
          </a:stretch>
        </p:blipFill>
        <p:spPr bwMode="auto">
          <a:xfrm>
            <a:off x="142875" y="1268760"/>
            <a:ext cx="8572529" cy="3925123"/>
          </a:xfrm>
          <a:prstGeom prst="rect">
            <a:avLst/>
          </a:prstGeom>
          <a:noFill/>
          <a:ln w="38100">
            <a:solidFill>
              <a:srgbClr val="C00000"/>
            </a:solidFill>
            <a:miter lim="800000"/>
            <a:headEnd/>
            <a:tailEnd/>
          </a:ln>
        </p:spPr>
      </p:pic>
      <p:sp>
        <p:nvSpPr>
          <p:cNvPr id="5" name="Прямоугольник 4"/>
          <p:cNvSpPr/>
          <p:nvPr/>
        </p:nvSpPr>
        <p:spPr>
          <a:xfrm>
            <a:off x="1560163" y="5373216"/>
            <a:ext cx="6671045" cy="1323439"/>
          </a:xfrm>
          <a:prstGeom prst="rect">
            <a:avLst/>
          </a:prstGeom>
          <a:noFill/>
        </p:spPr>
        <p:txBody>
          <a:bodyPr wrap="square">
            <a:spAutoFit/>
          </a:bodyPr>
          <a:lstStyle/>
          <a:p>
            <a:pPr algn="ctr">
              <a:defRPr/>
            </a:pPr>
            <a:r>
              <a:rPr lang="ru-RU" sz="4000" b="1" dirty="0">
                <a:ln w="10541" cmpd="sng">
                  <a:solidFill>
                    <a:schemeClr val="accent1">
                      <a:shade val="88000"/>
                      <a:satMod val="110000"/>
                    </a:schemeClr>
                  </a:solidFill>
                  <a:prstDash val="solid"/>
                </a:ln>
                <a:solidFill>
                  <a:srgbClr val="002060"/>
                </a:solidFill>
                <a:latin typeface="Arial" charset="0"/>
              </a:rPr>
              <a:t>Степанова</a:t>
            </a:r>
          </a:p>
          <a:p>
            <a:pPr algn="ctr">
              <a:defRPr/>
            </a:pPr>
            <a:r>
              <a:rPr lang="ru-RU" sz="4000" b="1" dirty="0" err="1" smtClean="0">
                <a:ln w="10541" cmpd="sng">
                  <a:solidFill>
                    <a:schemeClr val="accent1">
                      <a:shade val="88000"/>
                      <a:satMod val="110000"/>
                    </a:schemeClr>
                  </a:solidFill>
                  <a:prstDash val="solid"/>
                </a:ln>
                <a:solidFill>
                  <a:srgbClr val="002060"/>
                </a:solidFill>
                <a:latin typeface="Arial" charset="0"/>
              </a:rPr>
              <a:t>Елистинья</a:t>
            </a:r>
            <a:r>
              <a:rPr lang="ru-RU" sz="4000" b="1" dirty="0" smtClean="0">
                <a:ln w="10541" cmpd="sng">
                  <a:solidFill>
                    <a:schemeClr val="accent1">
                      <a:shade val="88000"/>
                      <a:satMod val="110000"/>
                    </a:schemeClr>
                  </a:solidFill>
                  <a:prstDash val="solid"/>
                </a:ln>
                <a:solidFill>
                  <a:srgbClr val="002060"/>
                </a:solidFill>
                <a:latin typeface="Arial" charset="0"/>
              </a:rPr>
              <a:t> Федоровна</a:t>
            </a:r>
            <a:endParaRPr lang="ru-RU" sz="4000" b="1" dirty="0">
              <a:ln w="10541" cmpd="sng">
                <a:solidFill>
                  <a:schemeClr val="accent1">
                    <a:shade val="88000"/>
                    <a:satMod val="110000"/>
                  </a:schemeClr>
                </a:solidFill>
                <a:prstDash val="solid"/>
              </a:ln>
              <a:solidFill>
                <a:srgbClr val="002060"/>
              </a:solidFill>
              <a:latin typeface="Arial" charset="0"/>
            </a:endParaRPr>
          </a:p>
        </p:txBody>
      </p:sp>
      <p:sp>
        <p:nvSpPr>
          <p:cNvPr id="6" name="Прямоугольник 5"/>
          <p:cNvSpPr/>
          <p:nvPr/>
        </p:nvSpPr>
        <p:spPr>
          <a:xfrm>
            <a:off x="285720" y="188640"/>
            <a:ext cx="7539756" cy="923330"/>
          </a:xfrm>
          <a:prstGeom prst="rect">
            <a:avLst/>
          </a:prstGeom>
          <a:noFill/>
        </p:spPr>
        <p:txBody>
          <a:bodyPr wrap="none">
            <a:spAutoFit/>
          </a:bodyPr>
          <a:lstStyle/>
          <a:p>
            <a:pPr algn="ctr">
              <a:defRPr/>
            </a:pPr>
            <a:r>
              <a:rPr lang="ru-RU" sz="54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Их было девять у нее…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309</TotalTime>
  <Words>925</Words>
  <Application>Microsoft Office PowerPoint</Application>
  <PresentationFormat>Экран (4:3)</PresentationFormat>
  <Paragraphs>63</Paragraphs>
  <Slides>21</Slides>
  <Notes>21</Notes>
  <HiddenSlides>0</HiddenSlides>
  <MMClips>1</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Трек</vt:lpstr>
      <vt:lpstr>И в феврале суровом, снежном пришла победа!!!</vt:lpstr>
      <vt:lpstr>Презентация PowerPoint</vt:lpstr>
      <vt:lpstr>Презентация PowerPoint</vt:lpstr>
      <vt:lpstr>73 года назад советские войска освободили Краснодар (2-я гвардейская стрелковая дивизия входит в Краснодар)</vt:lpstr>
      <vt:lpstr>Краснодарцы не сразу узнали о назначении крытых темно-серых грузовиков, которые с 22 августа сначала по пятницам, потом по нескольку раз в неделю, а с января 1943 года по два-три раза в день совершали рейсы в район ЗИП. Страшное предназначение этих машин фашисты долго пытались удержать в строгой тайне. Первыми жертвами душегубок в Краснодаре стали пациенты психиатрической больницы (по другим источникам – городской больницы № 3). 22 августа 1942 года фашисты отправили из больницы «в последний путь» 320 человек. </vt:lpstr>
      <vt:lpstr>Город разрушен</vt:lpstr>
      <vt:lpstr>Разрушены нефтеперегонный завод и завод им. Седина</vt:lpstr>
      <vt:lpstr>Презентация PowerPoint</vt:lpstr>
      <vt:lpstr>Презентация PowerPoint</vt:lpstr>
      <vt:lpstr>У  Пашковской переправы приняли бой новобранцы-старшеклассники.1173 полк был укомплектован, в основном старшеклассниками. Для многих необученных ребят этот бой оказался последним.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Музей под открытым небом «Оружие победы»</vt:lpstr>
      <vt:lpstr>Плавающий танк Т-38 и Т-34</vt:lpstr>
      <vt:lpstr>Презентация PowerPoint</vt:lpstr>
      <vt:lpstr>Презентация PowerPoint</vt:lpstr>
      <vt:lpstr>Презентация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123</dc:creator>
  <cp:lastModifiedBy>1</cp:lastModifiedBy>
  <cp:revision>42</cp:revision>
  <dcterms:created xsi:type="dcterms:W3CDTF">2012-02-12T15:27:26Z</dcterms:created>
  <dcterms:modified xsi:type="dcterms:W3CDTF">2016-08-31T17:32:37Z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1513767</vt:lpwstr>
  </property>
  <property fmtid="{D5CDD505-2E9C-101B-9397-08002B2CF9AE}" pid="3" name="NXPowerLiteVersion">
    <vt:lpwstr>D4.1.4</vt:lpwstr>
  </property>
</Properties>
</file>