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0" r:id="rId2"/>
    <p:sldId id="269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380" autoAdjust="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400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30CEF-2ED2-4B45-8F7E-36DEE6C242A0}" type="datetimeFigureOut">
              <a:rPr lang="ru-RU" smtClean="0"/>
              <a:pPr/>
              <a:t>03.09.2016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E33F5-7C73-46FC-A726-B181EFC685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25000" lnSpcReduction="20000"/>
          </a:bodyPr>
          <a:lstStyle/>
          <a:p>
            <a:r>
              <a:rPr lang="ru-RU" sz="11200" b="1" dirty="0" smtClean="0"/>
              <a:t>МУНИЦИПАЛЬНОЕ БЮДЖЕТНОЕ ДОШКОЛЬНОЕ ОБРАЗОВАТЕЛЬНОЕ УЧРЕЖДЕНИЕ ДЕТСКИЙ САД КОМБИНИРОВАННОГО ВИДА №18 «РАДУГА» ГОРОДА ТИХОРЕЦКА МУНИЦИПАЛЬНОГО ОБРАЗОВАНИЯ ТИХОРЕЦКИЙ РАЙОН</a:t>
            </a:r>
          </a:p>
          <a:p>
            <a:r>
              <a:rPr lang="ru-RU" dirty="0" smtClean="0"/>
              <a:t> 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  <a:r>
              <a:rPr lang="ru-RU" sz="8000" b="1" dirty="0" smtClean="0"/>
              <a:t>Презентация по ОБЖ во второй средней группе </a:t>
            </a:r>
            <a:r>
              <a:rPr lang="ru-RU" sz="8000" b="1" dirty="0" err="1" smtClean="0"/>
              <a:t>общеразвивающей</a:t>
            </a:r>
            <a:r>
              <a:rPr lang="ru-RU" sz="8000" b="1" dirty="0" smtClean="0"/>
              <a:t> направленности №2 «Пчелки»</a:t>
            </a:r>
          </a:p>
          <a:p>
            <a:endParaRPr lang="ru-RU" sz="8000" b="1" dirty="0" smtClean="0"/>
          </a:p>
          <a:p>
            <a:r>
              <a:rPr lang="ru-RU" sz="8000" b="1" dirty="0" smtClean="0"/>
              <a:t> «Безопасность в быту».</a:t>
            </a:r>
          </a:p>
          <a:p>
            <a:r>
              <a:rPr lang="ru-RU" sz="8000" dirty="0" smtClean="0"/>
              <a:t> </a:t>
            </a:r>
          </a:p>
          <a:p>
            <a:r>
              <a:rPr lang="ru-RU" sz="8000" dirty="0" smtClean="0"/>
              <a:t> </a:t>
            </a:r>
          </a:p>
          <a:p>
            <a:r>
              <a:rPr lang="ru-RU" sz="8000" dirty="0" smtClean="0"/>
              <a:t> </a:t>
            </a:r>
          </a:p>
          <a:p>
            <a:r>
              <a:rPr lang="ru-RU" sz="8000" dirty="0" smtClean="0"/>
              <a:t> </a:t>
            </a:r>
          </a:p>
          <a:p>
            <a:r>
              <a:rPr lang="ru-RU" sz="8000" dirty="0" smtClean="0"/>
              <a:t> </a:t>
            </a:r>
          </a:p>
          <a:p>
            <a:r>
              <a:rPr lang="ru-RU" sz="8000" b="1" dirty="0" smtClean="0"/>
              <a:t>Воспитатель :Мельникова О.Ю.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84784"/>
          </a:xfrm>
        </p:spPr>
        <p:txBody>
          <a:bodyPr>
            <a:normAutofit/>
          </a:bodyPr>
          <a:lstStyle/>
          <a:p>
            <a:r>
              <a:rPr lang="ru-RU" sz="1800" dirty="0" smtClean="0"/>
              <a:t>  </a:t>
            </a:r>
            <a:r>
              <a:rPr lang="ru-RU" sz="1800" b="1" dirty="0" smtClean="0">
                <a:solidFill>
                  <a:srgbClr val="FF0000"/>
                </a:solidFill>
              </a:rPr>
              <a:t>Есть </a:t>
            </a:r>
            <a:r>
              <a:rPr lang="ru-RU" sz="1800" b="1" dirty="0">
                <a:solidFill>
                  <a:srgbClr val="FF0000"/>
                </a:solidFill>
              </a:rPr>
              <a:t>в квартире много </a:t>
            </a:r>
            <a:r>
              <a:rPr lang="ru-RU" sz="1800" b="1" dirty="0" smtClean="0">
                <a:solidFill>
                  <a:srgbClr val="FF0000"/>
                </a:solidFill>
              </a:rPr>
              <a:t>скляночек ,разных </a:t>
            </a:r>
            <a:r>
              <a:rPr lang="ru-RU" sz="1800" b="1" dirty="0">
                <a:solidFill>
                  <a:srgbClr val="FF0000"/>
                </a:solidFill>
              </a:rPr>
              <a:t>тюбиков и </a:t>
            </a:r>
            <a:r>
              <a:rPr lang="ru-RU" sz="1800" b="1" dirty="0" smtClean="0">
                <a:solidFill>
                  <a:srgbClr val="FF0000"/>
                </a:solidFill>
              </a:rPr>
              <a:t>баночек .В </a:t>
            </a:r>
            <a:r>
              <a:rPr lang="ru-RU" sz="1800" b="1" dirty="0">
                <a:solidFill>
                  <a:srgbClr val="FF0000"/>
                </a:solidFill>
              </a:rPr>
              <a:t>них хранятся средства </a:t>
            </a:r>
            <a:r>
              <a:rPr lang="ru-RU" sz="1800" b="1" dirty="0" smtClean="0">
                <a:solidFill>
                  <a:srgbClr val="FF0000"/>
                </a:solidFill>
              </a:rPr>
              <a:t>разные, даже </a:t>
            </a:r>
            <a:r>
              <a:rPr lang="ru-RU" sz="1800" b="1" dirty="0">
                <a:solidFill>
                  <a:srgbClr val="FF0000"/>
                </a:solidFill>
              </a:rPr>
              <a:t>иногда опасные</a:t>
            </a:r>
            <a:r>
              <a:rPr lang="ru-RU" sz="1800" b="1" dirty="0" smtClean="0">
                <a:solidFill>
                  <a:srgbClr val="FF0000"/>
                </a:solidFill>
              </a:rPr>
              <a:t>.</a:t>
            </a:r>
            <a:r>
              <a:rPr lang="ru-RU" sz="1800" b="1" dirty="0">
                <a:solidFill>
                  <a:srgbClr val="FF0000"/>
                </a:solidFill>
              </a:rPr>
              <a:t> </a:t>
            </a:r>
            <a:r>
              <a:rPr lang="ru-RU" sz="1800" b="1" dirty="0" smtClean="0">
                <a:solidFill>
                  <a:srgbClr val="FF0000"/>
                </a:solidFill>
              </a:rPr>
              <a:t>Кремы</a:t>
            </a:r>
            <a:r>
              <a:rPr lang="ru-RU" sz="1800" b="1" dirty="0">
                <a:solidFill>
                  <a:srgbClr val="FF0000"/>
                </a:solidFill>
              </a:rPr>
              <a:t>, пасты и таблеточки</a:t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 smtClean="0">
                <a:solidFill>
                  <a:srgbClr val="FF0000"/>
                </a:solidFill>
              </a:rPr>
              <a:t>в </a:t>
            </a:r>
            <a:r>
              <a:rPr lang="ru-RU" sz="1800" b="1" dirty="0">
                <a:solidFill>
                  <a:srgbClr val="FF0000"/>
                </a:solidFill>
              </a:rPr>
              <a:t>рот тащить не надо, </a:t>
            </a:r>
            <a:r>
              <a:rPr lang="ru-RU" sz="1800" b="1" dirty="0" smtClean="0">
                <a:solidFill>
                  <a:srgbClr val="FF0000"/>
                </a:solidFill>
              </a:rPr>
              <a:t>деточки! Отравленье </a:t>
            </a:r>
            <a:r>
              <a:rPr lang="ru-RU" sz="1800" b="1" dirty="0">
                <a:solidFill>
                  <a:srgbClr val="FF0000"/>
                </a:solidFill>
              </a:rPr>
              <a:t>обеспечено</a:t>
            </a:r>
            <a:br>
              <a:rPr lang="ru-RU" sz="1800" b="1" dirty="0">
                <a:solidFill>
                  <a:srgbClr val="FF0000"/>
                </a:solidFill>
              </a:rPr>
            </a:br>
            <a:r>
              <a:rPr lang="ru-RU" sz="1800" b="1" dirty="0">
                <a:solidFill>
                  <a:srgbClr val="FF0000"/>
                </a:solidFill>
              </a:rPr>
              <a:t>И здоровье изувечено!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User\Desktop\img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96752"/>
            <a:ext cx="6984776" cy="5661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276872"/>
          </a:xfrm>
        </p:spPr>
        <p:txBody>
          <a:bodyPr>
            <a:normAutofit/>
          </a:bodyPr>
          <a:lstStyle/>
          <a:p>
            <a:r>
              <a:rPr lang="ru-RU" sz="1800" dirty="0"/>
              <a:t>Человек – не </a:t>
            </a:r>
            <a:r>
              <a:rPr lang="ru-RU" sz="1800" dirty="0" smtClean="0"/>
              <a:t>птица ,</a:t>
            </a:r>
            <a:r>
              <a:rPr lang="ru-RU" sz="1800" dirty="0"/>
              <a:t>удобнее по лестнице спуститься,</a:t>
            </a:r>
            <a:br>
              <a:rPr lang="ru-RU" sz="1800" dirty="0"/>
            </a:br>
            <a:r>
              <a:rPr lang="ru-RU" sz="1800" dirty="0"/>
              <a:t>Без парашюта с высоты – не прыгай ты!</a:t>
            </a:r>
            <a:br>
              <a:rPr lang="ru-RU" sz="1800" dirty="0"/>
            </a:br>
            <a:r>
              <a:rPr lang="ru-RU" sz="1800" dirty="0"/>
              <a:t>Выйдешь на балкон – так знай</a:t>
            </a:r>
            <a:r>
              <a:rPr lang="ru-RU" sz="1800" dirty="0" smtClean="0"/>
              <a:t>: там </a:t>
            </a:r>
            <a:r>
              <a:rPr lang="ru-RU" sz="1800" dirty="0"/>
              <a:t>на стулья не вставай!</a:t>
            </a:r>
            <a:br>
              <a:rPr lang="ru-RU" sz="1800" dirty="0"/>
            </a:br>
            <a:r>
              <a:rPr lang="ru-RU" sz="1800" dirty="0"/>
              <a:t>Это может быть опасно </a:t>
            </a:r>
            <a:r>
              <a:rPr lang="ru-RU" sz="1800" dirty="0" smtClean="0"/>
              <a:t>–с </a:t>
            </a:r>
            <a:r>
              <a:rPr lang="ru-RU" sz="1800" dirty="0"/>
              <a:t>высоты лететь ужасно.</a:t>
            </a:r>
            <a:br>
              <a:rPr lang="ru-RU" sz="1800" dirty="0"/>
            </a:br>
            <a:r>
              <a:rPr lang="ru-RU" sz="1800" dirty="0"/>
              <a:t>На перила не </a:t>
            </a:r>
            <a:r>
              <a:rPr lang="ru-RU" sz="1800" dirty="0" err="1" smtClean="0"/>
              <a:t>взбирайся,низко</a:t>
            </a:r>
            <a:r>
              <a:rPr lang="ru-RU" sz="1800" dirty="0" smtClean="0"/>
              <a:t> </a:t>
            </a:r>
            <a:r>
              <a:rPr lang="ru-RU" sz="1800" dirty="0" err="1"/>
              <a:t>не</a:t>
            </a:r>
            <a:r>
              <a:rPr lang="ru-RU" sz="1800" dirty="0"/>
              <a:t> перегибайся –</a:t>
            </a:r>
            <a:br>
              <a:rPr lang="ru-RU" sz="1800" dirty="0"/>
            </a:br>
            <a:r>
              <a:rPr lang="ru-RU" sz="1800" dirty="0"/>
              <a:t>Будет сложно удержаться…Ты ж не хочешь вниз сорваться?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060848"/>
            <a:ext cx="4032448" cy="3960440"/>
          </a:xfrm>
          <a:prstGeom prst="rect">
            <a:avLst/>
          </a:prstGeom>
          <a:noFill/>
        </p:spPr>
      </p:pic>
      <p:pic>
        <p:nvPicPr>
          <p:cNvPr id="5123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132856"/>
            <a:ext cx="3600400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7170" name="Picture 2" descr="C:\Users\User\Desktop\img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76672"/>
            <a:ext cx="7992888" cy="56886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194" name="Picture 2" descr="C:\Users\User\Desktop\img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7992887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Любые предметы и вещи могут быть одновременно и полезными для человека и подвергать его большой опасности. Если пользоваться ими неправильно или брать их без разрешения, то может произойти несчастный случай. Чтобы этого не произошло, необходимо соблюдать несколько правил, которые помогут избежать неприятностей: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Не впускай в дом незнакомца;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Не играй со спичками;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Не бери ножницы и иголки без разрешения взрослых;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Будь внимателен и осторожен с электроприборами;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Не выходить на балкон.</a:t>
            </a:r>
          </a:p>
          <a:p>
            <a:r>
              <a:rPr lang="ru-RU" dirty="0" smtClean="0"/>
              <a:t>Чем же можно заняться дома, когда ты остаёшься один дома и родителей нет рядом?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Можно порисовать, полепить, поиграть с любимыми игрушками, посмотреть интересные мультфильмы, прочитать добрые книжки.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1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518457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 </a:t>
            </a:r>
            <a:r>
              <a:rPr lang="ru-RU" b="1" dirty="0" smtClean="0">
                <a:solidFill>
                  <a:srgbClr val="00B050"/>
                </a:solidFill>
              </a:rPr>
              <a:t>Ребята, а сейчас, мы предлагаем вам сделать красочный плакат, который всегда будет напоминать нам, как вести себя с предметами, таящими опасность, как не попасть в беду. Наклеим картинки с изображением опасных предметов и ситуаций на большой лист бумаги.</a:t>
            </a:r>
          </a:p>
          <a:p>
            <a:endParaRPr lang="ru-RU" b="1" dirty="0" smtClean="0">
              <a:solidFill>
                <a:srgbClr val="00B050"/>
              </a:solidFill>
            </a:endParaRPr>
          </a:p>
          <a:p>
            <a:r>
              <a:rPr lang="ru-RU" sz="2800" dirty="0" smtClean="0"/>
              <a:t>Презентацию подготовила воспитатель второй средней группы «Пчелки» Мельникова О.Ю.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25000" lnSpcReduction="20000"/>
          </a:bodyPr>
          <a:lstStyle/>
          <a:p>
            <a:r>
              <a:rPr lang="ru-RU" sz="7200" dirty="0" smtClean="0"/>
              <a:t>Конспект НОД по ОБЖ во второй средней группе </a:t>
            </a:r>
            <a:r>
              <a:rPr lang="ru-RU" sz="7200" dirty="0" err="1" smtClean="0"/>
              <a:t>общеразвивающей</a:t>
            </a:r>
            <a:r>
              <a:rPr lang="ru-RU" sz="7200" dirty="0" smtClean="0"/>
              <a:t> направленности №2 «Пчелки» «Безопасность дома»</a:t>
            </a:r>
          </a:p>
          <a:p>
            <a:r>
              <a:rPr lang="ru-RU" sz="7200" dirty="0" smtClean="0"/>
              <a:t>Образовательная область :познавательное развитие.</a:t>
            </a:r>
          </a:p>
          <a:p>
            <a:r>
              <a:rPr lang="ru-RU" sz="7200" dirty="0" smtClean="0"/>
              <a:t>Вид деятельности :непосредственно-образовательная.</a:t>
            </a:r>
          </a:p>
          <a:p>
            <a:r>
              <a:rPr lang="ru-RU" sz="7200" dirty="0" smtClean="0"/>
              <a:t>Возрастная группа :вторая средняя </a:t>
            </a:r>
            <a:r>
              <a:rPr lang="ru-RU" sz="7200" dirty="0" err="1" smtClean="0"/>
              <a:t>общеразвивающей</a:t>
            </a:r>
            <a:r>
              <a:rPr lang="ru-RU" sz="7200" dirty="0" smtClean="0"/>
              <a:t> направленности.</a:t>
            </a:r>
          </a:p>
          <a:p>
            <a:r>
              <a:rPr lang="ru-RU" sz="7200" dirty="0" smtClean="0"/>
              <a:t>Тема : «Безопасность дома».</a:t>
            </a:r>
          </a:p>
          <a:p>
            <a:r>
              <a:rPr lang="ru-RU" sz="7200" dirty="0" smtClean="0"/>
              <a:t>Цель : Сформировать у детей представление об опасных предметах, которые встречаются в быту, необходимости этих предметов для человека, правилах пользования ими.</a:t>
            </a:r>
          </a:p>
          <a:p>
            <a:r>
              <a:rPr lang="ru-RU" sz="7200" dirty="0" smtClean="0"/>
              <a:t>Программные задачи :</a:t>
            </a:r>
          </a:p>
          <a:p>
            <a:r>
              <a:rPr lang="ru-RU" sz="7200" dirty="0" smtClean="0"/>
              <a:t>Образовательные задачи :Формировать представления детей об опасности при обращении с различными предметами в </a:t>
            </a:r>
            <a:r>
              <a:rPr lang="ru-RU" sz="7200" dirty="0" smtClean="0"/>
              <a:t>быту ;</a:t>
            </a:r>
            <a:r>
              <a:rPr lang="ru-RU" sz="7200" dirty="0" smtClean="0"/>
              <a:t>дать детям знания о правилах пользования колющими, режущими, огнеопасными предметами</a:t>
            </a:r>
            <a:r>
              <a:rPr lang="ru-RU" sz="7200" dirty="0" smtClean="0"/>
              <a:t>; формировать </a:t>
            </a:r>
            <a:r>
              <a:rPr lang="ru-RU" sz="7200" dirty="0" smtClean="0"/>
              <a:t>связную речь, делать собственные умозаключения.</a:t>
            </a:r>
          </a:p>
          <a:p>
            <a:r>
              <a:rPr lang="ru-RU" sz="7200" dirty="0" smtClean="0"/>
              <a:t>Воспитательные задачи :Воспитывать у детей аккуратность в работе с опасными предметами;</a:t>
            </a:r>
          </a:p>
          <a:p>
            <a:r>
              <a:rPr lang="ru-RU" sz="7200" dirty="0" smtClean="0"/>
              <a:t>Развивающие задачи :Развивать внимание, мышление при решении проблемных ситуаций.</a:t>
            </a:r>
          </a:p>
          <a:p>
            <a:r>
              <a:rPr lang="ru-RU" sz="7200" dirty="0" smtClean="0"/>
              <a:t>Оборудование: Иллюстративный материал по теме «Опасные предметы быта», компьютерная презентация.</a:t>
            </a:r>
          </a:p>
          <a:p>
            <a:r>
              <a:rPr lang="ru-RU" sz="7200" dirty="0" smtClean="0"/>
              <a:t>Интеграция образовательных областей: безопасность, здоровье, познание, коммуникация, социализация.</a:t>
            </a:r>
          </a:p>
          <a:p>
            <a:r>
              <a:rPr lang="ru-RU" sz="7200" dirty="0" smtClean="0"/>
              <a:t>Виды детской деятельности: игровая, коммуникативная, познавательно-исследовательская, проблемная ситуация.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747464"/>
            <a:ext cx="7772400" cy="2160241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Безопасность в быту.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229200"/>
            <a:ext cx="6400800" cy="1368152"/>
          </a:xfrm>
        </p:spPr>
        <p:txBody>
          <a:bodyPr>
            <a:normAutofit/>
          </a:bodyPr>
          <a:lstStyle/>
          <a:p>
            <a:r>
              <a:rPr lang="ru-RU" sz="2200" dirty="0" smtClean="0"/>
              <a:t>Презентацию подготовила воспитатель второй средней группы Мельникова О.Ю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836712"/>
            <a:ext cx="6624736" cy="424847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Никогда и никому не открывай дверь ,если ты один</a:t>
            </a:r>
            <a:r>
              <a:rPr lang="ru-RU" sz="2800" dirty="0" smtClean="0"/>
              <a:t>!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25000" lnSpcReduction="20000"/>
          </a:bodyPr>
          <a:lstStyle/>
          <a:p>
            <a:r>
              <a:rPr lang="ru-RU" sz="49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sz="6400" b="1" dirty="0">
                <a:solidFill>
                  <a:srgbClr val="FF0000"/>
                </a:solidFill>
              </a:rPr>
              <a:t>Если в дверь звонок раздался</a:t>
            </a:r>
          </a:p>
          <a:p>
            <a:r>
              <a:rPr lang="ru-RU" sz="6400" b="1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sz="6400" b="1" dirty="0">
                <a:solidFill>
                  <a:srgbClr val="FF0000"/>
                </a:solidFill>
              </a:rPr>
              <a:t>Сразу ты откроешь дверь?</a:t>
            </a:r>
          </a:p>
          <a:p>
            <a:r>
              <a:rPr lang="ru-RU" sz="6400" b="1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ru-RU" sz="6400" b="1" dirty="0">
                <a:solidFill>
                  <a:srgbClr val="FF0000"/>
                </a:solidFill>
              </a:rPr>
              <a:t>Или спросишь: </a:t>
            </a:r>
            <a:r>
              <a:rPr lang="en-US" sz="6400" b="1" dirty="0">
                <a:solidFill>
                  <a:srgbClr val="FF0000"/>
                </a:solidFill>
              </a:rPr>
              <a:t>« </a:t>
            </a:r>
            <a:r>
              <a:rPr lang="ru-RU" sz="6400" b="1" dirty="0">
                <a:solidFill>
                  <a:srgbClr val="FF0000"/>
                </a:solidFill>
              </a:rPr>
              <a:t>Кто стучится?</a:t>
            </a:r>
            <a:r>
              <a:rPr lang="en-US" sz="6400" b="1" dirty="0">
                <a:solidFill>
                  <a:srgbClr val="FF0000"/>
                </a:solidFill>
              </a:rPr>
              <a:t>»</a:t>
            </a:r>
            <a:endParaRPr lang="ru-RU" sz="6400" b="1" dirty="0">
              <a:solidFill>
                <a:srgbClr val="FF0000"/>
              </a:solidFill>
            </a:endParaRPr>
          </a:p>
          <a:p>
            <a:r>
              <a:rPr lang="en-US" sz="6400" b="1" dirty="0">
                <a:solidFill>
                  <a:srgbClr val="FF0000"/>
                </a:solidFill>
              </a:rPr>
              <a:t> </a:t>
            </a:r>
            <a:endParaRPr lang="ru-RU" sz="6400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6400" b="1" dirty="0">
                <a:solidFill>
                  <a:srgbClr val="FF0000"/>
                </a:solidFill>
              </a:rPr>
              <a:t>Незнакомцу ты не верь!</a:t>
            </a:r>
          </a:p>
          <a:p>
            <a:r>
              <a:rPr lang="ru-RU" sz="4900" dirty="0"/>
              <a:t> </a:t>
            </a:r>
          </a:p>
          <a:p>
            <a:endParaRPr lang="ru-RU" dirty="0"/>
          </a:p>
          <a:p>
            <a:r>
              <a:rPr lang="ru-RU" sz="4500" dirty="0"/>
              <a:t> </a:t>
            </a:r>
            <a:endParaRPr lang="ru-RU" sz="4500" dirty="0" smtClean="0"/>
          </a:p>
          <a:p>
            <a:pPr>
              <a:buNone/>
            </a:pPr>
            <a:r>
              <a:rPr lang="ru-RU" sz="4500" dirty="0"/>
              <a:t> </a:t>
            </a:r>
            <a:r>
              <a:rPr lang="ru-RU" sz="4500" dirty="0" smtClean="0"/>
              <a:t>  </a:t>
            </a:r>
            <a:r>
              <a:rPr lang="ru-RU" sz="7200" dirty="0" smtClean="0"/>
              <a:t>Не </a:t>
            </a:r>
            <a:r>
              <a:rPr lang="ru-RU" sz="7200" dirty="0"/>
              <a:t>пускайте дядю в дом,</a:t>
            </a:r>
          </a:p>
          <a:p>
            <a:pPr>
              <a:buNone/>
            </a:pPr>
            <a:r>
              <a:rPr lang="ru-RU" sz="7200" dirty="0"/>
              <a:t>Если дядя незнаком!</a:t>
            </a:r>
          </a:p>
          <a:p>
            <a:pPr>
              <a:buNone/>
            </a:pPr>
            <a:r>
              <a:rPr lang="ru-RU" sz="7200" dirty="0"/>
              <a:t>И не открывайте тёте,</a:t>
            </a:r>
          </a:p>
          <a:p>
            <a:pPr>
              <a:buNone/>
            </a:pPr>
            <a:r>
              <a:rPr lang="ru-RU" sz="7200" dirty="0"/>
              <a:t>Если мама на работе.</a:t>
            </a:r>
          </a:p>
          <a:p>
            <a:pPr>
              <a:buNone/>
            </a:pPr>
            <a:r>
              <a:rPr lang="ru-RU" sz="7200" dirty="0"/>
              <a:t>Ведь преступник, он - хитёр,</a:t>
            </a:r>
          </a:p>
          <a:p>
            <a:pPr>
              <a:buNone/>
            </a:pPr>
            <a:r>
              <a:rPr lang="ru-RU" sz="7200" dirty="0"/>
              <a:t>Притворится, что монтёр.</a:t>
            </a:r>
          </a:p>
          <a:p>
            <a:pPr>
              <a:buNone/>
            </a:pPr>
            <a:r>
              <a:rPr lang="ru-RU" sz="7200" dirty="0"/>
              <a:t>Или даже скажет он,</a:t>
            </a:r>
          </a:p>
          <a:p>
            <a:pPr>
              <a:buNone/>
            </a:pPr>
            <a:r>
              <a:rPr lang="ru-RU" sz="7200" dirty="0"/>
              <a:t>Что пришёл к вам почтальон.</a:t>
            </a:r>
          </a:p>
          <a:p>
            <a:pPr>
              <a:buNone/>
            </a:pPr>
            <a:r>
              <a:rPr lang="ru-RU" sz="7200" dirty="0"/>
              <a:t>Чтоб тебя не обокрали,</a:t>
            </a:r>
          </a:p>
          <a:p>
            <a:pPr>
              <a:buNone/>
            </a:pPr>
            <a:r>
              <a:rPr lang="ru-RU" sz="7200" dirty="0"/>
              <a:t>Не схватили, не украли,</a:t>
            </a:r>
          </a:p>
          <a:p>
            <a:pPr>
              <a:buNone/>
            </a:pPr>
            <a:r>
              <a:rPr lang="ru-RU" sz="7200" dirty="0"/>
              <a:t>Незнакомцам ты не верь,</a:t>
            </a:r>
          </a:p>
          <a:p>
            <a:pPr>
              <a:buNone/>
            </a:pPr>
            <a:r>
              <a:rPr lang="ru-RU" sz="7200" dirty="0" smtClean="0"/>
              <a:t>Закрывай </a:t>
            </a:r>
            <a:r>
              <a:rPr lang="ru-RU" sz="7200" dirty="0"/>
              <a:t>покрепче дверь!</a:t>
            </a:r>
          </a:p>
          <a:p>
            <a:endParaRPr lang="ru-RU" dirty="0"/>
          </a:p>
        </p:txBody>
      </p:sp>
      <p:pic>
        <p:nvPicPr>
          <p:cNvPr id="2051" name="Picture 3" descr="C:\Users\User\Desktop\img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980728"/>
            <a:ext cx="5400600" cy="5256584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ru-RU" sz="2700" dirty="0">
                <a:solidFill>
                  <a:srgbClr val="FF0000"/>
                </a:solidFill>
              </a:rPr>
              <a:t>Пройдусь слегка горячим я,</a:t>
            </a:r>
            <a:br>
              <a:rPr lang="ru-RU" sz="27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rgbClr val="FF0000"/>
                </a:solidFill>
              </a:rPr>
              <a:t>И гладкой станет простыня.</a:t>
            </a:r>
            <a:br>
              <a:rPr lang="ru-RU" sz="2700" dirty="0">
                <a:solidFill>
                  <a:srgbClr val="FF0000"/>
                </a:solidFill>
              </a:rPr>
            </a:br>
            <a:r>
              <a:rPr lang="ru-RU" sz="2700" dirty="0">
                <a:solidFill>
                  <a:srgbClr val="FF0000"/>
                </a:solidFill>
              </a:rPr>
              <a:t>Могу поправить недоделки</a:t>
            </a:r>
            <a:br>
              <a:rPr lang="ru-RU" sz="2700" dirty="0">
                <a:solidFill>
                  <a:srgbClr val="FF0000"/>
                </a:solidFill>
              </a:rPr>
            </a:br>
            <a:r>
              <a:rPr lang="ru-RU" sz="2700" dirty="0" smtClean="0">
                <a:solidFill>
                  <a:srgbClr val="FF0000"/>
                </a:solidFill>
              </a:rPr>
              <a:t>                 И </a:t>
            </a:r>
            <a:r>
              <a:rPr lang="ru-RU" sz="2700" dirty="0">
                <a:solidFill>
                  <a:srgbClr val="FF0000"/>
                </a:solidFill>
              </a:rPr>
              <a:t>навести на брюках стрелки. (Утюг.)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44824"/>
            <a:ext cx="7488832" cy="468052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126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Длинный носик, круглый бок.</a:t>
            </a:r>
          </a:p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В нём горячий кипяток,</a:t>
            </a:r>
          </a:p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Он шипит, кипит,</a:t>
            </a:r>
          </a:p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Всем чай пить велит (Чайник.)</a:t>
            </a:r>
          </a:p>
          <a:p>
            <a:pPr>
              <a:buNone/>
            </a:pPr>
            <a:r>
              <a:rPr lang="ru-RU" sz="1800" dirty="0"/>
              <a:t>Скажите пожалуйста, от чайника есть польза?</a:t>
            </a:r>
          </a:p>
          <a:p>
            <a:pPr>
              <a:buNone/>
            </a:pPr>
            <a:r>
              <a:rPr lang="ru-RU" sz="1800" dirty="0"/>
              <a:t>- А почему он опасен?</a:t>
            </a:r>
          </a:p>
          <a:p>
            <a:pPr>
              <a:buNone/>
            </a:pPr>
            <a:r>
              <a:rPr lang="ru-RU" sz="1800" dirty="0"/>
              <a:t>Электрочайник-это электрический прибор, который включается в розетку. А </a:t>
            </a:r>
            <a:r>
              <a:rPr lang="ru-RU" sz="1800" dirty="0" smtClean="0"/>
              <a:t>в розетке </a:t>
            </a:r>
            <a:r>
              <a:rPr lang="ru-RU" sz="1800" dirty="0"/>
              <a:t>ток, который может быть очень опасным.</a:t>
            </a:r>
          </a:p>
          <a:p>
            <a:endParaRPr lang="ru-RU" sz="1800" dirty="0"/>
          </a:p>
        </p:txBody>
      </p:sp>
      <p:pic>
        <p:nvPicPr>
          <p:cNvPr id="6146" name="Picture 2" descr="C:\Users\User\Desktop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36912"/>
            <a:ext cx="7416824" cy="396044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Ты, малыш, запомнить </a:t>
            </a:r>
            <a:r>
              <a:rPr lang="ru-RU" sz="1800" b="1" dirty="0" smtClean="0">
                <a:solidFill>
                  <a:srgbClr val="FF0000"/>
                </a:solidFill>
              </a:rPr>
              <a:t>должен :будь </a:t>
            </a:r>
            <a:r>
              <a:rPr lang="ru-RU" sz="1800" b="1" dirty="0">
                <a:solidFill>
                  <a:srgbClr val="FF0000"/>
                </a:solidFill>
              </a:rPr>
              <a:t>с розеткой осторожен!</a:t>
            </a:r>
          </a:p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С ней никак нельзя </a:t>
            </a:r>
            <a:r>
              <a:rPr lang="ru-RU" sz="1800" b="1" dirty="0" err="1" smtClean="0">
                <a:solidFill>
                  <a:srgbClr val="FF0000"/>
                </a:solidFill>
              </a:rPr>
              <a:t>играть,Гвоздики</a:t>
            </a:r>
            <a:r>
              <a:rPr lang="ru-RU" sz="1800" b="1" dirty="0" smtClean="0">
                <a:solidFill>
                  <a:srgbClr val="FF0000"/>
                </a:solidFill>
              </a:rPr>
              <a:t> </a:t>
            </a:r>
            <a:r>
              <a:rPr lang="ru-RU" sz="1800" b="1" dirty="0">
                <a:solidFill>
                  <a:srgbClr val="FF0000"/>
                </a:solidFill>
              </a:rPr>
              <a:t>в неё совать.</a:t>
            </a:r>
          </a:p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Сунешь гвоздик ненароком </a:t>
            </a:r>
            <a:r>
              <a:rPr lang="ru-RU" sz="1800" b="1" dirty="0" smtClean="0">
                <a:solidFill>
                  <a:srgbClr val="FF0000"/>
                </a:solidFill>
              </a:rPr>
              <a:t>–и </a:t>
            </a:r>
            <a:r>
              <a:rPr lang="ru-RU" sz="1800" b="1" dirty="0">
                <a:solidFill>
                  <a:srgbClr val="FF0000"/>
                </a:solidFill>
              </a:rPr>
              <a:t>тебя ударит током,</a:t>
            </a:r>
          </a:p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Так ударит, что, </a:t>
            </a:r>
            <a:r>
              <a:rPr lang="ru-RU" sz="1800" b="1" dirty="0" err="1" smtClean="0">
                <a:solidFill>
                  <a:srgbClr val="FF0000"/>
                </a:solidFill>
              </a:rPr>
              <a:t>прости,могут</a:t>
            </a:r>
            <a:r>
              <a:rPr lang="ru-RU" sz="1800" b="1" dirty="0" smtClean="0">
                <a:solidFill>
                  <a:srgbClr val="FF0000"/>
                </a:solidFill>
              </a:rPr>
              <a:t> </a:t>
            </a:r>
            <a:r>
              <a:rPr lang="ru-RU" sz="1800" b="1" dirty="0">
                <a:solidFill>
                  <a:srgbClr val="FF0000"/>
                </a:solidFill>
              </a:rPr>
              <a:t>даже не </a:t>
            </a:r>
            <a:r>
              <a:rPr lang="ru-RU" sz="1800" b="1" dirty="0" smtClean="0">
                <a:solidFill>
                  <a:srgbClr val="FF0000"/>
                </a:solidFill>
              </a:rPr>
              <a:t>спасти.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Дело </a:t>
            </a:r>
            <a:r>
              <a:rPr lang="ru-RU" sz="1800" b="1" dirty="0">
                <a:solidFill>
                  <a:srgbClr val="FF0000"/>
                </a:solidFill>
              </a:rPr>
              <a:t>кончится бедой </a:t>
            </a:r>
            <a:r>
              <a:rPr lang="ru-RU" sz="1800" b="1" dirty="0" smtClean="0">
                <a:solidFill>
                  <a:srgbClr val="FF0000"/>
                </a:solidFill>
              </a:rPr>
              <a:t>–ток </a:t>
            </a:r>
            <a:r>
              <a:rPr lang="ru-RU" sz="1800" b="1" dirty="0">
                <a:solidFill>
                  <a:srgbClr val="FF0000"/>
                </a:solidFill>
              </a:rPr>
              <a:t>в розетке очень злой!!!</a:t>
            </a:r>
          </a:p>
          <a:p>
            <a:endParaRPr lang="ru-RU" sz="1800" dirty="0"/>
          </a:p>
        </p:txBody>
      </p:sp>
      <p:pic>
        <p:nvPicPr>
          <p:cNvPr id="1026" name="Picture 2" descr="C:\Users\User\Desktop\searc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988840"/>
            <a:ext cx="3096344" cy="2232248"/>
          </a:xfrm>
          <a:prstGeom prst="rect">
            <a:avLst/>
          </a:prstGeom>
          <a:noFill/>
        </p:spPr>
      </p:pic>
      <p:pic>
        <p:nvPicPr>
          <p:cNvPr id="1027" name="Picture 3" descr="C:\Users\User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060848"/>
            <a:ext cx="3600400" cy="3240360"/>
          </a:xfrm>
          <a:prstGeom prst="rect">
            <a:avLst/>
          </a:prstGeom>
          <a:noFill/>
        </p:spPr>
      </p:pic>
      <p:pic>
        <p:nvPicPr>
          <p:cNvPr id="1028" name="Picture 4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1600" y="4365104"/>
            <a:ext cx="3456384" cy="223224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rgbClr val="FF0000"/>
                </a:solidFill>
              </a:rPr>
              <a:t>Тук-тук-тук,тук</a:t>
            </a:r>
            <a:endParaRPr lang="ru-RU" sz="2000" b="1" dirty="0">
              <a:solidFill>
                <a:srgbClr val="FF0000"/>
              </a:solidFill>
            </a:endParaRPr>
          </a:p>
          <a:p>
            <a:r>
              <a:rPr lang="ru-RU" sz="2000" b="1" dirty="0">
                <a:solidFill>
                  <a:srgbClr val="FF0000"/>
                </a:solidFill>
              </a:rPr>
              <a:t>Раздаётся громкий стук</a:t>
            </a:r>
          </a:p>
          <a:p>
            <a:r>
              <a:rPr lang="ru-RU" sz="2000" b="1" dirty="0">
                <a:solidFill>
                  <a:srgbClr val="FF0000"/>
                </a:solidFill>
              </a:rPr>
              <a:t>Что же мальчик в руки взял?</a:t>
            </a:r>
          </a:p>
          <a:p>
            <a:r>
              <a:rPr lang="ru-RU" sz="2000" b="1" dirty="0">
                <a:solidFill>
                  <a:srgbClr val="FF0000"/>
                </a:solidFill>
              </a:rPr>
              <a:t>Чем он гвоздик забивал? (Молоток</a:t>
            </a:r>
            <a:r>
              <a:rPr lang="ru-RU" sz="2000" b="1" dirty="0" smtClean="0">
                <a:solidFill>
                  <a:srgbClr val="FF0000"/>
                </a:solidFill>
              </a:rPr>
              <a:t>.)</a:t>
            </a:r>
          </a:p>
          <a:p>
            <a:endParaRPr lang="ru-RU" sz="1800" dirty="0"/>
          </a:p>
          <a:p>
            <a:endParaRPr lang="ru-RU" sz="1800" dirty="0" smtClean="0"/>
          </a:p>
          <a:p>
            <a:r>
              <a:rPr lang="ru-RU" sz="1800" dirty="0"/>
              <a:t> </a:t>
            </a:r>
          </a:p>
          <a:p>
            <a:r>
              <a:rPr lang="ru-RU" sz="1800" b="1" dirty="0">
                <a:solidFill>
                  <a:srgbClr val="00B050"/>
                </a:solidFill>
              </a:rPr>
              <a:t>Два конца, два кольца,</a:t>
            </a:r>
          </a:p>
          <a:p>
            <a:r>
              <a:rPr lang="ru-RU" sz="1800" b="1" dirty="0">
                <a:solidFill>
                  <a:srgbClr val="00B050"/>
                </a:solidFill>
              </a:rPr>
              <a:t>А посередине гвоздик? (Ножницы.)</a:t>
            </a:r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>
              <a:solidFill>
                <a:srgbClr val="7030A0"/>
              </a:solidFill>
            </a:endParaRPr>
          </a:p>
          <a:p>
            <a:r>
              <a:rPr lang="ru-RU" sz="1800" b="1" dirty="0">
                <a:solidFill>
                  <a:srgbClr val="7030A0"/>
                </a:solidFill>
              </a:rPr>
              <a:t>Маленького роста я,</a:t>
            </a:r>
          </a:p>
          <a:p>
            <a:r>
              <a:rPr lang="ru-RU" sz="1800" b="1" dirty="0">
                <a:solidFill>
                  <a:srgbClr val="7030A0"/>
                </a:solidFill>
              </a:rPr>
              <a:t>Тонкая и острая,</a:t>
            </a:r>
          </a:p>
          <a:p>
            <a:r>
              <a:rPr lang="ru-RU" sz="1800" b="1" dirty="0">
                <a:solidFill>
                  <a:srgbClr val="7030A0"/>
                </a:solidFill>
              </a:rPr>
              <a:t>Носом путь себе ищу,</a:t>
            </a:r>
          </a:p>
          <a:p>
            <a:r>
              <a:rPr lang="ru-RU" sz="1800" b="1" dirty="0">
                <a:solidFill>
                  <a:srgbClr val="7030A0"/>
                </a:solidFill>
              </a:rPr>
              <a:t>За собою шнур </a:t>
            </a:r>
            <a:r>
              <a:rPr lang="ru-RU" sz="1800" b="1" dirty="0" err="1" smtClean="0">
                <a:solidFill>
                  <a:srgbClr val="7030A0"/>
                </a:solidFill>
              </a:rPr>
              <a:t>тащ</a:t>
            </a:r>
            <a:r>
              <a:rPr lang="ru-RU" sz="1800" b="1" dirty="0" smtClean="0">
                <a:solidFill>
                  <a:srgbClr val="7030A0"/>
                </a:solidFill>
              </a:rPr>
              <a:t>.(игла)</a:t>
            </a:r>
            <a:endParaRPr lang="ru-RU" sz="1800" b="1" dirty="0">
              <a:solidFill>
                <a:srgbClr val="7030A0"/>
              </a:solidFill>
            </a:endParaRPr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  <a:p>
            <a:endParaRPr lang="ru-RU" sz="1800" dirty="0" smtClean="0"/>
          </a:p>
          <a:p>
            <a:endParaRPr lang="ru-RU" sz="1800" dirty="0"/>
          </a:p>
        </p:txBody>
      </p:sp>
      <p:pic>
        <p:nvPicPr>
          <p:cNvPr id="2050" name="Picture 2" descr="C:\Users\User\Desktop\imgr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77025" y="0"/>
            <a:ext cx="2466975" cy="2204864"/>
          </a:xfrm>
          <a:prstGeom prst="rect">
            <a:avLst/>
          </a:prstGeom>
          <a:noFill/>
        </p:spPr>
      </p:pic>
      <p:pic>
        <p:nvPicPr>
          <p:cNvPr id="2051" name="Picture 3" descr="C:\Users\User\Desktop\img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4293096"/>
            <a:ext cx="2431157" cy="2215133"/>
          </a:xfrm>
          <a:prstGeom prst="rect">
            <a:avLst/>
          </a:prstGeom>
          <a:noFill/>
        </p:spPr>
      </p:pic>
      <p:pic>
        <p:nvPicPr>
          <p:cNvPr id="2052" name="Picture 4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8024" y="1916832"/>
            <a:ext cx="2664296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Это тесный, тесный </a:t>
            </a:r>
            <a:r>
              <a:rPr lang="ru-RU" sz="1800" b="1" dirty="0" smtClean="0">
                <a:solidFill>
                  <a:srgbClr val="FF0000"/>
                </a:solidFill>
              </a:rPr>
              <a:t>дом ,сто </a:t>
            </a:r>
            <a:r>
              <a:rPr lang="ru-RU" sz="1800" b="1" dirty="0">
                <a:solidFill>
                  <a:srgbClr val="FF0000"/>
                </a:solidFill>
              </a:rPr>
              <a:t>сестричек жмутся в нём.</a:t>
            </a:r>
          </a:p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И любая из </a:t>
            </a:r>
            <a:r>
              <a:rPr lang="ru-RU" sz="1800" b="1" dirty="0" smtClean="0">
                <a:solidFill>
                  <a:srgbClr val="FF0000"/>
                </a:solidFill>
              </a:rPr>
              <a:t>сестёр может </a:t>
            </a:r>
            <a:r>
              <a:rPr lang="ru-RU" sz="1800" b="1" dirty="0">
                <a:solidFill>
                  <a:srgbClr val="FF0000"/>
                </a:solidFill>
              </a:rPr>
              <a:t>вспыхнуть, как костёр!</a:t>
            </a:r>
          </a:p>
          <a:p>
            <a:pPr>
              <a:buNone/>
            </a:pPr>
            <a:r>
              <a:rPr lang="ru-RU" sz="1800" b="1" dirty="0">
                <a:solidFill>
                  <a:srgbClr val="FF0000"/>
                </a:solidFill>
              </a:rPr>
              <a:t>Не шути с </a:t>
            </a:r>
            <a:r>
              <a:rPr lang="ru-RU" sz="1800" b="1" dirty="0" smtClean="0">
                <a:solidFill>
                  <a:srgbClr val="FF0000"/>
                </a:solidFill>
              </a:rPr>
              <a:t>сестричками -</a:t>
            </a:r>
            <a:r>
              <a:rPr lang="ru-RU" sz="1800" b="1" dirty="0">
                <a:solidFill>
                  <a:srgbClr val="FF0000"/>
                </a:solidFill>
              </a:rPr>
              <a:t>тоненькими ….. (спичками).</a:t>
            </a:r>
          </a:p>
          <a:p>
            <a:r>
              <a:rPr lang="ru-RU" sz="1800" dirty="0"/>
              <a:t>- Для чего нужны спички (разжечь свечу, развести огонь).</a:t>
            </a:r>
          </a:p>
          <a:p>
            <a:r>
              <a:rPr lang="ru-RU" sz="1800" dirty="0"/>
              <a:t>- А что делать, если всё-таки случится пожар? Как надо действовать? (Вызвать пожарных)</a:t>
            </a:r>
          </a:p>
          <a:p>
            <a:r>
              <a:rPr lang="ru-RU" sz="1800" dirty="0"/>
              <a:t>- А по какому номеру необходимо звонить? (01, 010 сот.)</a:t>
            </a:r>
          </a:p>
          <a:p>
            <a:pPr>
              <a:buNone/>
            </a:pPr>
            <a:r>
              <a:rPr lang="ru-RU" sz="1800" dirty="0"/>
              <a:t>Сам не справишься с </a:t>
            </a:r>
            <a:r>
              <a:rPr lang="ru-RU" sz="1800" dirty="0" smtClean="0"/>
              <a:t>пожаром! Этот </a:t>
            </a:r>
            <a:r>
              <a:rPr lang="ru-RU" sz="1800" dirty="0"/>
              <a:t>труд не для детей,</a:t>
            </a:r>
          </a:p>
          <a:p>
            <a:pPr>
              <a:buNone/>
            </a:pPr>
            <a:r>
              <a:rPr lang="ru-RU" sz="1800" dirty="0"/>
              <a:t>Не теряя время даром</a:t>
            </a:r>
            <a:r>
              <a:rPr lang="ru-RU" sz="1800" b="1" dirty="0" smtClean="0">
                <a:solidFill>
                  <a:srgbClr val="FF0000"/>
                </a:solidFill>
              </a:rPr>
              <a:t>,«</a:t>
            </a:r>
            <a:r>
              <a:rPr lang="ru-RU" sz="1800" b="1" dirty="0">
                <a:solidFill>
                  <a:srgbClr val="FF0000"/>
                </a:solidFill>
              </a:rPr>
              <a:t>01» </a:t>
            </a:r>
            <a:r>
              <a:rPr lang="ru-RU" sz="1800" dirty="0"/>
              <a:t>звони скорей!</a:t>
            </a:r>
          </a:p>
          <a:p>
            <a:endParaRPr lang="ru-RU" sz="1800" dirty="0"/>
          </a:p>
        </p:txBody>
      </p:sp>
      <p:pic>
        <p:nvPicPr>
          <p:cNvPr id="1026" name="Picture 2" descr="C:\Users\User\Desktop\imgr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284984"/>
            <a:ext cx="3168352" cy="3312368"/>
          </a:xfrm>
          <a:prstGeom prst="rect">
            <a:avLst/>
          </a:prstGeom>
          <a:noFill/>
        </p:spPr>
      </p:pic>
      <p:pic>
        <p:nvPicPr>
          <p:cNvPr id="1027" name="Picture 3" descr="C:\Users\User\Desktop\img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844824"/>
            <a:ext cx="2238375" cy="2038350"/>
          </a:xfrm>
          <a:prstGeom prst="rect">
            <a:avLst/>
          </a:prstGeom>
          <a:noFill/>
        </p:spPr>
      </p:pic>
      <p:pic>
        <p:nvPicPr>
          <p:cNvPr id="1028" name="Picture 4" descr="C:\Users\User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47456" y="3861048"/>
            <a:ext cx="4429000" cy="29969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</TotalTime>
  <Words>528</Words>
  <Application>Microsoft Office PowerPoint</Application>
  <PresentationFormat>Экран (4:3)</PresentationFormat>
  <Paragraphs>123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Безопасность в быту.</vt:lpstr>
      <vt:lpstr>Никогда и никому не открывай дверь ,если ты один!</vt:lpstr>
      <vt:lpstr>Пройдусь слегка горячим я, И гладкой станет простыня. Могу поправить недоделки                  И навести на брюках стрелки. (Утюг.) </vt:lpstr>
      <vt:lpstr>Слайд 6</vt:lpstr>
      <vt:lpstr>Слайд 7</vt:lpstr>
      <vt:lpstr>Слайд 8</vt:lpstr>
      <vt:lpstr>Слайд 9</vt:lpstr>
      <vt:lpstr>  Есть в квартире много скляночек ,разных тюбиков и баночек .В них хранятся средства разные, даже иногда опасные. Кремы, пасты и таблеточки в рот тащить не надо, деточки! Отравленье обеспечено И здоровье изувечено! </vt:lpstr>
      <vt:lpstr>Человек – не птица ,удобнее по лестнице спуститься, Без парашюта с высоты – не прыгай ты! Выйдешь на балкон – так знай: там на стулья не вставай! Это может быть опасно –с высоты лететь ужасно. На перила не взбирайся,низко не перегибайся – Будет сложно удержаться…Ты ж не хочешь вниз сорваться? </vt:lpstr>
      <vt:lpstr>Слайд 12</vt:lpstr>
      <vt:lpstr>Слайд 13</vt:lpstr>
      <vt:lpstr>Слайд 14</vt:lpstr>
      <vt:lpstr>Слайд 15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в быту.</dc:title>
  <dc:creator>User</dc:creator>
  <cp:lastModifiedBy>User</cp:lastModifiedBy>
  <cp:revision>25</cp:revision>
  <dcterms:created xsi:type="dcterms:W3CDTF">2016-08-23T06:19:32Z</dcterms:created>
  <dcterms:modified xsi:type="dcterms:W3CDTF">2016-09-03T12:18:04Z</dcterms:modified>
</cp:coreProperties>
</file>