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3" r:id="rId3"/>
    <p:sldId id="288" r:id="rId4"/>
    <p:sldId id="282" r:id="rId5"/>
    <p:sldId id="289" r:id="rId6"/>
    <p:sldId id="263" r:id="rId7"/>
    <p:sldId id="278" r:id="rId8"/>
    <p:sldId id="262" r:id="rId9"/>
    <p:sldId id="291" r:id="rId10"/>
    <p:sldId id="270" r:id="rId11"/>
    <p:sldId id="292" r:id="rId12"/>
    <p:sldId id="275" r:id="rId13"/>
    <p:sldId id="286" r:id="rId14"/>
    <p:sldId id="280" r:id="rId15"/>
    <p:sldId id="284" r:id="rId16"/>
    <p:sldId id="273" r:id="rId17"/>
    <p:sldId id="287" r:id="rId18"/>
    <p:sldId id="281" r:id="rId19"/>
    <p:sldId id="272" r:id="rId20"/>
    <p:sldId id="293" r:id="rId21"/>
    <p:sldId id="294" r:id="rId22"/>
    <p:sldId id="279" r:id="rId23"/>
    <p:sldId id="277" r:id="rId24"/>
    <p:sldId id="295" r:id="rId25"/>
    <p:sldId id="266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ECFF"/>
    <a:srgbClr val="0066CC"/>
    <a:srgbClr val="66FF33"/>
    <a:srgbClr val="FF66FF"/>
    <a:srgbClr val="EBE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43" autoAdjust="0"/>
    <p:restoredTop sz="94660"/>
  </p:normalViewPr>
  <p:slideViewPr>
    <p:cSldViewPr>
      <p:cViewPr varScale="1">
        <p:scale>
          <a:sx n="116" d="100"/>
          <a:sy n="116" d="100"/>
        </p:scale>
        <p:origin x="-1482" y="-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5;&#1086;&#1083;&#1100;&#1079;&#1086;&#1074;&#1072;&#1090;&#1077;&#1083;&#1100;\Documents\&#1050;&#1086;&#1085;&#1082;&#1091;&#1088;&#1089;%20&#1074;&#1086;&#1089;&#1087;&#1080;&#1090;&#1072;&#1090;&#1077;&#1083;&#1100;\&#1044;&#1080;&#1072;&#1075;&#1088;&#1072;&#1084;&#1084;&#1072;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5;&#1086;&#1083;&#1100;&#1079;&#1086;&#1074;&#1072;&#1090;&#1077;&#1083;&#1100;\Documents\&#1050;&#1086;&#1085;&#1082;&#1091;&#1088;&#1089;%20&#1074;&#1086;&#1089;&#1087;&#1080;&#1090;&#1072;&#1090;&#1077;&#1083;&#1100;\&#1044;&#1080;&#1072;&#1075;&#1088;&#1072;&#1084;&#1084;&#1072;%202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tx>
        <c:rich>
          <a:bodyPr/>
          <a:lstStyle/>
          <a:p>
            <a:pPr>
              <a:defRPr/>
            </a:pPr>
            <a:r>
              <a:rPr lang="ru-RU" dirty="0"/>
              <a:t>Анкетирование </a:t>
            </a:r>
            <a:r>
              <a:rPr lang="ru-RU" dirty="0" smtClean="0"/>
              <a:t>родителей</a:t>
            </a:r>
          </a:p>
          <a:p>
            <a:pPr>
              <a:defRPr/>
            </a:pPr>
            <a:r>
              <a:rPr lang="ru-RU" dirty="0" smtClean="0"/>
              <a:t>начало учебного года</a:t>
            </a:r>
            <a:endParaRPr lang="ru-RU" dirty="0"/>
          </a:p>
        </c:rich>
      </c:tx>
      <c:layout/>
    </c:title>
    <c:view3D>
      <c:rAngAx val="1"/>
    </c:view3D>
    <c:plotArea>
      <c:layout/>
      <c:bar3DChart>
        <c:barDir val="col"/>
        <c:grouping val="clustered"/>
        <c:ser>
          <c:idx val="0"/>
          <c:order val="0"/>
          <c:dPt>
            <c:idx val="1"/>
            <c:spPr>
              <a:solidFill>
                <a:srgbClr val="FF0000"/>
              </a:solidFill>
            </c:spPr>
          </c:dPt>
          <c:dPt>
            <c:idx val="2"/>
            <c:spPr>
              <a:solidFill>
                <a:srgbClr val="00B050"/>
              </a:solidFill>
            </c:spPr>
          </c:dPt>
          <c:dPt>
            <c:idx val="3"/>
            <c:spPr>
              <a:solidFill>
                <a:srgbClr val="7030A0"/>
              </a:solidFill>
            </c:spPr>
          </c:dPt>
          <c:dLbls>
            <c:dLbl>
              <c:idx val="0"/>
              <c:layout>
                <c:manualLayout>
                  <c:x val="8.333333333333361E-3"/>
                  <c:y val="0.20833333333333379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0.18055555555555552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2.7777777777777978E-3"/>
                  <c:y val="0.1388888888888889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"/>
                  <c:y val="0.15277777777777779"/>
                </c:manualLayout>
              </c:layout>
              <c:spPr/>
              <c:txPr>
                <a:bodyPr/>
                <a:lstStyle/>
                <a:p>
                  <a:pPr>
                    <a:defRPr sz="1200" b="1"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/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Лист1!$B$8:$B$11</c:f>
              <c:numCache>
                <c:formatCode>0%</c:formatCode>
                <c:ptCount val="4"/>
                <c:pt idx="0">
                  <c:v>0.51</c:v>
                </c:pt>
                <c:pt idx="1">
                  <c:v>0.63000000000000123</c:v>
                </c:pt>
                <c:pt idx="2">
                  <c:v>0.72000000000000064</c:v>
                </c:pt>
                <c:pt idx="3">
                  <c:v>0.60000000000000064</c:v>
                </c:pt>
              </c:numCache>
            </c:numRef>
          </c:val>
        </c:ser>
        <c:dLbls>
          <c:showVal val="1"/>
        </c:dLbls>
        <c:shape val="box"/>
        <c:axId val="76255232"/>
        <c:axId val="76256768"/>
        <c:axId val="0"/>
      </c:bar3DChart>
      <c:catAx>
        <c:axId val="76255232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76256768"/>
        <c:crosses val="autoZero"/>
        <c:auto val="1"/>
        <c:lblAlgn val="ctr"/>
        <c:lblOffset val="100"/>
      </c:catAx>
      <c:valAx>
        <c:axId val="76256768"/>
        <c:scaling>
          <c:orientation val="minMax"/>
        </c:scaling>
        <c:axPos val="l"/>
        <c:majorGridlines/>
        <c:numFmt formatCode="0%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76255232"/>
        <c:crosses val="autoZero"/>
        <c:crossBetween val="between"/>
      </c:valAx>
    </c:plotArea>
    <c:legend>
      <c:legendPos val="b"/>
      <c:layout/>
      <c:txPr>
        <a:bodyPr/>
        <a:lstStyle/>
        <a:p>
          <a:pPr rtl="0">
            <a:defRPr/>
          </a:pPr>
          <a:endParaRPr lang="ru-RU"/>
        </a:p>
      </c:txPr>
    </c:legend>
    <c:plotVisOnly val="1"/>
    <c:dispBlanksAs val="gap"/>
  </c:chart>
  <c:spPr>
    <a:solidFill>
      <a:srgbClr val="CCECFF"/>
    </a:solidFill>
  </c:sp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>
                <a:latin typeface="Bookman Old Style" pitchFamily="18" charset="0"/>
              </a:defRPr>
            </a:pPr>
            <a:r>
              <a:rPr lang="ru-RU" dirty="0">
                <a:latin typeface="Bookman Old Style" pitchFamily="18" charset="0"/>
              </a:rPr>
              <a:t>Анкетирование родителей</a:t>
            </a:r>
          </a:p>
          <a:p>
            <a:pPr>
              <a:defRPr>
                <a:latin typeface="Bookman Old Style" pitchFamily="18" charset="0"/>
              </a:defRPr>
            </a:pPr>
            <a:r>
              <a:rPr lang="ru-RU" dirty="0">
                <a:latin typeface="Bookman Old Style" pitchFamily="18" charset="0"/>
              </a:rPr>
              <a:t>конец</a:t>
            </a:r>
            <a:r>
              <a:rPr lang="ru-RU" baseline="0" dirty="0">
                <a:latin typeface="Bookman Old Style" pitchFamily="18" charset="0"/>
              </a:rPr>
              <a:t> </a:t>
            </a:r>
            <a:r>
              <a:rPr lang="ru-RU" baseline="0" dirty="0" smtClean="0">
                <a:latin typeface="Bookman Old Style" pitchFamily="18" charset="0"/>
              </a:rPr>
              <a:t> учебного года</a:t>
            </a:r>
            <a:endParaRPr lang="ru-RU" dirty="0">
              <a:latin typeface="Bookman Old Style" pitchFamily="18" charset="0"/>
            </a:endParaRPr>
          </a:p>
        </c:rich>
      </c:tx>
      <c:layout/>
    </c:title>
    <c:view3D>
      <c:rAngAx val="1"/>
    </c:view3D>
    <c:plotArea>
      <c:layout>
        <c:manualLayout>
          <c:layoutTarget val="inner"/>
          <c:xMode val="edge"/>
          <c:yMode val="edge"/>
          <c:x val="7.6569044332682204E-2"/>
          <c:y val="0.19804340877269663"/>
          <c:w val="0.81508449325943666"/>
          <c:h val="0.64296892359182312"/>
        </c:manualLayout>
      </c:layout>
      <c:bar3DChart>
        <c:barDir val="col"/>
        <c:grouping val="clustered"/>
        <c:ser>
          <c:idx val="0"/>
          <c:order val="0"/>
          <c:spPr>
            <a:solidFill>
              <a:srgbClr val="00B0F0"/>
            </a:solidFill>
          </c:spPr>
          <c:dLbls>
            <c:dLbl>
              <c:idx val="0"/>
              <c:layout>
                <c:manualLayout>
                  <c:x val="-5.5248480510363329E-4"/>
                  <c:y val="0.17810180037006856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0.24074074074074137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4.9291435613062293E-3"/>
                  <c:y val="0.31944444444444575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9.0366588034745709E-17"/>
                  <c:y val="0.23611111111111124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Лист1!$B$8:$B$11</c:f>
              <c:numCache>
                <c:formatCode>0%</c:formatCode>
                <c:ptCount val="4"/>
                <c:pt idx="0">
                  <c:v>0.51</c:v>
                </c:pt>
                <c:pt idx="1">
                  <c:v>0.63000000000000145</c:v>
                </c:pt>
                <c:pt idx="2">
                  <c:v>0.72000000000000064</c:v>
                </c:pt>
                <c:pt idx="3">
                  <c:v>0.60000000000000064</c:v>
                </c:pt>
              </c:numCache>
            </c:numRef>
          </c:val>
        </c:ser>
        <c:ser>
          <c:idx val="1"/>
          <c:order val="1"/>
          <c:spPr>
            <a:solidFill>
              <a:srgbClr val="FF0000"/>
            </a:solidFill>
          </c:spPr>
          <c:dLbls>
            <c:dLbl>
              <c:idx val="0"/>
              <c:layout>
                <c:manualLayout>
                  <c:x val="0"/>
                  <c:y val="0.26851851851851855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4645717806531246E-3"/>
                  <c:y val="0.27777777777777884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4645717806531246E-3"/>
                  <c:y val="0.2175925925925935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2.4645717806531246E-3"/>
                  <c:y val="0.22222222222222224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ysClr val="windowText" lastClr="000000"/>
                    </a:solidFill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Лист1!$C$8:$C$11</c:f>
              <c:numCache>
                <c:formatCode>0%</c:formatCode>
                <c:ptCount val="4"/>
                <c:pt idx="0">
                  <c:v>0.85000000000000064</c:v>
                </c:pt>
                <c:pt idx="1">
                  <c:v>0.87000000000000133</c:v>
                </c:pt>
                <c:pt idx="2">
                  <c:v>0.8</c:v>
                </c:pt>
                <c:pt idx="3">
                  <c:v>0.9</c:v>
                </c:pt>
              </c:numCache>
            </c:numRef>
          </c:val>
        </c:ser>
        <c:dLbls>
          <c:showVal val="1"/>
        </c:dLbls>
        <c:shape val="box"/>
        <c:axId val="76113792"/>
        <c:axId val="97573888"/>
        <c:axId val="0"/>
      </c:bar3DChart>
      <c:catAx>
        <c:axId val="76113792"/>
        <c:scaling>
          <c:orientation val="minMax"/>
        </c:scaling>
        <c:axPos val="b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97573888"/>
        <c:crosses val="autoZero"/>
        <c:auto val="1"/>
        <c:lblAlgn val="ctr"/>
        <c:lblOffset val="100"/>
      </c:catAx>
      <c:valAx>
        <c:axId val="97573888"/>
        <c:scaling>
          <c:orientation val="minMax"/>
        </c:scaling>
        <c:axPos val="l"/>
        <c:majorGridlines/>
        <c:numFmt formatCode="0%" sourceLinked="1"/>
        <c:tickLblPos val="nextTo"/>
        <c:txPr>
          <a:bodyPr/>
          <a:lstStyle/>
          <a:p>
            <a:pPr>
              <a:defRPr sz="1200" b="1"/>
            </a:pPr>
            <a:endParaRPr lang="ru-RU"/>
          </a:p>
        </c:txPr>
        <c:crossAx val="76113792"/>
        <c:crosses val="autoZero"/>
        <c:crossBetween val="between"/>
      </c:valAx>
    </c:plotArea>
    <c:legend>
      <c:legendPos val="r"/>
      <c:layout/>
    </c:legend>
    <c:plotVisOnly val="1"/>
    <c:dispBlanksAs val="gap"/>
  </c:chart>
  <c:spPr>
    <a:solidFill>
      <a:srgbClr val="CCECFF"/>
    </a:solidFill>
  </c:spPr>
  <c:externalData r:id="rId1"/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13.08.2016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13.08.2016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13.08.2016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13.08.2016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13.08.2016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image" Target="../media/image2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2708920"/>
            <a:ext cx="856895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ОБОБЩЕНИЕ ОПЫТА РАБОТЫ ДОУ</a:t>
            </a:r>
          </a:p>
          <a:p>
            <a:pPr algn="ctr"/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«</a:t>
            </a:r>
            <a:r>
              <a:rPr lang="ru-RU" sz="4000" b="1" dirty="0" smtClean="0">
                <a:solidFill>
                  <a:srgbClr val="FF0000"/>
                </a:solidFill>
                <a:latin typeface="Bookman Old Style" pitchFamily="18" charset="0"/>
              </a:rPr>
              <a:t>УМСТВЕННОЕ ВОСПИТАНИЕ</a:t>
            </a:r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»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59832" y="5301208"/>
            <a:ext cx="576064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000" b="1" dirty="0" smtClean="0">
                <a:solidFill>
                  <a:schemeClr val="tx2">
                    <a:lumMod val="50000"/>
                  </a:schemeClr>
                </a:solidFill>
                <a:latin typeface="Bookman Old Style" pitchFamily="18" charset="0"/>
              </a:rPr>
              <a:t>Хусаинова Е.А</a:t>
            </a:r>
            <a:endParaRPr lang="ru-RU" sz="2400" b="1" dirty="0" smtClean="0">
              <a:solidFill>
                <a:schemeClr val="tx2">
                  <a:lumMod val="50000"/>
                </a:schemeClr>
              </a:solidFill>
              <a:latin typeface="Bookman Old Style" pitchFamily="18" charset="0"/>
            </a:endParaRPr>
          </a:p>
          <a:p>
            <a:pPr algn="r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Bookman Old Style" pitchFamily="18" charset="0"/>
              </a:rPr>
              <a:t>воспитатель </a:t>
            </a:r>
          </a:p>
          <a:p>
            <a:pPr algn="r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Bookman Old Style" pitchFamily="18" charset="0"/>
              </a:rPr>
              <a:t>МБДОУ  детский сад  </a:t>
            </a:r>
          </a:p>
          <a:p>
            <a:pPr algn="r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Bookman Old Style" pitchFamily="18" charset="0"/>
              </a:rPr>
              <a:t>комбинированного вида </a:t>
            </a:r>
          </a:p>
          <a:p>
            <a:pPr algn="r"/>
            <a:r>
              <a:rPr lang="ru-RU" sz="1400" b="1" dirty="0" smtClean="0">
                <a:solidFill>
                  <a:schemeClr val="tx2">
                    <a:lumMod val="50000"/>
                  </a:schemeClr>
                </a:solidFill>
                <a:latin typeface="Bookman Old Style" pitchFamily="18" charset="0"/>
              </a:rPr>
              <a:t>№ 23«Малыш»</a:t>
            </a:r>
            <a:endParaRPr lang="ru-RU" sz="1400" b="1" dirty="0">
              <a:solidFill>
                <a:schemeClr val="tx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15361" name="Rectangle 1"/>
          <p:cNvSpPr>
            <a:spLocks noChangeArrowheads="1"/>
          </p:cNvSpPr>
          <p:nvPr/>
        </p:nvSpPr>
        <p:spPr bwMode="auto">
          <a:xfrm>
            <a:off x="683568" y="491458"/>
            <a:ext cx="828092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536" y="476672"/>
            <a:ext cx="84969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МУНИЦИПАЛЬНОЕ БЮДЖЕТНОЕ ДОШКОЛЬНОЕ ОБРАЗОВАТЕЛЬНОЕ УЧРЕЖДЕНИЕ комбинированного вида №23 «Малыш»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5363" name="Picture 3" descr="I:\рисунок цветок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645024"/>
            <a:ext cx="3810000" cy="299085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1115616" y="476672"/>
            <a:ext cx="6466706" cy="6381328"/>
            <a:chOff x="1115616" y="476672"/>
            <a:chExt cx="6466706" cy="6381328"/>
          </a:xfrm>
        </p:grpSpPr>
        <p:grpSp>
          <p:nvGrpSpPr>
            <p:cNvPr id="4" name="Группа 12"/>
            <p:cNvGrpSpPr/>
            <p:nvPr/>
          </p:nvGrpSpPr>
          <p:grpSpPr>
            <a:xfrm>
              <a:off x="1835696" y="908720"/>
              <a:ext cx="1728192" cy="1268759"/>
              <a:chOff x="1907704" y="908720"/>
              <a:chExt cx="1728192" cy="1052735"/>
            </a:xfrm>
          </p:grpSpPr>
          <p:pic>
            <p:nvPicPr>
              <p:cNvPr id="12" name="Рисунок 4" descr="0_52b68_bdab0418_XL.jpg"/>
              <p:cNvPicPr>
                <a:picLocks noChangeAspect="1"/>
              </p:cNvPicPr>
              <p:nvPr/>
            </p:nvPicPr>
            <p:blipFill>
              <a:blip r:embed="rId2" cstate="email"/>
              <a:stretch>
                <a:fillRect/>
              </a:stretch>
            </p:blipFill>
            <p:spPr>
              <a:xfrm>
                <a:off x="1907704" y="908720"/>
                <a:ext cx="1728192" cy="1052735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1979712" y="1196752"/>
                <a:ext cx="151216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400" b="1" dirty="0" smtClean="0">
                    <a:solidFill>
                      <a:schemeClr val="bg1"/>
                    </a:solidFill>
                  </a:rPr>
                  <a:t>Актуальность проблемы</a:t>
                </a:r>
                <a:endParaRPr lang="ru-RU" sz="1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5" name="Рисунок 2" descr="arbol-whispy_17-224011625.jpg"/>
            <p:cNvPicPr>
              <a:picLocks noChangeAspect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19672" y="1209675"/>
              <a:ext cx="5962650" cy="5648325"/>
            </a:xfrm>
            <a:prstGeom prst="rect">
              <a:avLst/>
            </a:prstGeom>
          </p:spPr>
        </p:pic>
        <p:grpSp>
          <p:nvGrpSpPr>
            <p:cNvPr id="6" name="Группа 11"/>
            <p:cNvGrpSpPr/>
            <p:nvPr/>
          </p:nvGrpSpPr>
          <p:grpSpPr>
            <a:xfrm>
              <a:off x="1115616" y="4149080"/>
              <a:ext cx="1696998" cy="1255834"/>
              <a:chOff x="1331640" y="4005064"/>
              <a:chExt cx="1696998" cy="1255834"/>
            </a:xfrm>
          </p:grpSpPr>
          <p:pic>
            <p:nvPicPr>
              <p:cNvPr id="10" name="Рисунок 9" descr="1491_265.jpg"/>
              <p:cNvPicPr>
                <a:picLocks noChangeAspect="1"/>
              </p:cNvPicPr>
              <p:nvPr/>
            </p:nvPicPr>
            <p:blipFill>
              <a:blip r:embed="rId4" cstate="email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331640" y="4005064"/>
                <a:ext cx="1696998" cy="1255834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1475656" y="4365104"/>
                <a:ext cx="144016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400" b="1" dirty="0" smtClean="0">
                    <a:solidFill>
                      <a:srgbClr val="FFFF00"/>
                    </a:solidFill>
                  </a:rPr>
                  <a:t>Умственное воспитание</a:t>
                </a:r>
              </a:p>
              <a:p>
                <a:pPr algn="ctr"/>
                <a:endParaRPr lang="ru-RU" sz="1400" b="1" dirty="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7" name="Группа 22"/>
            <p:cNvGrpSpPr/>
            <p:nvPr/>
          </p:nvGrpSpPr>
          <p:grpSpPr>
            <a:xfrm>
              <a:off x="3707904" y="476672"/>
              <a:ext cx="2022475" cy="1374403"/>
              <a:chOff x="5724128" y="980728"/>
              <a:chExt cx="2022475" cy="1374403"/>
            </a:xfrm>
          </p:grpSpPr>
          <p:pic>
            <p:nvPicPr>
              <p:cNvPr id="8" name="Рисунок 7" descr="0_e2d15_df699101_XL.png"/>
              <p:cNvPicPr>
                <a:picLocks noChangeAspect="1"/>
              </p:cNvPicPr>
              <p:nvPr/>
            </p:nvPicPr>
            <p:blipFill>
              <a:blip r:embed="rId5" cstate="email"/>
              <a:stretch>
                <a:fillRect/>
              </a:stretch>
            </p:blipFill>
            <p:spPr>
              <a:xfrm>
                <a:off x="5724128" y="980728"/>
                <a:ext cx="2022475" cy="1374403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6084168" y="1340768"/>
                <a:ext cx="1296144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400" b="1" dirty="0" smtClean="0"/>
                  <a:t>Теория </a:t>
                </a:r>
              </a:p>
              <a:p>
                <a:pPr algn="ctr"/>
                <a:r>
                  <a:rPr lang="ru-RU" sz="1400" b="1" dirty="0" smtClean="0"/>
                  <a:t>и методика</a:t>
                </a:r>
              </a:p>
              <a:p>
                <a:pPr algn="ctr"/>
                <a:endParaRPr lang="ru-RU" sz="1400" b="1" dirty="0"/>
              </a:p>
            </p:txBody>
          </p:sp>
        </p:grpSp>
      </p:grpSp>
      <p:grpSp>
        <p:nvGrpSpPr>
          <p:cNvPr id="14" name="Группа 13"/>
          <p:cNvGrpSpPr/>
          <p:nvPr/>
        </p:nvGrpSpPr>
        <p:grpSpPr>
          <a:xfrm>
            <a:off x="6084168" y="1052736"/>
            <a:ext cx="1512168" cy="1310754"/>
            <a:chOff x="6084168" y="1052736"/>
            <a:chExt cx="1512168" cy="1310754"/>
          </a:xfrm>
        </p:grpSpPr>
        <p:pic>
          <p:nvPicPr>
            <p:cNvPr id="15" name="Рисунок 14" descr="0_9920e_a9efa299_XL.png"/>
            <p:cNvPicPr>
              <a:picLocks noChangeAspect="1"/>
            </p:cNvPicPr>
            <p:nvPr/>
          </p:nvPicPr>
          <p:blipFill>
            <a:blip r:embed="rId6" cstate="email"/>
            <a:srcRect/>
            <a:stretch>
              <a:fillRect/>
            </a:stretch>
          </p:blipFill>
          <p:spPr>
            <a:xfrm>
              <a:off x="6084168" y="1052736"/>
              <a:ext cx="1512168" cy="1310754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228184" y="1268760"/>
              <a:ext cx="129614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 smtClean="0"/>
                <a:t>Средства умственного воспитания</a:t>
              </a:r>
            </a:p>
            <a:p>
              <a:pPr algn="ctr"/>
              <a:endParaRPr lang="ru-RU" sz="1400" b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1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СРЕДСТВА УМСТВЕННОГО ВОСПИТАНИЯ: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/>
            </a:r>
            <a:br>
              <a:rPr lang="ru-RU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</a:br>
            <a:endParaRPr lang="ru-RU" dirty="0"/>
          </a:p>
        </p:txBody>
      </p:sp>
      <p:grpSp>
        <p:nvGrpSpPr>
          <p:cNvPr id="9" name="Группа 8"/>
          <p:cNvGrpSpPr/>
          <p:nvPr/>
        </p:nvGrpSpPr>
        <p:grpSpPr>
          <a:xfrm>
            <a:off x="4283968" y="1196752"/>
            <a:ext cx="3393834" cy="1512168"/>
            <a:chOff x="870" y="2545955"/>
            <a:chExt cx="3393834" cy="2036300"/>
          </a:xfrm>
          <a:solidFill>
            <a:srgbClr val="00B050"/>
          </a:solidFill>
        </p:grpSpPr>
        <p:sp>
          <p:nvSpPr>
            <p:cNvPr id="10" name="Прямоугольник 9"/>
            <p:cNvSpPr/>
            <p:nvPr/>
          </p:nvSpPr>
          <p:spPr>
            <a:xfrm>
              <a:off x="870" y="2545955"/>
              <a:ext cx="3393834" cy="2036300"/>
            </a:xfrm>
            <a:prstGeom prst="rect">
              <a:avLst/>
            </a:prstGeom>
            <a:grpFill/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</p:sp>
        <p:sp>
          <p:nvSpPr>
            <p:cNvPr id="11" name="Прямоугольник 10"/>
            <p:cNvSpPr/>
            <p:nvPr/>
          </p:nvSpPr>
          <p:spPr>
            <a:xfrm>
              <a:off x="870" y="2545955"/>
              <a:ext cx="3393834" cy="2036300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83820" tIns="83820" rIns="83820" bIns="83820" numCol="1" spcCol="1270" anchor="ctr" anchorCtr="0">
              <a:noAutofit/>
            </a:bodyPr>
            <a:lstStyle/>
            <a:p>
              <a:pPr lvl="0" algn="ct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200" b="1" kern="1200" dirty="0" smtClean="0"/>
                <a:t>Изобразительная деятельность</a:t>
              </a:r>
              <a:endParaRPr lang="ru-RU" sz="2200" b="1" kern="1200" dirty="0"/>
            </a:p>
          </p:txBody>
        </p:sp>
      </p:grpSp>
      <p:sp>
        <p:nvSpPr>
          <p:cNvPr id="15" name="Прямоугольник 14"/>
          <p:cNvSpPr/>
          <p:nvPr/>
        </p:nvSpPr>
        <p:spPr>
          <a:xfrm>
            <a:off x="4427984" y="3212976"/>
            <a:ext cx="3393834" cy="1512168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400" dirty="0" smtClean="0">
                <a:solidFill>
                  <a:srgbClr val="CCECFF"/>
                </a:solidFill>
              </a:rPr>
              <a:t>ОБУЧЕНИЕ</a:t>
            </a:r>
            <a:endParaRPr lang="ru-RU" sz="2400" dirty="0">
              <a:solidFill>
                <a:srgbClr val="CCECFF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39552" y="3212976"/>
            <a:ext cx="3393834" cy="1512168"/>
          </a:xfrm>
          <a:prstGeom prst="rect">
            <a:avLst/>
          </a:prstGeom>
          <a:solidFill>
            <a:srgbClr val="00B0F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ТРУД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39552" y="5085184"/>
            <a:ext cx="3393834" cy="1512168"/>
          </a:xfrm>
          <a:prstGeom prst="rect">
            <a:avLst/>
          </a:prstGeom>
          <a:gradFill>
            <a:gsLst>
              <a:gs pos="0">
                <a:srgbClr val="FF0000"/>
              </a:gs>
              <a:gs pos="80000">
                <a:schemeClr val="accent4">
                  <a:shade val="93000"/>
                  <a:satMod val="130000"/>
                </a:schemeClr>
              </a:gs>
              <a:gs pos="100000">
                <a:schemeClr val="accent4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 dirty="0" smtClean="0"/>
              <a:t>Конструктивная деятельность</a:t>
            </a:r>
            <a:endParaRPr lang="ru-RU" sz="28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4499992" y="5085184"/>
            <a:ext cx="3393834" cy="1512168"/>
          </a:xfrm>
          <a:prstGeom prst="rect">
            <a:avLst/>
          </a:prstGeom>
          <a:solidFill>
            <a:srgbClr val="0070C0"/>
          </a:soli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Физическое воспитание</a:t>
            </a:r>
            <a:endParaRPr lang="ru-RU" sz="2800" dirty="0">
              <a:solidFill>
                <a:srgbClr val="002060"/>
              </a:solidFill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611560" y="1196752"/>
            <a:ext cx="3240360" cy="1424366"/>
            <a:chOff x="1071755" y="2320"/>
            <a:chExt cx="2373943" cy="1424366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1071755" y="2320"/>
              <a:ext cx="2373943" cy="1424366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</p:sp>
        <p:sp>
          <p:nvSpPr>
            <p:cNvPr id="21" name="Прямоугольник 20"/>
            <p:cNvSpPr/>
            <p:nvPr/>
          </p:nvSpPr>
          <p:spPr>
            <a:xfrm>
              <a:off x="1071755" y="2320"/>
              <a:ext cx="2373943" cy="142436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dirty="0" smtClean="0">
                  <a:solidFill>
                    <a:schemeClr val="tx1"/>
                  </a:solidFill>
                  <a:latin typeface="Bookman Old Style" pitchFamily="18" charset="0"/>
                </a:rPr>
                <a:t>ИГРА</a:t>
              </a:r>
              <a:endParaRPr lang="ru-RU" sz="2000" b="1" kern="1200" dirty="0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9512" y="404664"/>
            <a:ext cx="56166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dirty="0" smtClean="0">
                <a:solidFill>
                  <a:srgbClr val="0066CC"/>
                </a:solidFill>
                <a:latin typeface="Bookman Old Style" pitchFamily="18" charset="0"/>
              </a:rPr>
              <a:t>ИГРА</a:t>
            </a:r>
            <a:r>
              <a:rPr lang="ru-RU" sz="2200" dirty="0" smtClean="0">
                <a:solidFill>
                  <a:srgbClr val="0066CC"/>
                </a:solidFill>
                <a:latin typeface="Bookman Old Style" pitchFamily="18" charset="0"/>
              </a:rPr>
              <a:t> </a:t>
            </a:r>
            <a:r>
              <a:rPr lang="ru-RU" sz="2200" dirty="0" smtClean="0">
                <a:latin typeface="Bookman Old Style" pitchFamily="18" charset="0"/>
              </a:rPr>
              <a:t>- практика детской жизни, поэтому в ней прежде всего отражается то, что уже было воспринято ребенком раньше. </a:t>
            </a:r>
          </a:p>
        </p:txBody>
      </p:sp>
      <p:grpSp>
        <p:nvGrpSpPr>
          <p:cNvPr id="18" name="Группа 17"/>
          <p:cNvGrpSpPr/>
          <p:nvPr/>
        </p:nvGrpSpPr>
        <p:grpSpPr>
          <a:xfrm>
            <a:off x="5717332" y="49340"/>
            <a:ext cx="3347212" cy="2875604"/>
            <a:chOff x="5580112" y="476672"/>
            <a:chExt cx="3347212" cy="2880320"/>
          </a:xfrm>
        </p:grpSpPr>
        <p:grpSp>
          <p:nvGrpSpPr>
            <p:cNvPr id="10" name="Группа 5"/>
            <p:cNvGrpSpPr/>
            <p:nvPr/>
          </p:nvGrpSpPr>
          <p:grpSpPr>
            <a:xfrm>
              <a:off x="5580112" y="476672"/>
              <a:ext cx="3347212" cy="2880320"/>
              <a:chOff x="1071755" y="2320"/>
              <a:chExt cx="2373943" cy="1424366"/>
            </a:xfrm>
          </p:grpSpPr>
          <p:sp>
            <p:nvSpPr>
              <p:cNvPr id="7" name="Прямоугольник 6"/>
              <p:cNvSpPr/>
              <p:nvPr/>
            </p:nvSpPr>
            <p:spPr>
              <a:xfrm>
                <a:off x="1071755" y="2320"/>
                <a:ext cx="2373943" cy="1424366"/>
              </a:xfrm>
              <a:prstGeom prst="rect">
                <a:avLst/>
              </a:prstGeom>
            </p:spPr>
            <p:style>
              <a:lnRef idx="0">
                <a:schemeClr val="accent6"/>
              </a:lnRef>
              <a:fillRef idx="3">
                <a:schemeClr val="accent6"/>
              </a:fillRef>
              <a:effectRef idx="3">
                <a:schemeClr val="accent6"/>
              </a:effectRef>
              <a:fontRef idx="minor">
                <a:schemeClr val="lt1"/>
              </a:fontRef>
            </p:style>
          </p:sp>
          <p:sp>
            <p:nvSpPr>
              <p:cNvPr id="8" name="Прямоугольник 7"/>
              <p:cNvSpPr/>
              <p:nvPr/>
            </p:nvSpPr>
            <p:spPr>
              <a:xfrm>
                <a:off x="1071755" y="2320"/>
                <a:ext cx="2373943" cy="142436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0960" tIns="60960" rIns="60960" bIns="60960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1600" b="1" kern="1200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5" name="Рисунок 4" descr="0_4c56e_7b40d80b_XL.png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6084168" y="764704"/>
              <a:ext cx="2574074" cy="2476494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796136" y="548680"/>
              <a:ext cx="14401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itchFamily="18" charset="0"/>
                </a:rPr>
                <a:t>ИГРА</a:t>
              </a:r>
              <a:endPara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0" y="4005064"/>
            <a:ext cx="60841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Bookman Old Style" pitchFamily="18" charset="0"/>
              </a:rPr>
              <a:t>Но в процессе игры эти знания преобразуются, совершенствуются. </a:t>
            </a:r>
          </a:p>
          <a:p>
            <a:r>
              <a:rPr lang="ru-RU" dirty="0" smtClean="0">
                <a:latin typeface="Bookman Old Style" pitchFamily="18" charset="0"/>
              </a:rPr>
              <a:t>Благодаря речи, знания, сформированные на уровне наглядно-образных представлений, переводятся в речевой план а, значит, обобщаются. </a:t>
            </a:r>
          </a:p>
          <a:p>
            <a:r>
              <a:rPr lang="ru-RU" dirty="0" smtClean="0">
                <a:latin typeface="Bookman Old Style" pitchFamily="18" charset="0"/>
              </a:rPr>
              <a:t>Осуществляется переход знаний на новый уровень </a:t>
            </a:r>
            <a:r>
              <a:rPr lang="ru-RU" b="1" dirty="0" smtClean="0">
                <a:latin typeface="Bookman Old Style" pitchFamily="18" charset="0"/>
              </a:rPr>
              <a:t>- СЛОВЕСНО-ЛОГИЧЕСКИЙ</a:t>
            </a:r>
          </a:p>
        </p:txBody>
      </p:sp>
      <p:pic>
        <p:nvPicPr>
          <p:cNvPr id="20" name="Рисунок 19" descr="10312_html_m7132246c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5724128" y="3356992"/>
            <a:ext cx="3275856" cy="2996952"/>
          </a:xfrm>
          <a:prstGeom prst="rect">
            <a:avLst/>
          </a:prstGeom>
        </p:spPr>
      </p:pic>
      <p:pic>
        <p:nvPicPr>
          <p:cNvPr id="13" name="Picture 2" descr="C:\Users\Пользователь\Desktop\Вика Сапко\P1030805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79512" y="0"/>
            <a:ext cx="5004048" cy="34830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-243408"/>
            <a:ext cx="5624724" cy="407377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7" grpId="0" build="p"/>
      <p:bldP spid="17" grpId="1" build="allAtOnce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692696"/>
            <a:ext cx="4038600" cy="5433467"/>
          </a:xfrm>
          <a:prstGeom prst="rect">
            <a:avLst/>
          </a:prstGeom>
        </p:spPr>
      </p:pic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6016" y="692696"/>
            <a:ext cx="3970783" cy="5433467"/>
          </a:xfrm>
        </p:spPr>
      </p:pic>
    </p:spTree>
    <p:extLst>
      <p:ext uri="{BB962C8B-B14F-4D97-AF65-F5344CB8AC3E}">
        <p14:creationId xmlns:p14="http://schemas.microsoft.com/office/powerpoint/2010/main" xmlns="" val="847834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3419872" y="332656"/>
            <a:ext cx="5724128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66CC"/>
                </a:solidFill>
                <a:latin typeface="Bookman Old Style" pitchFamily="18" charset="0"/>
              </a:rPr>
              <a:t>ТРУДОВАЯ ДЕЯТЕЛЬНОСТЬ</a:t>
            </a:r>
            <a:r>
              <a:rPr lang="ru-RU" sz="2000" dirty="0" smtClean="0">
                <a:solidFill>
                  <a:srgbClr val="0066CC"/>
                </a:solidFill>
                <a:latin typeface="Bookman Old Style" pitchFamily="18" charset="0"/>
              </a:rPr>
              <a:t> </a:t>
            </a:r>
          </a:p>
          <a:p>
            <a:r>
              <a:rPr lang="ru-RU" sz="2000" dirty="0" smtClean="0">
                <a:latin typeface="Bookman Old Style" pitchFamily="18" charset="0"/>
              </a:rPr>
              <a:t>содержит огромные возможности для умственного воспитания детей. </a:t>
            </a:r>
          </a:p>
          <a:p>
            <a:r>
              <a:rPr lang="ru-RU" sz="2000" dirty="0" smtClean="0">
                <a:latin typeface="Bookman Old Style" pitchFamily="18" charset="0"/>
              </a:rPr>
              <a:t>Каждое трудовое задание для дошкольника представляет </a:t>
            </a:r>
            <a:r>
              <a:rPr lang="ru-RU" sz="2000" b="1" dirty="0" smtClean="0">
                <a:latin typeface="Bookman Old Style" pitchFamily="18" charset="0"/>
              </a:rPr>
              <a:t>умственную задачу. </a:t>
            </a:r>
          </a:p>
          <a:p>
            <a:r>
              <a:rPr lang="ru-RU" sz="2000" dirty="0" smtClean="0">
                <a:latin typeface="Bookman Old Style" pitchFamily="18" charset="0"/>
              </a:rPr>
              <a:t>Он должен понять: 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ru-RU" sz="2000" dirty="0" smtClean="0">
                <a:latin typeface="Bookman Old Style" pitchFamily="18" charset="0"/>
              </a:rPr>
              <a:t>что нужно сделать, 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ru-RU" sz="2000" dirty="0" smtClean="0">
                <a:latin typeface="Bookman Old Style" pitchFamily="18" charset="0"/>
              </a:rPr>
              <a:t>зачем, 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ru-RU" sz="2000" dirty="0" smtClean="0">
                <a:latin typeface="Bookman Old Style" pitchFamily="18" charset="0"/>
              </a:rPr>
              <a:t>как это следует сделать, 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ru-RU" sz="2000" dirty="0" smtClean="0">
                <a:latin typeface="Bookman Old Style" pitchFamily="18" charset="0"/>
              </a:rPr>
              <a:t>проанализировать условия выполнения задания, 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ru-RU" sz="2000" dirty="0" smtClean="0">
                <a:latin typeface="Bookman Old Style" pitchFamily="18" charset="0"/>
              </a:rPr>
              <a:t>внимательно рассмотреть материал, 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ru-RU" sz="2000" dirty="0" smtClean="0">
                <a:latin typeface="Bookman Old Style" pitchFamily="18" charset="0"/>
              </a:rPr>
              <a:t>орудия труда, 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ru-RU" sz="2000" dirty="0" smtClean="0">
                <a:latin typeface="Bookman Old Style" pitchFamily="18" charset="0"/>
              </a:rPr>
              <a:t>оценить их свойства, 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ru-RU" sz="2000" dirty="0" smtClean="0">
                <a:latin typeface="Bookman Old Style" pitchFamily="18" charset="0"/>
              </a:rPr>
              <a:t>соответствие задач. </a:t>
            </a:r>
          </a:p>
          <a:p>
            <a:r>
              <a:rPr lang="ru-RU" sz="2000" dirty="0" smtClean="0">
                <a:latin typeface="Bookman Old Style" pitchFamily="18" charset="0"/>
              </a:rPr>
              <a:t>Требуется наличие у ребенка определенных знаний, умений и навыков. </a:t>
            </a:r>
          </a:p>
          <a:p>
            <a:r>
              <a:rPr lang="ru-RU" sz="2000" b="1" dirty="0" smtClean="0">
                <a:solidFill>
                  <a:srgbClr val="0066CC"/>
                </a:solidFill>
                <a:latin typeface="Bookman Old Style" pitchFamily="18" charset="0"/>
              </a:rPr>
              <a:t>ТРУД</a:t>
            </a:r>
            <a:r>
              <a:rPr lang="ru-RU" sz="2000" dirty="0" smtClean="0">
                <a:latin typeface="Bookman Old Style" pitchFamily="18" charset="0"/>
              </a:rPr>
              <a:t> оказывает влияние на развитие познавательных интересов детей. </a:t>
            </a:r>
            <a:endParaRPr lang="ru-RU" sz="2000" dirty="0">
              <a:latin typeface="Bookman Old Style" pitchFamily="18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49930" y="-40156"/>
            <a:ext cx="3384376" cy="2808312"/>
            <a:chOff x="179512" y="2996952"/>
            <a:chExt cx="3384376" cy="3672408"/>
          </a:xfrm>
        </p:grpSpPr>
        <p:sp>
          <p:nvSpPr>
            <p:cNvPr id="23" name="Прямоугольник 22"/>
            <p:cNvSpPr/>
            <p:nvPr/>
          </p:nvSpPr>
          <p:spPr>
            <a:xfrm>
              <a:off x="179512" y="2996952"/>
              <a:ext cx="3384376" cy="3672408"/>
            </a:xfrm>
            <a:prstGeom prst="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</p:sp>
        <p:pic>
          <p:nvPicPr>
            <p:cNvPr id="24" name="Рисунок 23" descr="_5_2.jpg"/>
            <p:cNvPicPr>
              <a:picLocks noChangeAspect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79512" y="3429000"/>
              <a:ext cx="3225934" cy="3052031"/>
            </a:xfrm>
            <a:prstGeom prst="rect">
              <a:avLst/>
            </a:prstGeom>
          </p:spPr>
        </p:pic>
        <p:sp>
          <p:nvSpPr>
            <p:cNvPr id="25" name="Прямоугольник 24"/>
            <p:cNvSpPr/>
            <p:nvPr/>
          </p:nvSpPr>
          <p:spPr>
            <a:xfrm>
              <a:off x="251520" y="3068960"/>
              <a:ext cx="1440160" cy="50405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kern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itchFamily="18" charset="0"/>
                </a:rPr>
                <a:t>ТРУД</a:t>
              </a:r>
              <a:endParaRPr lang="ru-RU" sz="28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pic>
        <p:nvPicPr>
          <p:cNvPr id="21" name="Рисунок 20" descr="04351623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 flipH="1">
            <a:off x="5796136" y="3661448"/>
            <a:ext cx="3062565" cy="31965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4000"/>
                            </p:stCondLst>
                            <p:childTnLst>
                              <p:par>
                                <p:cTn id="3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6000"/>
                            </p:stCondLst>
                            <p:childTnLst>
                              <p:par>
                                <p:cTn id="4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8000"/>
                            </p:stCondLst>
                            <p:childTnLst>
                              <p:par>
                                <p:cTn id="4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0"/>
                            </p:stCondLst>
                            <p:childTnLst>
                              <p:par>
                                <p:cTn id="5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2000"/>
                            </p:stCondLst>
                            <p:childTnLst>
                              <p:par>
                                <p:cTn id="5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4000"/>
                            </p:stCondLst>
                            <p:childTnLst>
                              <p:par>
                                <p:cTn id="6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6000"/>
                            </p:stCondLst>
                            <p:childTnLst>
                              <p:par>
                                <p:cTn id="6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8000"/>
                            </p:stCondLst>
                            <p:childTnLst>
                              <p:par>
                                <p:cTn id="7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2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2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2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2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20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20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20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2000"/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2000"/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2000"/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2000"/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2000"/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2000"/>
                                        <p:tgtEl>
                                          <p:spTgt spid="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2000"/>
                                        <p:tgtEl>
                                          <p:spTgt spid="2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00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  <p:bldP spid="22" grpId="1" build="allAtOnce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66CC"/>
                </a:solidFill>
                <a:latin typeface="Bookman Old Style" pitchFamily="18" charset="0"/>
              </a:rPr>
              <a:t>ТРУДОВАЯ ДЕЯТЕЛЬНОСТЬ</a:t>
            </a:r>
            <a:endParaRPr lang="ru-RU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705931" y="2174875"/>
            <a:ext cx="3290005" cy="3951288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220072" y="2174875"/>
            <a:ext cx="3159158" cy="3951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7915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995936" y="548680"/>
            <a:ext cx="4968552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Bookman Old Style" pitchFamily="18" charset="0"/>
              </a:rPr>
              <a:t>В процессе </a:t>
            </a:r>
            <a:r>
              <a:rPr lang="ru-RU" sz="2000" b="1" dirty="0" smtClean="0">
                <a:solidFill>
                  <a:srgbClr val="0066CC"/>
                </a:solidFill>
                <a:latin typeface="Bookman Old Style" pitchFamily="18" charset="0"/>
              </a:rPr>
              <a:t>КОНСТРУИРОВАНИЯ </a:t>
            </a:r>
            <a:r>
              <a:rPr lang="ru-RU" sz="2000" dirty="0" smtClean="0">
                <a:latin typeface="Bookman Old Style" pitchFamily="18" charset="0"/>
              </a:rPr>
              <a:t>к умственной деятельности ребенка предъявляются специфические требования: 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ru-RU" sz="2000" dirty="0" smtClean="0">
                <a:latin typeface="Bookman Old Style" pitchFamily="18" charset="0"/>
              </a:rPr>
              <a:t>целенаправленно воспринимать предмет, 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ru-RU" sz="2000" dirty="0" smtClean="0">
                <a:latin typeface="Bookman Old Style" pitchFamily="18" charset="0"/>
              </a:rPr>
              <a:t>видеть его части, их соотношения, 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ru-RU" sz="2000" dirty="0" smtClean="0">
                <a:latin typeface="Bookman Old Style" pitchFamily="18" charset="0"/>
              </a:rPr>
              <a:t>умение зрительно расчленять предмет на отдельные элемента и соотносить их с имеющимися деталями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ru-RU" sz="2000" dirty="0" smtClean="0">
                <a:latin typeface="Bookman Old Style" pitchFamily="18" charset="0"/>
              </a:rPr>
              <a:t>планировать деятельность и т. д. </a:t>
            </a:r>
          </a:p>
          <a:p>
            <a:r>
              <a:rPr lang="ru-RU" sz="2000" b="1" dirty="0" smtClean="0">
                <a:solidFill>
                  <a:srgbClr val="0066CC"/>
                </a:solidFill>
                <a:latin typeface="Bookman Old Style" pitchFamily="18" charset="0"/>
              </a:rPr>
              <a:t>КОНСТРУИРОВАНИЕ: 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ru-RU" sz="2000" dirty="0" smtClean="0">
                <a:latin typeface="Bookman Old Style" pitchFamily="18" charset="0"/>
              </a:rPr>
              <a:t>способствует формированию более точных, конкретных представлений о предмете, 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ru-RU" sz="2000" dirty="0" smtClean="0">
                <a:latin typeface="Bookman Old Style" pitchFamily="18" charset="0"/>
              </a:rPr>
              <a:t>развивает умение видеть общее и своеобразное в целой группе предметов.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0" y="0"/>
            <a:ext cx="3744416" cy="3456384"/>
            <a:chOff x="179512" y="692696"/>
            <a:chExt cx="3744416" cy="3456384"/>
          </a:xfrm>
        </p:grpSpPr>
        <p:grpSp>
          <p:nvGrpSpPr>
            <p:cNvPr id="19" name="Группа 9"/>
            <p:cNvGrpSpPr/>
            <p:nvPr/>
          </p:nvGrpSpPr>
          <p:grpSpPr>
            <a:xfrm>
              <a:off x="179512" y="692696"/>
              <a:ext cx="3744416" cy="3456384"/>
              <a:chOff x="1071755" y="1664080"/>
              <a:chExt cx="2373943" cy="1424366"/>
            </a:xfrm>
          </p:grpSpPr>
          <p:sp>
            <p:nvSpPr>
              <p:cNvPr id="22" name="Прямоугольник 21"/>
              <p:cNvSpPr/>
              <p:nvPr/>
            </p:nvSpPr>
            <p:spPr>
              <a:xfrm>
                <a:off x="1071755" y="1664080"/>
                <a:ext cx="2373943" cy="1424366"/>
              </a:xfrm>
              <a:prstGeom prst="rect">
                <a:avLst/>
              </a:prstGeom>
            </p:spPr>
            <p:style>
              <a:lnRef idx="0">
                <a:schemeClr val="accent2"/>
              </a:lnRef>
              <a:fillRef idx="3">
                <a:schemeClr val="accent2"/>
              </a:fillRef>
              <a:effectRef idx="3">
                <a:schemeClr val="accent2"/>
              </a:effectRef>
              <a:fontRef idx="minor">
                <a:schemeClr val="lt1"/>
              </a:fontRef>
            </p:style>
          </p:sp>
          <p:sp>
            <p:nvSpPr>
              <p:cNvPr id="23" name="Прямоугольник 22"/>
              <p:cNvSpPr/>
              <p:nvPr/>
            </p:nvSpPr>
            <p:spPr>
              <a:xfrm>
                <a:off x="1071755" y="1664080"/>
                <a:ext cx="2373943" cy="142436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0960" tIns="60960" rIns="60960" bIns="60960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1600" b="1" kern="1200" dirty="0"/>
              </a:p>
            </p:txBody>
          </p:sp>
        </p:grpSp>
        <p:sp>
          <p:nvSpPr>
            <p:cNvPr id="20" name="TextBox 19"/>
            <p:cNvSpPr txBox="1"/>
            <p:nvPr/>
          </p:nvSpPr>
          <p:spPr>
            <a:xfrm>
              <a:off x="251520" y="764704"/>
              <a:ext cx="3240360" cy="7540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 smtClean="0">
                  <a:solidFill>
                    <a:schemeClr val="bg1"/>
                  </a:solidFill>
                  <a:latin typeface="Bookman Old Style" pitchFamily="18" charset="0"/>
                </a:rPr>
                <a:t>КОНСТРУКТИВНАЯ</a:t>
              </a:r>
            </a:p>
            <a:p>
              <a:pPr lvl="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dirty="0" smtClean="0">
                  <a:solidFill>
                    <a:schemeClr val="bg1"/>
                  </a:solidFill>
                  <a:latin typeface="Bookman Old Style" pitchFamily="18" charset="0"/>
                </a:rPr>
                <a:t>ДЕЯТЕЛЬНОСТЬ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  <p:pic>
          <p:nvPicPr>
            <p:cNvPr id="21" name="Рисунок 20" descr="0f29f301bec1i.jpg"/>
            <p:cNvPicPr>
              <a:picLocks noChangeAspect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51520" y="1628800"/>
              <a:ext cx="2936545" cy="2160240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4000"/>
                            </p:stCondLst>
                            <p:childTnLst>
                              <p:par>
                                <p:cTn id="3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6000"/>
                            </p:stCondLst>
                            <p:childTnLst>
                              <p:par>
                                <p:cTn id="4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2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20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2000"/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00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18" grpId="1" build="allAtOnce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844824"/>
            <a:ext cx="4104456" cy="4824536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303330" y="0"/>
            <a:ext cx="4840670" cy="3861048"/>
          </a:xfrm>
          <a:prstGeom prst="rect">
            <a:avLst/>
          </a:prstGeom>
        </p:spPr>
      </p:pic>
      <p:pic>
        <p:nvPicPr>
          <p:cNvPr id="4" name="Picture 4" descr="I:\рисунок цветок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3501008"/>
            <a:ext cx="3384376" cy="32068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130708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548680"/>
            <a:ext cx="468052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Bookman Old Style" pitchFamily="18" charset="0"/>
              </a:rPr>
              <a:t>В Процессе </a:t>
            </a:r>
            <a:r>
              <a:rPr lang="ru-RU" sz="2000" b="1" dirty="0" smtClean="0">
                <a:solidFill>
                  <a:srgbClr val="0066CC"/>
                </a:solidFill>
                <a:latin typeface="Bookman Old Style" pitchFamily="18" charset="0"/>
              </a:rPr>
              <a:t>ИЗОБРАЗИТЕЛЬНОЙ ДЕЯТЕЛЬНОСТИ</a:t>
            </a:r>
            <a:r>
              <a:rPr lang="ru-RU" sz="2000" dirty="0" smtClean="0">
                <a:latin typeface="Bookman Old Style" pitchFamily="18" charset="0"/>
              </a:rPr>
              <a:t> происходит интенсивное формирование сенсорных способностей и умственных действий: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ru-RU" sz="2000" dirty="0" smtClean="0">
                <a:latin typeface="Bookman Old Style" pitchFamily="18" charset="0"/>
              </a:rPr>
              <a:t>деление целого на части, 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ru-RU" sz="2000" dirty="0" smtClean="0">
                <a:latin typeface="Bookman Old Style" pitchFamily="18" charset="0"/>
              </a:rPr>
              <a:t>положение предмета в пространстве,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ru-RU" sz="2000" dirty="0" smtClean="0">
                <a:latin typeface="Bookman Old Style" pitchFamily="18" charset="0"/>
              </a:rPr>
              <a:t>восприятие цвета и т. д.</a:t>
            </a:r>
          </a:p>
        </p:txBody>
      </p:sp>
      <p:grpSp>
        <p:nvGrpSpPr>
          <p:cNvPr id="17" name="Группа 16"/>
          <p:cNvGrpSpPr/>
          <p:nvPr/>
        </p:nvGrpSpPr>
        <p:grpSpPr>
          <a:xfrm>
            <a:off x="5469960" y="25437"/>
            <a:ext cx="3672408" cy="2240256"/>
            <a:chOff x="4716016" y="4365104"/>
            <a:chExt cx="4246151" cy="2240256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4860032" y="4365104"/>
              <a:ext cx="4102135" cy="216024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Прямоугольник 7"/>
            <p:cNvSpPr/>
            <p:nvPr/>
          </p:nvSpPr>
          <p:spPr>
            <a:xfrm>
              <a:off x="5964884" y="4365104"/>
              <a:ext cx="2914025" cy="64807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600" b="1" kern="1200" dirty="0" smtClean="0">
                  <a:latin typeface="Bookman Old Style" pitchFamily="18" charset="0"/>
                </a:rPr>
                <a:t>ИЗОБРАЗИТЕЛЬНАЯ ДЕЯТЕЛЬНОСТЬ</a:t>
              </a:r>
              <a:endParaRPr lang="ru-RU" sz="1600" b="1" kern="1200" dirty="0"/>
            </a:p>
          </p:txBody>
        </p:sp>
        <p:pic>
          <p:nvPicPr>
            <p:cNvPr id="24" name="Рисунок 23" descr="14.jpg"/>
            <p:cNvPicPr>
              <a:picLocks noChangeAspect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716016" y="4581128"/>
              <a:ext cx="2108575" cy="2024232"/>
            </a:xfrm>
            <a:prstGeom prst="rect">
              <a:avLst/>
            </a:prstGeom>
          </p:spPr>
        </p:pic>
      </p:grpSp>
      <p:pic>
        <p:nvPicPr>
          <p:cNvPr id="19" name="Рисунок 18" descr="1.jpg"/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403648" y="3924218"/>
            <a:ext cx="2385070" cy="293378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8064" y="2185677"/>
            <a:ext cx="3995935" cy="46723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1520" y="692696"/>
            <a:ext cx="554461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Bookman Old Style" pitchFamily="18" charset="0"/>
              </a:rPr>
              <a:t>Наиболее значительным средством умственного воспитания </a:t>
            </a:r>
            <a:r>
              <a:rPr lang="ru-RU" sz="2000" dirty="0" smtClean="0">
                <a:latin typeface="Bookman Old Style" pitchFamily="18" charset="0"/>
              </a:rPr>
              <a:t>является  </a:t>
            </a:r>
            <a:r>
              <a:rPr lang="ru-RU" sz="2000" b="1" dirty="0" smtClean="0">
                <a:solidFill>
                  <a:srgbClr val="0066CC"/>
                </a:solidFill>
                <a:latin typeface="Bookman Old Style" pitchFamily="18" charset="0"/>
              </a:rPr>
              <a:t>ОБУЧЕНИЕ.</a:t>
            </a:r>
            <a:r>
              <a:rPr lang="ru-RU" sz="2000" dirty="0" smtClean="0">
                <a:solidFill>
                  <a:srgbClr val="0066CC"/>
                </a:solidFill>
                <a:latin typeface="Bookman Old Style" pitchFamily="18" charset="0"/>
              </a:rPr>
              <a:t> </a:t>
            </a:r>
          </a:p>
          <a:p>
            <a:r>
              <a:rPr lang="ru-RU" sz="2000" dirty="0" smtClean="0">
                <a:latin typeface="Bookman Old Style" pitchFamily="18" charset="0"/>
              </a:rPr>
              <a:t>В процессе </a:t>
            </a:r>
            <a:r>
              <a:rPr lang="ru-RU" sz="2000" b="1" dirty="0" smtClean="0">
                <a:solidFill>
                  <a:srgbClr val="0066CC"/>
                </a:solidFill>
                <a:latin typeface="Bookman Old Style" pitchFamily="18" charset="0"/>
              </a:rPr>
              <a:t>ОБУЧЕНИЯ</a:t>
            </a:r>
            <a:r>
              <a:rPr lang="ru-RU" sz="2000" dirty="0" smtClean="0">
                <a:latin typeface="Bookman Old Style" pitchFamily="18" charset="0"/>
              </a:rPr>
              <a:t> у детей развивается: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ru-RU" sz="2000" dirty="0" smtClean="0">
                <a:latin typeface="Bookman Old Style" pitchFamily="18" charset="0"/>
              </a:rPr>
              <a:t>мышление и речь, </a:t>
            </a:r>
          </a:p>
          <a:p>
            <a:pPr marL="180975" indent="-180975">
              <a:buFont typeface="Arial" pitchFamily="34" charset="0"/>
              <a:buChar char="•"/>
            </a:pPr>
            <a:r>
              <a:rPr lang="ru-RU" sz="2000" dirty="0" smtClean="0">
                <a:latin typeface="Bookman Old Style" pitchFamily="18" charset="0"/>
              </a:rPr>
              <a:t>формируются познавательные интересы. </a:t>
            </a:r>
          </a:p>
          <a:p>
            <a:r>
              <a:rPr lang="ru-RU" sz="2000" dirty="0" smtClean="0">
                <a:latin typeface="Bookman Old Style" pitchFamily="18" charset="0"/>
              </a:rPr>
              <a:t>Дети овладевают </a:t>
            </a:r>
            <a:r>
              <a:rPr lang="ru-RU" sz="2000" b="1" dirty="0" smtClean="0">
                <a:latin typeface="Bookman Old Style" pitchFamily="18" charset="0"/>
              </a:rPr>
              <a:t>самой учебной деятельностью.</a:t>
            </a:r>
          </a:p>
        </p:txBody>
      </p:sp>
      <p:grpSp>
        <p:nvGrpSpPr>
          <p:cNvPr id="11" name="Группа 10"/>
          <p:cNvGrpSpPr/>
          <p:nvPr/>
        </p:nvGrpSpPr>
        <p:grpSpPr>
          <a:xfrm>
            <a:off x="6119664" y="116632"/>
            <a:ext cx="3024336" cy="2232248"/>
            <a:chOff x="2339752" y="3068960"/>
            <a:chExt cx="4499339" cy="3456384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3923928" y="4365104"/>
              <a:ext cx="1296144" cy="9361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grpSp>
          <p:nvGrpSpPr>
            <p:cNvPr id="4" name="Группа 3"/>
            <p:cNvGrpSpPr/>
            <p:nvPr/>
          </p:nvGrpSpPr>
          <p:grpSpPr>
            <a:xfrm>
              <a:off x="2339752" y="3068960"/>
              <a:ext cx="4499339" cy="3456384"/>
              <a:chOff x="2377424" y="3325841"/>
              <a:chExt cx="2373943" cy="1424366"/>
            </a:xfrm>
          </p:grpSpPr>
          <p:sp>
            <p:nvSpPr>
              <p:cNvPr id="5" name="Прямоугольник 4"/>
              <p:cNvSpPr/>
              <p:nvPr/>
            </p:nvSpPr>
            <p:spPr>
              <a:xfrm>
                <a:off x="2377424" y="3325841"/>
                <a:ext cx="2373943" cy="1424366"/>
              </a:xfrm>
              <a:prstGeom prst="rect">
                <a:avLst/>
              </a:prstGeom>
            </p:spPr>
            <p:style>
              <a:lnRef idx="0">
                <a:schemeClr val="accent4"/>
              </a:lnRef>
              <a:fillRef idx="3">
                <a:schemeClr val="accent4"/>
              </a:fillRef>
              <a:effectRef idx="3">
                <a:schemeClr val="accent4"/>
              </a:effectRef>
              <a:fontRef idx="minor">
                <a:schemeClr val="lt1"/>
              </a:fontRef>
            </p:style>
          </p:sp>
          <p:sp>
            <p:nvSpPr>
              <p:cNvPr id="6" name="Прямоугольник 5"/>
              <p:cNvSpPr/>
              <p:nvPr/>
            </p:nvSpPr>
            <p:spPr>
              <a:xfrm>
                <a:off x="2377424" y="3325841"/>
                <a:ext cx="2373943" cy="142436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0960" tIns="60960" rIns="60960" bIns="60960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1600" b="1" kern="1200" dirty="0"/>
              </a:p>
            </p:txBody>
          </p:sp>
        </p:grpSp>
        <p:sp>
          <p:nvSpPr>
            <p:cNvPr id="7" name="Прямоугольник 6"/>
            <p:cNvSpPr/>
            <p:nvPr/>
          </p:nvSpPr>
          <p:spPr>
            <a:xfrm>
              <a:off x="3303896" y="3068960"/>
              <a:ext cx="3473919" cy="50405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algn="ctr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kern="1200" dirty="0" smtClean="0">
                  <a:latin typeface="Bookman Old Style" pitchFamily="18" charset="0"/>
                </a:rPr>
                <a:t>ОБУЧЕНИЕ</a:t>
              </a:r>
              <a:endParaRPr lang="ru-RU" sz="2400" b="1" kern="1200" dirty="0"/>
            </a:p>
          </p:txBody>
        </p:sp>
        <p:pic>
          <p:nvPicPr>
            <p:cNvPr id="9" name="Рисунок 8" descr="7072.jpg"/>
            <p:cNvPicPr>
              <a:picLocks noChangeAspect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03848" y="3789040"/>
              <a:ext cx="2667570" cy="2648742"/>
            </a:xfrm>
            <a:prstGeom prst="rect">
              <a:avLst/>
            </a:prstGeom>
          </p:spPr>
        </p:pic>
      </p:grpSp>
      <p:pic>
        <p:nvPicPr>
          <p:cNvPr id="22" name="Рисунок 21" descr="2.JP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707904" y="3243349"/>
            <a:ext cx="5436096" cy="36146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vospital.jpg"/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118857"/>
            <a:ext cx="3851920" cy="2739143"/>
          </a:xfrm>
          <a:prstGeom prst="rect">
            <a:avLst/>
          </a:prstGeom>
        </p:spPr>
      </p:pic>
      <p:pic>
        <p:nvPicPr>
          <p:cNvPr id="5121" name="Picture 1" descr="I:\только фото\беседа гр№2\DSCN09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6028424" cy="3816424"/>
          </a:xfrm>
          <a:prstGeom prst="rect">
            <a:avLst/>
          </a:prstGeom>
          <a:noFill/>
        </p:spPr>
      </p:pic>
      <p:pic>
        <p:nvPicPr>
          <p:cNvPr id="5122" name="Picture 2" descr="I:\только фото\фонарики гр №2\DSCN10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07904" y="2398576"/>
            <a:ext cx="5436096" cy="44469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8000"/>
                            </p:stCondLst>
                            <p:childTnLst>
                              <p:par>
                                <p:cTn id="1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000"/>
                            </p:stCondLst>
                            <p:childTnLst>
                              <p:par>
                                <p:cTn id="2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0"/>
                            </p:stCondLst>
                            <p:childTnLst>
                              <p:par>
                                <p:cTn id="2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0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90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 rot="10800000" flipV="1">
            <a:off x="0" y="3316569"/>
            <a:ext cx="6876256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800" i="1" dirty="0" smtClean="0"/>
              <a:t>Цель воспитания</a:t>
            </a:r>
            <a:r>
              <a:rPr lang="ru-RU" sz="2800" dirty="0" smtClean="0"/>
              <a:t> - совокупность свойств личности, которые стремится сформировать общество.</a:t>
            </a:r>
          </a:p>
          <a:p>
            <a:r>
              <a:rPr lang="ru-RU" sz="2800" dirty="0" smtClean="0"/>
              <a:t>Имея объективный характер, цель воспитания выражает в обобщенной </a:t>
            </a:r>
            <a:endParaRPr lang="ru-RU" sz="2800" dirty="0" smtClean="0"/>
          </a:p>
          <a:p>
            <a:r>
              <a:rPr lang="ru-RU" sz="2800" dirty="0" smtClean="0"/>
              <a:t>форме </a:t>
            </a:r>
            <a:r>
              <a:rPr lang="ru-RU" sz="2800" dirty="0" smtClean="0"/>
              <a:t>идеал человека.</a:t>
            </a:r>
            <a:endParaRPr lang="ru-RU" sz="2800" dirty="0"/>
          </a:p>
        </p:txBody>
      </p:sp>
      <p:pic>
        <p:nvPicPr>
          <p:cNvPr id="30724" name="Picture 4" descr="I:\рисунок цветок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3501008"/>
            <a:ext cx="3384376" cy="3206874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475656" y="0"/>
            <a:ext cx="766834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/>
              <a:t>Целью умственного воспитания Руссо считал пробуждение у ребенка интереса и любви к наукам, вооружение его методом приобретения знаний. В соответствии с этим он предлагал коренным образом перестроить содержание и методику обучения на основе развития самодеятельности и активности детей</a:t>
            </a:r>
            <a:endParaRPr lang="ru-RU" sz="2800" b="1" i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Физическое воспитание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283968" y="1844824"/>
            <a:ext cx="4608512" cy="48271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ru-RU" sz="2400" b="1" dirty="0" smtClean="0"/>
              <a:t>Физическое воспитание</a:t>
            </a:r>
            <a:r>
              <a:rPr lang="ru-RU" sz="2400" dirty="0" smtClean="0"/>
              <a:t> направлено на формирование физической культуры, укрепление здоровья, развитие необходимых физических качеств, здорового образа жизни. Это процесс организации познавательной и оздоровительной деятельности. Физическая культура — часть образа жизни человека, система сохранения здоровья, обеспечивающая гармонию духа и тела, развитие духовных и физических сил, которые неотделимы друг от друга.</a:t>
            </a:r>
            <a:endParaRPr lang="ru-RU" sz="2400" dirty="0" smtClean="0"/>
          </a:p>
        </p:txBody>
      </p:sp>
      <p:pic>
        <p:nvPicPr>
          <p:cNvPr id="3074" name="Picture 2" descr="http://boombob.ru/img/picture/Jun/23/b57f8ab31d24b72eb18ebdc8bd684661/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54564"/>
            <a:ext cx="4129410" cy="2303436"/>
          </a:xfrm>
          <a:prstGeom prst="rect">
            <a:avLst/>
          </a:prstGeom>
          <a:noFill/>
        </p:spPr>
      </p:pic>
      <p:pic>
        <p:nvPicPr>
          <p:cNvPr id="3076" name="Picture 4" descr="http://dou35-krkam.caduk.ru/images/risunok4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196752"/>
            <a:ext cx="2670423" cy="2238376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I:\только фото\фото\DSCN078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284984"/>
            <a:ext cx="4248472" cy="3388990"/>
          </a:xfrm>
          <a:prstGeom prst="rect">
            <a:avLst/>
          </a:prstGeom>
          <a:noFill/>
        </p:spPr>
      </p:pic>
      <p:pic>
        <p:nvPicPr>
          <p:cNvPr id="37891" name="Picture 3" descr="I:\только фото\фото\DSCN079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60648"/>
            <a:ext cx="4038600" cy="3312368"/>
          </a:xfrm>
          <a:prstGeom prst="rect">
            <a:avLst/>
          </a:prstGeom>
          <a:noFill/>
        </p:spPr>
      </p:pic>
      <p:pic>
        <p:nvPicPr>
          <p:cNvPr id="37893" name="Picture 5" descr="http://doshkolniki-dou.ru/konkurs/14170a1af10c9c181539901e0d216b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32656"/>
            <a:ext cx="4608512" cy="2664296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4644008" y="3717032"/>
            <a:ext cx="44999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Здоровье детей –</a:t>
            </a:r>
          </a:p>
          <a:p>
            <a:pPr algn="ctr"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это будущее страны, поэтому перед </a:t>
            </a:r>
          </a:p>
          <a:p>
            <a:pPr algn="ctr"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педагогами, общественностью, </a:t>
            </a:r>
          </a:p>
          <a:p>
            <a:pPr algn="ctr"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родителями стоит задача воспитания </a:t>
            </a:r>
          </a:p>
          <a:p>
            <a:pPr algn="ctr">
              <a:defRPr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здорового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поколения.  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па 16"/>
          <p:cNvGrpSpPr/>
          <p:nvPr/>
        </p:nvGrpSpPr>
        <p:grpSpPr>
          <a:xfrm>
            <a:off x="5436096" y="548680"/>
            <a:ext cx="3456384" cy="3024336"/>
            <a:chOff x="179512" y="3573016"/>
            <a:chExt cx="3456384" cy="3024336"/>
          </a:xfrm>
        </p:grpSpPr>
        <p:grpSp>
          <p:nvGrpSpPr>
            <p:cNvPr id="12" name="Группа 11"/>
            <p:cNvGrpSpPr/>
            <p:nvPr/>
          </p:nvGrpSpPr>
          <p:grpSpPr>
            <a:xfrm>
              <a:off x="179512" y="3573016"/>
              <a:ext cx="3456384" cy="3024336"/>
              <a:chOff x="3683093" y="3325841"/>
              <a:chExt cx="2373943" cy="1424366"/>
            </a:xfrm>
          </p:grpSpPr>
          <p:sp>
            <p:nvSpPr>
              <p:cNvPr id="13" name="Прямоугольник 12"/>
              <p:cNvSpPr/>
              <p:nvPr/>
            </p:nvSpPr>
            <p:spPr>
              <a:xfrm>
                <a:off x="3683093" y="3325841"/>
                <a:ext cx="2373943" cy="1424366"/>
              </a:xfrm>
              <a:prstGeom prst="rect">
                <a:avLst/>
              </a:prstGeom>
            </p:spPr>
            <p:style>
              <a:lnRef idx="0">
                <a:schemeClr val="accent5"/>
              </a:lnRef>
              <a:fillRef idx="3">
                <a:schemeClr val="accent5"/>
              </a:fillRef>
              <a:effectRef idx="3">
                <a:schemeClr val="accent5"/>
              </a:effectRef>
              <a:fontRef idx="minor">
                <a:schemeClr val="lt1"/>
              </a:fontRef>
            </p:style>
          </p:sp>
          <p:sp>
            <p:nvSpPr>
              <p:cNvPr id="14" name="Прямоугольник 13"/>
              <p:cNvSpPr/>
              <p:nvPr/>
            </p:nvSpPr>
            <p:spPr>
              <a:xfrm>
                <a:off x="3683093" y="3325841"/>
                <a:ext cx="2373943" cy="1424366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60960" tIns="60960" rIns="60960" bIns="60960" numCol="1" spcCol="1270" anchor="ctr" anchorCtr="0">
                <a:noAutofit/>
              </a:bodyPr>
              <a:lstStyle/>
              <a:p>
                <a:pPr lvl="0" algn="ctr" defTabSz="7112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ru-RU" sz="1600" b="1" kern="1200" dirty="0">
                  <a:latin typeface="Bookman Old Style" pitchFamily="18" charset="0"/>
                </a:endParaRPr>
              </a:p>
            </p:txBody>
          </p:sp>
        </p:grpSp>
        <p:sp>
          <p:nvSpPr>
            <p:cNvPr id="15" name="Прямоугольник 14"/>
            <p:cNvSpPr/>
            <p:nvPr/>
          </p:nvSpPr>
          <p:spPr>
            <a:xfrm>
              <a:off x="251520" y="3645024"/>
              <a:ext cx="2043605" cy="47255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60960" tIns="60960" rIns="60960" bIns="60960" numCol="1" spcCol="1270" anchor="ctr" anchorCtr="0">
              <a:noAutofit/>
            </a:bodyPr>
            <a:lstStyle/>
            <a:p>
              <a:pPr lvl="0" defTabSz="7112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b="1" kern="1200" dirty="0" smtClean="0">
                  <a:latin typeface="Bookman Old Style" pitchFamily="18" charset="0"/>
                </a:rPr>
                <a:t>СЕМЪЯ</a:t>
              </a:r>
              <a:endParaRPr lang="ru-RU" sz="2400" b="1" kern="1200" dirty="0"/>
            </a:p>
          </p:txBody>
        </p:sp>
        <p:pic>
          <p:nvPicPr>
            <p:cNvPr id="16" name="Рисунок 15" descr="cousinade"/>
            <p:cNvPicPr/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1520" y="4293096"/>
              <a:ext cx="3168352" cy="22471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8" name="TextBox 17"/>
          <p:cNvSpPr txBox="1"/>
          <p:nvPr/>
        </p:nvSpPr>
        <p:spPr>
          <a:xfrm>
            <a:off x="3419872" y="3645024"/>
            <a:ext cx="561662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66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ЗАДАЧИ В РАБОТЕ С РОДИТЕЛЯМИ:</a:t>
            </a:r>
          </a:p>
          <a:p>
            <a:r>
              <a:rPr lang="ru-RU" sz="1400" b="1" dirty="0" smtClean="0">
                <a:latin typeface="Bookman Old Style" pitchFamily="18" charset="0"/>
              </a:rPr>
              <a:t> </a:t>
            </a:r>
            <a:r>
              <a:rPr lang="ru-RU" sz="1400" b="1" dirty="0" smtClean="0">
                <a:latin typeface="Bookman Old Style" pitchFamily="18" charset="0"/>
              </a:rPr>
              <a:t>1. </a:t>
            </a:r>
            <a:r>
              <a:rPr lang="ru-RU" sz="1400" b="1" dirty="0" smtClean="0">
                <a:latin typeface="Bookman Old Style" pitchFamily="18" charset="0"/>
              </a:rPr>
              <a:t>Развивать у детей и родителей интерес к совместному времяпровождению.</a:t>
            </a:r>
          </a:p>
          <a:p>
            <a:r>
              <a:rPr lang="ru-RU" sz="1400" b="1" dirty="0" smtClean="0">
                <a:latin typeface="Bookman Old Style" pitchFamily="18" charset="0"/>
              </a:rPr>
              <a:t> </a:t>
            </a:r>
            <a:r>
              <a:rPr lang="ru-RU" sz="1400" b="1" dirty="0" smtClean="0">
                <a:latin typeface="Bookman Old Style" pitchFamily="18" charset="0"/>
              </a:rPr>
              <a:t>2. </a:t>
            </a:r>
            <a:r>
              <a:rPr lang="ru-RU" sz="1400" b="1" dirty="0" smtClean="0">
                <a:latin typeface="Bookman Old Style" pitchFamily="18" charset="0"/>
              </a:rPr>
              <a:t>Сплотить родителей и детей, способствовать тому, чтобы дети понимали родителей, а родители – своих детей.</a:t>
            </a:r>
          </a:p>
          <a:p>
            <a:r>
              <a:rPr lang="ru-RU" sz="1400" b="1" dirty="0" smtClean="0">
                <a:latin typeface="Bookman Old Style" pitchFamily="18" charset="0"/>
              </a:rPr>
              <a:t> </a:t>
            </a:r>
            <a:r>
              <a:rPr lang="ru-RU" sz="1400" b="1" dirty="0" smtClean="0">
                <a:latin typeface="Bookman Old Style" pitchFamily="18" charset="0"/>
              </a:rPr>
              <a:t>3. </a:t>
            </a:r>
            <a:r>
              <a:rPr lang="ru-RU" sz="1400" b="1" dirty="0" smtClean="0">
                <a:latin typeface="Bookman Old Style" pitchFamily="18" charset="0"/>
              </a:rPr>
              <a:t>Познакомить родителей с традициями и формами игрового досуга в семьях.</a:t>
            </a:r>
          </a:p>
          <a:p>
            <a:r>
              <a:rPr lang="ru-RU" sz="1400" b="1" dirty="0" smtClean="0">
                <a:latin typeface="Bookman Old Style" pitchFamily="18" charset="0"/>
              </a:rPr>
              <a:t> </a:t>
            </a:r>
            <a:r>
              <a:rPr lang="ru-RU" sz="1400" b="1" dirty="0" smtClean="0">
                <a:latin typeface="Bookman Old Style" pitchFamily="18" charset="0"/>
              </a:rPr>
              <a:t>4. </a:t>
            </a:r>
            <a:r>
              <a:rPr lang="ru-RU" sz="1400" b="1" dirty="0" smtClean="0">
                <a:latin typeface="Bookman Old Style" pitchFamily="18" charset="0"/>
              </a:rPr>
              <a:t>Помогать родителям, открывать новые возможности игрового отражения мира для ребенка и его умственного воспитания.</a:t>
            </a:r>
            <a:endParaRPr lang="ru-RU" sz="1400" b="1" dirty="0"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95536" y="116632"/>
            <a:ext cx="4752528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Bookman Old Style" pitchFamily="18" charset="0"/>
              </a:rPr>
              <a:t>Да, родители сейчас все люди грамотные, с высшим образованием, но не умеющие строить взаимоотношения с детьми в игровой деятельности. </a:t>
            </a:r>
          </a:p>
          <a:p>
            <a:r>
              <a:rPr lang="ru-RU" sz="1400" b="1" dirty="0" smtClean="0">
                <a:latin typeface="Bookman Old Style" pitchFamily="18" charset="0"/>
              </a:rPr>
              <a:t>А ведь именно игра – является одной из ведущих деятельностей ребенка. </a:t>
            </a:r>
          </a:p>
          <a:p>
            <a:r>
              <a:rPr lang="ru-RU" sz="1400" b="1" dirty="0" smtClean="0">
                <a:latin typeface="Bookman Old Style" pitchFamily="18" charset="0"/>
              </a:rPr>
              <a:t>Сейчас дети перестают играть. </a:t>
            </a:r>
          </a:p>
          <a:p>
            <a:r>
              <a:rPr lang="ru-RU" sz="1400" b="1" dirty="0" smtClean="0">
                <a:latin typeface="Bookman Old Style" pitchFamily="18" charset="0"/>
              </a:rPr>
              <a:t>А те игры, в которые играют дети, стали невеселыми, агрессивными. </a:t>
            </a:r>
          </a:p>
          <a:p>
            <a:r>
              <a:rPr lang="ru-RU" sz="1400" b="1" dirty="0" smtClean="0">
                <a:latin typeface="Bookman Old Style" pitchFamily="18" charset="0"/>
              </a:rPr>
              <a:t>Прервалась цепочка передачи игровой традиции от одного поколения другому. Необходимо  сблизить детей и родителей, показать родителям, что их дети творческие, способные, но они требуют внимания и партнера для игр.</a:t>
            </a:r>
          </a:p>
        </p:txBody>
      </p:sp>
      <p:pic>
        <p:nvPicPr>
          <p:cNvPr id="17" name="Рисунок 16" descr="semja_1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179512" y="3573016"/>
            <a:ext cx="2952328" cy="30499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000"/>
                            </p:stCondLst>
                            <p:childTnLst>
                              <p:par>
                                <p:cTn id="4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6000"/>
                            </p:stCondLst>
                            <p:childTnLst>
                              <p:par>
                                <p:cTn id="4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8000"/>
                            </p:stCondLst>
                            <p:childTnLst>
                              <p:par>
                                <p:cTn id="5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00"/>
                            </p:stCondLst>
                            <p:childTnLst>
                              <p:par>
                                <p:cTn id="5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2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20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20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20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0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20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20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20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/>
      <p:bldP spid="18" grpId="1" build="allAtOnce"/>
      <p:bldP spid="23" grpId="0" build="p"/>
      <p:bldP spid="23" grpId="1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1331640" y="476672"/>
            <a:ext cx="6264696" cy="6381328"/>
            <a:chOff x="1331640" y="476672"/>
            <a:chExt cx="6264696" cy="6381328"/>
          </a:xfrm>
        </p:grpSpPr>
        <p:pic>
          <p:nvPicPr>
            <p:cNvPr id="4" name="Рисунок 2" descr="arbol-whispy_17-224011625.jpg"/>
            <p:cNvPicPr>
              <a:picLocks noChangeAspect="1"/>
            </p:cNvPicPr>
            <p:nvPr/>
          </p:nvPicPr>
          <p:blipFill>
            <a:blip r:embed="rId2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619672" y="1209675"/>
              <a:ext cx="5962650" cy="5648325"/>
            </a:xfrm>
            <a:prstGeom prst="rect">
              <a:avLst/>
            </a:prstGeom>
          </p:spPr>
        </p:pic>
        <p:grpSp>
          <p:nvGrpSpPr>
            <p:cNvPr id="3" name="Группа 12"/>
            <p:cNvGrpSpPr/>
            <p:nvPr/>
          </p:nvGrpSpPr>
          <p:grpSpPr>
            <a:xfrm>
              <a:off x="1835696" y="908720"/>
              <a:ext cx="1728192" cy="1268759"/>
              <a:chOff x="1907704" y="908720"/>
              <a:chExt cx="1728192" cy="1052735"/>
            </a:xfrm>
          </p:grpSpPr>
          <p:pic>
            <p:nvPicPr>
              <p:cNvPr id="14" name="Рисунок 4" descr="0_52b68_bdab0418_XL.jpg"/>
              <p:cNvPicPr>
                <a:picLocks noChangeAspect="1"/>
              </p:cNvPicPr>
              <p:nvPr/>
            </p:nvPicPr>
            <p:blipFill>
              <a:blip r:embed="rId3" cstate="email"/>
              <a:stretch>
                <a:fillRect/>
              </a:stretch>
            </p:blipFill>
            <p:spPr>
              <a:xfrm>
                <a:off x="1907704" y="908720"/>
                <a:ext cx="1728192" cy="1052735"/>
              </a:xfrm>
              <a:prstGeom prst="rect">
                <a:avLst/>
              </a:prstGeom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1979712" y="1196752"/>
                <a:ext cx="151216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400" b="1" dirty="0" smtClean="0">
                    <a:solidFill>
                      <a:schemeClr val="bg1"/>
                    </a:solidFill>
                  </a:rPr>
                  <a:t>Актуальность проблемы</a:t>
                </a:r>
                <a:endParaRPr lang="ru-RU" sz="1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5" name="Группа 11"/>
            <p:cNvGrpSpPr/>
            <p:nvPr/>
          </p:nvGrpSpPr>
          <p:grpSpPr>
            <a:xfrm>
              <a:off x="1331640" y="4077072"/>
              <a:ext cx="1696998" cy="1255834"/>
              <a:chOff x="1547664" y="3933056"/>
              <a:chExt cx="1696998" cy="1255834"/>
            </a:xfrm>
          </p:grpSpPr>
          <p:pic>
            <p:nvPicPr>
              <p:cNvPr id="12" name="Рисунок 11" descr="1491_265.jpg"/>
              <p:cNvPicPr>
                <a:picLocks noChangeAspect="1"/>
              </p:cNvPicPr>
              <p:nvPr/>
            </p:nvPicPr>
            <p:blipFill>
              <a:blip r:embed="rId4" cstate="email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547664" y="3933056"/>
                <a:ext cx="1696998" cy="1255834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1691680" y="4365104"/>
                <a:ext cx="151216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400" b="1" dirty="0" smtClean="0">
                    <a:solidFill>
                      <a:srgbClr val="FFFF00"/>
                    </a:solidFill>
                  </a:rPr>
                  <a:t>Умственное воспитание</a:t>
                </a:r>
                <a:endParaRPr lang="ru-RU" sz="1400" b="1" dirty="0">
                  <a:solidFill>
                    <a:srgbClr val="FFFF00"/>
                  </a:solidFill>
                </a:endParaRPr>
              </a:p>
            </p:txBody>
          </p:sp>
        </p:grpSp>
        <p:grpSp>
          <p:nvGrpSpPr>
            <p:cNvPr id="6" name="Группа 22"/>
            <p:cNvGrpSpPr/>
            <p:nvPr/>
          </p:nvGrpSpPr>
          <p:grpSpPr>
            <a:xfrm>
              <a:off x="3707904" y="476672"/>
              <a:ext cx="2022475" cy="1374403"/>
              <a:chOff x="5724128" y="980728"/>
              <a:chExt cx="2022475" cy="1374403"/>
            </a:xfrm>
          </p:grpSpPr>
          <p:pic>
            <p:nvPicPr>
              <p:cNvPr id="10" name="Рисунок 7" descr="0_e2d15_df699101_XL.png"/>
              <p:cNvPicPr>
                <a:picLocks noChangeAspect="1"/>
              </p:cNvPicPr>
              <p:nvPr/>
            </p:nvPicPr>
            <p:blipFill>
              <a:blip r:embed="rId5" cstate="email"/>
              <a:stretch>
                <a:fillRect/>
              </a:stretch>
            </p:blipFill>
            <p:spPr>
              <a:xfrm>
                <a:off x="5724128" y="980728"/>
                <a:ext cx="2022475" cy="1374403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6084168" y="1340768"/>
                <a:ext cx="1296144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400" b="1" dirty="0" smtClean="0"/>
                  <a:t>Теория </a:t>
                </a:r>
              </a:p>
              <a:p>
                <a:pPr algn="ctr"/>
                <a:r>
                  <a:rPr lang="ru-RU" sz="1400" b="1" dirty="0" smtClean="0"/>
                  <a:t>и методика</a:t>
                </a:r>
              </a:p>
              <a:p>
                <a:pPr algn="ctr"/>
                <a:endParaRPr lang="ru-RU" sz="1400" b="1" dirty="0"/>
              </a:p>
            </p:txBody>
          </p:sp>
        </p:grpSp>
        <p:grpSp>
          <p:nvGrpSpPr>
            <p:cNvPr id="7" name="Группа 13"/>
            <p:cNvGrpSpPr/>
            <p:nvPr/>
          </p:nvGrpSpPr>
          <p:grpSpPr>
            <a:xfrm>
              <a:off x="6084168" y="1052736"/>
              <a:ext cx="1512168" cy="1310754"/>
              <a:chOff x="6084168" y="1052736"/>
              <a:chExt cx="1512168" cy="1310754"/>
            </a:xfrm>
          </p:grpSpPr>
          <p:pic>
            <p:nvPicPr>
              <p:cNvPr id="8" name="Рисунок 7" descr="0_9920e_a9efa299_XL.png"/>
              <p:cNvPicPr>
                <a:picLocks noChangeAspect="1"/>
              </p:cNvPicPr>
              <p:nvPr/>
            </p:nvPicPr>
            <p:blipFill>
              <a:blip r:embed="rId6" cstate="email"/>
              <a:srcRect/>
              <a:stretch>
                <a:fillRect/>
              </a:stretch>
            </p:blipFill>
            <p:spPr>
              <a:xfrm>
                <a:off x="6084168" y="1052736"/>
                <a:ext cx="1512168" cy="1310754"/>
              </a:xfrm>
              <a:prstGeom prst="rect">
                <a:avLst/>
              </a:prstGeom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6228184" y="1268760"/>
                <a:ext cx="1296144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400" b="1" dirty="0" smtClean="0"/>
                  <a:t>Средства умственного воспитания</a:t>
                </a:r>
              </a:p>
              <a:p>
                <a:pPr algn="ctr"/>
                <a:endParaRPr lang="ru-RU" sz="1400" b="1" dirty="0"/>
              </a:p>
            </p:txBody>
          </p:sp>
        </p:grpSp>
      </p:grpSp>
      <p:grpSp>
        <p:nvGrpSpPr>
          <p:cNvPr id="31" name="Группа 30"/>
          <p:cNvGrpSpPr/>
          <p:nvPr/>
        </p:nvGrpSpPr>
        <p:grpSpPr>
          <a:xfrm>
            <a:off x="6300192" y="3573016"/>
            <a:ext cx="1790129" cy="1328936"/>
            <a:chOff x="6372200" y="2852936"/>
            <a:chExt cx="1790129" cy="1328936"/>
          </a:xfrm>
        </p:grpSpPr>
        <p:pic>
          <p:nvPicPr>
            <p:cNvPr id="32" name="Рисунок 31" descr="0_b0010_2f1e22a9_XL.png"/>
            <p:cNvPicPr>
              <a:picLocks noChangeAspect="1"/>
            </p:cNvPicPr>
            <p:nvPr/>
          </p:nvPicPr>
          <p:blipFill>
            <a:blip r:embed="rId7" cstate="email"/>
            <a:stretch>
              <a:fillRect/>
            </a:stretch>
          </p:blipFill>
          <p:spPr>
            <a:xfrm>
              <a:off x="6372200" y="2852936"/>
              <a:ext cx="1790129" cy="1328936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6444208" y="3284984"/>
              <a:ext cx="165618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 smtClean="0"/>
                <a:t>Результативность</a:t>
              </a:r>
              <a:endParaRPr lang="ru-RU" sz="1400" b="1" dirty="0"/>
            </a:p>
          </p:txBody>
        </p:sp>
      </p:grpSp>
      <p:grpSp>
        <p:nvGrpSpPr>
          <p:cNvPr id="46" name="Группа 45"/>
          <p:cNvGrpSpPr/>
          <p:nvPr/>
        </p:nvGrpSpPr>
        <p:grpSpPr>
          <a:xfrm>
            <a:off x="179512" y="4869160"/>
            <a:ext cx="8712968" cy="1562690"/>
            <a:chOff x="179512" y="4869160"/>
            <a:chExt cx="8712968" cy="1562690"/>
          </a:xfrm>
        </p:grpSpPr>
        <p:sp>
          <p:nvSpPr>
            <p:cNvPr id="47" name="TextBox 46"/>
            <p:cNvSpPr txBox="1"/>
            <p:nvPr/>
          </p:nvSpPr>
          <p:spPr>
            <a:xfrm>
              <a:off x="179512" y="4869160"/>
              <a:ext cx="7848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+mj-lt"/>
                <a:buAutoNum type="arabicPeriod"/>
              </a:pPr>
              <a:endParaRPr lang="ru-RU" sz="1600" b="1" dirty="0" smtClean="0">
                <a:latin typeface="Bookman Old Style" pitchFamily="18" charset="0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179512" y="5229200"/>
              <a:ext cx="784887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+mj-lt"/>
                <a:buAutoNum type="arabicPeriod" startAt="2"/>
              </a:pPr>
              <a:endParaRPr lang="ru-RU" sz="1600" b="1" dirty="0" smtClean="0">
                <a:latin typeface="Bookman Old Style" pitchFamily="18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179512" y="5517232"/>
              <a:ext cx="86409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+mj-lt"/>
                <a:buAutoNum type="arabicPeriod" startAt="3"/>
              </a:pPr>
              <a:endParaRPr lang="ru-RU" sz="1600" b="1" dirty="0" smtClean="0">
                <a:latin typeface="Bookman Old Style" pitchFamily="18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179512" y="6093296"/>
              <a:ext cx="871296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Font typeface="+mj-lt"/>
                <a:buAutoNum type="arabicPeriod" startAt="4"/>
              </a:pPr>
              <a:endParaRPr lang="ru-RU" sz="1600" b="1" dirty="0" smtClean="0">
                <a:latin typeface="Bookman Old Style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611560" y="116632"/>
          <a:ext cx="7992888" cy="46085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467544" y="4941168"/>
            <a:ext cx="8064896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1600" b="1" dirty="0" smtClean="0">
                <a:latin typeface="Bookman Old Style" pitchFamily="18" charset="0"/>
              </a:rPr>
              <a:t>Занимаются  вместе с детьми совместной </a:t>
            </a:r>
            <a:r>
              <a:rPr lang="ru-RU" sz="1600" b="1" dirty="0" smtClean="0">
                <a:latin typeface="Bookman Old Style" pitchFamily="18" charset="0"/>
              </a:rPr>
              <a:t>деятельностью</a:t>
            </a:r>
          </a:p>
          <a:p>
            <a:pPr marL="342900" indent="-342900">
              <a:buFont typeface="+mj-lt"/>
              <a:buAutoNum type="arabicPeriod"/>
            </a:pPr>
            <a:endParaRPr lang="ru-RU" b="1" dirty="0" smtClean="0">
              <a:latin typeface="Bookman Old Style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544" y="5301208"/>
            <a:ext cx="77048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ru-RU" sz="1600" b="1" dirty="0" smtClean="0">
                <a:latin typeface="Bookman Old Style" pitchFamily="18" charset="0"/>
              </a:rPr>
              <a:t>Готовы к сотрудничеству с дошкольным учреждением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5661249"/>
            <a:ext cx="84969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ru-RU" sz="1600" b="1" dirty="0" smtClean="0">
                <a:latin typeface="Bookman Old Style" pitchFamily="18" charset="0"/>
              </a:rPr>
              <a:t>Хотят больше узнать о способностях  и возможностях своего ребенка в интеллектуальном развитии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67544" y="6237312"/>
            <a:ext cx="84969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4"/>
            </a:pPr>
            <a:r>
              <a:rPr lang="ru-RU" sz="1600" b="1" dirty="0" smtClean="0">
                <a:latin typeface="Bookman Old Style" pitchFamily="18" charset="0"/>
              </a:rPr>
              <a:t>Считают, что педагог наиболее важный источник информации по воспитанию </a:t>
            </a:r>
            <a:r>
              <a:rPr lang="ru-RU" sz="1600" b="1" dirty="0" smtClean="0">
                <a:latin typeface="Bookman Old Style" pitchFamily="18" charset="0"/>
              </a:rPr>
              <a:t>ребенка.</a:t>
            </a:r>
            <a:endParaRPr lang="ru-RU" sz="1600" b="1" dirty="0" smtClean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13121" y="1639738"/>
            <a:ext cx="549518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5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Спасибо </a:t>
            </a:r>
          </a:p>
          <a:p>
            <a:pPr algn="ctr">
              <a:lnSpc>
                <a:spcPct val="150000"/>
              </a:lnSpc>
            </a:pPr>
            <a:r>
              <a:rPr lang="ru-RU" sz="5400" b="1" dirty="0" smtClean="0">
                <a:solidFill>
                  <a:schemeClr val="tx2">
                    <a:lumMod val="75000"/>
                  </a:schemeClr>
                </a:solidFill>
                <a:latin typeface="Bookman Old Style" pitchFamily="18" charset="0"/>
              </a:rPr>
              <a:t>за внимание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I:\рисунок цветок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1484784"/>
            <a:ext cx="3810000" cy="299085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635896" y="476672"/>
            <a:ext cx="5040560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/>
              <a:t>     И </a:t>
            </a:r>
            <a:r>
              <a:rPr lang="ru-RU" sz="2400" dirty="0" smtClean="0"/>
              <a:t>воспитание, и образование неразделимы. Нельзя воспитывать, не передавая знания, всякое же знание действует </a:t>
            </a:r>
            <a:r>
              <a:rPr lang="ru-RU" sz="2400" dirty="0" err="1" smtClean="0"/>
              <a:t>воспитательно</a:t>
            </a:r>
            <a:r>
              <a:rPr lang="ru-RU" sz="2400" dirty="0" smtClean="0"/>
              <a:t>. </a:t>
            </a:r>
            <a:r>
              <a:rPr lang="ru-RU" sz="2400" dirty="0" smtClean="0"/>
              <a:t>      </a:t>
            </a:r>
            <a:r>
              <a:rPr lang="ru-RU" dirty="0" smtClean="0"/>
              <a:t>Л.Н.Толстой</a:t>
            </a:r>
            <a:endParaRPr lang="ru-RU" dirty="0"/>
          </a:p>
        </p:txBody>
      </p:sp>
      <p:pic>
        <p:nvPicPr>
          <p:cNvPr id="3" name="Рисунок 2" descr="mult82.pn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 flipH="1">
            <a:off x="5940152" y="1916832"/>
            <a:ext cx="2880320" cy="5032220"/>
          </a:xfrm>
          <a:prstGeom prst="rect">
            <a:avLst/>
          </a:prstGeom>
        </p:spPr>
      </p:pic>
      <p:pic>
        <p:nvPicPr>
          <p:cNvPr id="4" name="Рисунок 3" descr="kids183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1115616" y="476672"/>
            <a:ext cx="1762962" cy="2586400"/>
          </a:xfrm>
          <a:prstGeom prst="rect">
            <a:avLst/>
          </a:prstGeom>
        </p:spPr>
      </p:pic>
      <p:grpSp>
        <p:nvGrpSpPr>
          <p:cNvPr id="5" name="Группа 4"/>
          <p:cNvGrpSpPr/>
          <p:nvPr/>
        </p:nvGrpSpPr>
        <p:grpSpPr>
          <a:xfrm>
            <a:off x="2411760" y="3140968"/>
            <a:ext cx="2159488" cy="2519528"/>
            <a:chOff x="-4501008" y="1268760"/>
            <a:chExt cx="2159488" cy="2519528"/>
          </a:xfrm>
        </p:grpSpPr>
        <p:sp>
          <p:nvSpPr>
            <p:cNvPr id="6" name="Овал 5"/>
            <p:cNvSpPr/>
            <p:nvPr/>
          </p:nvSpPr>
          <p:spPr>
            <a:xfrm>
              <a:off x="-3852936" y="1700808"/>
              <a:ext cx="576064" cy="5760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7" name="Рисунок 6" descr="uchit_stikhi.jpg"/>
            <p:cNvPicPr>
              <a:picLocks noChangeAspect="1"/>
            </p:cNvPicPr>
            <p:nvPr/>
          </p:nvPicPr>
          <p:blipFill>
            <a:blip r:embed="rId5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4501008" y="1268760"/>
              <a:ext cx="2159488" cy="2519528"/>
            </a:xfrm>
            <a:prstGeom prst="rect">
              <a:avLst/>
            </a:prstGeom>
          </p:spPr>
        </p:pic>
      </p:grpSp>
      <p:pic>
        <p:nvPicPr>
          <p:cNvPr id="8" name="Рисунок 7" descr="4594.jpg"/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3528" y="3933056"/>
            <a:ext cx="2255239" cy="2180064"/>
          </a:xfrm>
          <a:prstGeom prst="rect">
            <a:avLst/>
          </a:prstGeom>
        </p:spPr>
      </p:pic>
      <p:pic>
        <p:nvPicPr>
          <p:cNvPr id="9" name="Рисунок 8" descr="phpWN6FIU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4932040" y="4043437"/>
            <a:ext cx="1584176" cy="28145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0" y="0"/>
            <a:ext cx="9144000" cy="6858000"/>
          </a:xfrm>
          <a:prstGeom prst="roundRect">
            <a:avLst>
              <a:gd name="adj" fmla="val 7868"/>
            </a:avLst>
          </a:prstGeom>
          <a:gradFill>
            <a:gsLst>
              <a:gs pos="0">
                <a:schemeClr val="accent5">
                  <a:shade val="51000"/>
                  <a:satMod val="130000"/>
                </a:schemeClr>
              </a:gs>
              <a:gs pos="0">
                <a:schemeClr val="accent5">
                  <a:shade val="93000"/>
                  <a:satMod val="130000"/>
                </a:schemeClr>
              </a:gs>
              <a:gs pos="0">
                <a:schemeClr val="accent5">
                  <a:shade val="94000"/>
                  <a:satMod val="135000"/>
                  <a:alpha val="64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/>
          <p:cNvSpPr txBox="1"/>
          <p:nvPr/>
        </p:nvSpPr>
        <p:spPr>
          <a:xfrm>
            <a:off x="251520" y="404664"/>
            <a:ext cx="889248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Bookman Old Style" pitchFamily="18" charset="0"/>
              </a:rPr>
              <a:t>ЭТО целенаправленная деятельность воспитателей: 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ru-RU" dirty="0" smtClean="0">
                <a:latin typeface="Bookman Old Style" pitchFamily="18" charset="0"/>
              </a:rPr>
              <a:t>по развитию умственных сил и мышления ребенка; 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ru-RU" dirty="0" smtClean="0">
                <a:latin typeface="Bookman Old Style" pitchFamily="18" charset="0"/>
              </a:rPr>
              <a:t>по формированию у него системы умственных действий и познавательных способностей.</a:t>
            </a:r>
          </a:p>
          <a:p>
            <a:r>
              <a:rPr lang="ru-RU" dirty="0" smtClean="0">
                <a:latin typeface="Bookman Old Style" pitchFamily="18" charset="0"/>
              </a:rPr>
              <a:t>Умственное воспитание и развитие ребенка нельзя </a:t>
            </a:r>
            <a:endParaRPr lang="ru-RU" dirty="0" smtClean="0">
              <a:latin typeface="Bookman Old Style" pitchFamily="18" charset="0"/>
            </a:endParaRPr>
          </a:p>
          <a:p>
            <a:r>
              <a:rPr lang="ru-RU" dirty="0" smtClean="0">
                <a:latin typeface="Bookman Old Style" pitchFamily="18" charset="0"/>
              </a:rPr>
              <a:t>рассматривать </a:t>
            </a:r>
            <a:r>
              <a:rPr lang="ru-RU" dirty="0" smtClean="0">
                <a:latin typeface="Bookman Old Style" pitchFamily="18" charset="0"/>
              </a:rPr>
              <a:t>в отрыве: 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ru-RU" dirty="0" smtClean="0">
                <a:latin typeface="Bookman Old Style" pitchFamily="18" charset="0"/>
              </a:rPr>
              <a:t>от его психического развития в целом; 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ru-RU" dirty="0" smtClean="0">
                <a:latin typeface="Bookman Old Style" pitchFamily="18" charset="0"/>
              </a:rPr>
              <a:t>от богатств интересов ребенка; 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ru-RU" dirty="0" smtClean="0">
                <a:latin typeface="Bookman Old Style" pitchFamily="18" charset="0"/>
              </a:rPr>
              <a:t>от его чувств и всех других черт, которые создают его духовный облик.</a:t>
            </a:r>
          </a:p>
          <a:p>
            <a:r>
              <a:rPr lang="ru-RU" dirty="0" smtClean="0">
                <a:latin typeface="Bookman Old Style" pitchFamily="18" charset="0"/>
              </a:rPr>
              <a:t> </a:t>
            </a:r>
            <a:r>
              <a:rPr lang="ru-RU" b="1" dirty="0" smtClean="0">
                <a:solidFill>
                  <a:srgbClr val="0066CC"/>
                </a:solidFill>
                <a:latin typeface="Bookman Old Style" pitchFamily="18" charset="0"/>
              </a:rPr>
              <a:t>ЦЕЛЬ УМСТВЕННОГО ВОСПИТАНИЯ </a:t>
            </a:r>
            <a:r>
              <a:rPr lang="ru-RU" dirty="0" smtClean="0">
                <a:latin typeface="Bookman Old Style" pitchFamily="18" charset="0"/>
              </a:rPr>
              <a:t>дошкольников нельзя понимать упрощенно - как то: 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ru-RU" dirty="0" smtClean="0">
                <a:latin typeface="Bookman Old Style" pitchFamily="18" charset="0"/>
              </a:rPr>
              <a:t>чтобы дать детям как можно больше знаний об окружающем;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ru-RU" dirty="0" smtClean="0">
                <a:latin typeface="Bookman Old Style" pitchFamily="18" charset="0"/>
              </a:rPr>
              <a:t>значительно более важно выработать у них общие способы познавательной деятельности: умение анализировать, сравнивать, обобщать; 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ru-RU" dirty="0" smtClean="0">
                <a:latin typeface="Bookman Old Style" pitchFamily="18" charset="0"/>
              </a:rPr>
              <a:t>развивать речь; 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ru-RU" dirty="0" smtClean="0">
                <a:latin typeface="Bookman Old Style" pitchFamily="18" charset="0"/>
              </a:rPr>
              <a:t>формировать потребность получать новые знания; </a:t>
            </a:r>
          </a:p>
          <a:p>
            <a:pPr marL="176213" indent="-176213">
              <a:buFont typeface="Arial" pitchFamily="34" charset="0"/>
              <a:buChar char="•"/>
            </a:pPr>
            <a:r>
              <a:rPr lang="ru-RU" dirty="0" smtClean="0">
                <a:latin typeface="Bookman Old Style" pitchFamily="18" charset="0"/>
              </a:rPr>
              <a:t>овладевать умением мыслить. 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9512" y="5380672"/>
            <a:ext cx="8820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66CC"/>
                </a:solidFill>
                <a:latin typeface="Bookman Old Style" pitchFamily="18" charset="0"/>
              </a:rPr>
              <a:t>МЕТОДОЛОГИЧЕСКОЙ ОСНОВОЙ УМСТВЕННОГО ВОСПИТАНИЯ </a:t>
            </a:r>
            <a:r>
              <a:rPr lang="ru-RU" dirty="0" smtClean="0">
                <a:latin typeface="Bookman Old Style" pitchFamily="18" charset="0"/>
              </a:rPr>
              <a:t>является философская теория познания реального мира</a:t>
            </a:r>
          </a:p>
          <a:p>
            <a:pPr algn="ctr"/>
            <a:r>
              <a:rPr lang="ru-RU" b="1" dirty="0" smtClean="0">
                <a:solidFill>
                  <a:srgbClr val="0066CC"/>
                </a:solidFill>
                <a:latin typeface="Bookman Old Style" pitchFamily="18" charset="0"/>
              </a:rPr>
              <a:t>«ОТ ЖИВОГО СОЗЕРЦАНИЯ К АБСТРАКТНОМУ МЫШЛЕНИЮ </a:t>
            </a:r>
          </a:p>
          <a:p>
            <a:pPr algn="ctr"/>
            <a:r>
              <a:rPr lang="ru-RU" b="1" dirty="0" smtClean="0">
                <a:solidFill>
                  <a:srgbClr val="0066CC"/>
                </a:solidFill>
                <a:latin typeface="Bookman Old Style" pitchFamily="18" charset="0"/>
              </a:rPr>
              <a:t>И ОТ НЕГО К ПРАКТИКЕ»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83568" y="0"/>
            <a:ext cx="51026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УМСТВЕННОЕ ВОСПИТАНИЕ</a:t>
            </a:r>
            <a:r>
              <a:rPr lang="ru-RU" sz="2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endParaRPr lang="ru-RU" sz="24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" name="Рисунок 15" descr="04351623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 flipH="1">
            <a:off x="6995979" y="0"/>
            <a:ext cx="2148021" cy="239861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9000"/>
                            </p:stCondLst>
                            <p:childTnLst>
                              <p:par>
                                <p:cTn id="20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0"/>
                            </p:stCondLst>
                            <p:childTnLst>
                              <p:par>
                                <p:cTn id="30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8000"/>
                            </p:stCondLst>
                            <p:childTnLst>
                              <p:par>
                                <p:cTn id="35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1000"/>
                            </p:stCondLst>
                            <p:childTnLst>
                              <p:par>
                                <p:cTn id="40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3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4000"/>
                            </p:stCondLst>
                            <p:childTnLst>
                              <p:par>
                                <p:cTn id="45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3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7000"/>
                            </p:stCondLst>
                            <p:childTnLst>
                              <p:par>
                                <p:cTn id="50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0"/>
                            </p:stCondLst>
                            <p:childTnLst>
                              <p:par>
                                <p:cTn id="55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3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3000"/>
                            </p:stCondLst>
                            <p:childTnLst>
                              <p:par>
                                <p:cTn id="60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3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0" fill="hold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6000"/>
                            </p:stCondLst>
                            <p:childTnLst>
                              <p:par>
                                <p:cTn id="65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3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3000" fill="hold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9000"/>
                            </p:stCondLst>
                            <p:childTnLst>
                              <p:par>
                                <p:cTn id="70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0" fill="hold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2000"/>
                            </p:stCondLst>
                            <p:childTnLst>
                              <p:par>
                                <p:cTn id="75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45000"/>
                            </p:stCondLst>
                            <p:childTnLst>
                              <p:par>
                                <p:cTn id="80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8000"/>
                            </p:stCondLst>
                            <p:childTnLst>
                              <p:par>
                                <p:cTn id="85" presetID="17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2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2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2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2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2000"/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5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51000"/>
                            </p:stCondLst>
                            <p:childTnLst>
                              <p:par>
                                <p:cTn id="1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/>
      <p:bldP spid="2" grpId="1" build="p"/>
      <p:bldP spid="3" grpId="0" build="allAtOnce"/>
      <p:bldP spid="3" grpI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899592" y="836712"/>
            <a:ext cx="1623373" cy="2307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 descr="2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3059832" y="836712"/>
            <a:ext cx="1728191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5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5220072" y="908720"/>
            <a:ext cx="1728192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8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7164288" y="836712"/>
            <a:ext cx="1691933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 descr="6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971600" y="3861048"/>
            <a:ext cx="1656184" cy="23042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1" descr="C:\Users\Пользователь\Documents\Конкурс воспитатель\Книги\7.pn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3059832" y="3861048"/>
            <a:ext cx="1663132" cy="2335535"/>
          </a:xfrm>
          <a:prstGeom prst="rect">
            <a:avLst/>
          </a:prstGeom>
          <a:noFill/>
        </p:spPr>
      </p:pic>
      <p:pic>
        <p:nvPicPr>
          <p:cNvPr id="8" name="Рисунок 7" descr="3.png"/>
          <p:cNvPicPr>
            <a:picLocks noChangeAspect="1"/>
          </p:cNvPicPr>
          <p:nvPr/>
        </p:nvPicPr>
        <p:blipFill>
          <a:blip r:embed="rId8" cstate="email"/>
          <a:stretch>
            <a:fillRect/>
          </a:stretch>
        </p:blipFill>
        <p:spPr>
          <a:xfrm>
            <a:off x="5004048" y="3933056"/>
            <a:ext cx="1656184" cy="2342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4.png"/>
          <p:cNvPicPr>
            <a:picLocks noChangeAspect="1"/>
          </p:cNvPicPr>
          <p:nvPr/>
        </p:nvPicPr>
        <p:blipFill>
          <a:blip r:embed="rId9" cstate="email"/>
          <a:stretch>
            <a:fillRect/>
          </a:stretch>
        </p:blipFill>
        <p:spPr>
          <a:xfrm>
            <a:off x="7020272" y="3933056"/>
            <a:ext cx="1656310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2000"/>
                            </p:stCondLst>
                            <p:childTnLst>
                              <p:par>
                                <p:cTn id="3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1835696" y="1052736"/>
            <a:ext cx="1728192" cy="1268759"/>
            <a:chOff x="1907704" y="908720"/>
            <a:chExt cx="1728192" cy="1052735"/>
          </a:xfrm>
        </p:grpSpPr>
        <p:pic>
          <p:nvPicPr>
            <p:cNvPr id="10" name="Рисунок 9" descr="0_52b68_bdab0418_XL.jpg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1907704" y="908720"/>
              <a:ext cx="1728192" cy="105273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1979712" y="1196752"/>
              <a:ext cx="15121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 smtClean="0">
                  <a:solidFill>
                    <a:schemeClr val="bg1"/>
                  </a:solidFill>
                </a:rPr>
                <a:t>Актуальность проблемы</a:t>
              </a:r>
              <a:endParaRPr lang="ru-RU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Скругленный прямоугольник 12"/>
          <p:cNvSpPr/>
          <p:nvPr/>
        </p:nvSpPr>
        <p:spPr>
          <a:xfrm>
            <a:off x="4139952" y="620688"/>
            <a:ext cx="4824536" cy="1160512"/>
          </a:xfrm>
          <a:prstGeom prst="roundRect">
            <a:avLst>
              <a:gd name="adj" fmla="val 7868"/>
            </a:avLst>
          </a:prstGeom>
          <a:gradFill>
            <a:gsLst>
              <a:gs pos="0">
                <a:schemeClr val="accent5">
                  <a:shade val="51000"/>
                  <a:satMod val="130000"/>
                </a:schemeClr>
              </a:gs>
              <a:gs pos="0">
                <a:schemeClr val="accent5">
                  <a:shade val="93000"/>
                  <a:satMod val="130000"/>
                </a:schemeClr>
              </a:gs>
              <a:gs pos="0">
                <a:schemeClr val="accent5">
                  <a:shade val="94000"/>
                  <a:satMod val="135000"/>
                  <a:alpha val="64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51%</a:t>
            </a:r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– занимаются  вместе с детьми совместной деятельностью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4" name="Группа 7"/>
          <p:cNvGrpSpPr/>
          <p:nvPr/>
        </p:nvGrpSpPr>
        <p:grpSpPr>
          <a:xfrm>
            <a:off x="251520" y="548680"/>
            <a:ext cx="3744416" cy="2736304"/>
            <a:chOff x="179512" y="548680"/>
            <a:chExt cx="3744416" cy="2736304"/>
          </a:xfrm>
        </p:grpSpPr>
        <p:sp>
          <p:nvSpPr>
            <p:cNvPr id="18" name="Скругленный прямоугольник 3"/>
            <p:cNvSpPr/>
            <p:nvPr/>
          </p:nvSpPr>
          <p:spPr>
            <a:xfrm>
              <a:off x="179512" y="548680"/>
              <a:ext cx="3744416" cy="2736304"/>
            </a:xfrm>
            <a:prstGeom prst="roundRect">
              <a:avLst>
                <a:gd name="adj" fmla="val 7868"/>
              </a:avLst>
            </a:prstGeom>
            <a:gradFill>
              <a:gsLst>
                <a:gs pos="0">
                  <a:schemeClr val="accent5">
                    <a:shade val="51000"/>
                    <a:satMod val="130000"/>
                  </a:schemeClr>
                </a:gs>
                <a:gs pos="0">
                  <a:schemeClr val="accent5">
                    <a:shade val="93000"/>
                    <a:satMod val="130000"/>
                  </a:schemeClr>
                </a:gs>
                <a:gs pos="0">
                  <a:schemeClr val="accent5">
                    <a:shade val="94000"/>
                    <a:satMod val="135000"/>
                    <a:alpha val="64000"/>
                  </a:schemeClr>
                </a:gs>
              </a:gsLst>
            </a:gradFill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19" name="Picture 3" descr="C:\Users\Елена\Desktop\картинкидля презентации\1копи.png"/>
            <p:cNvPicPr>
              <a:picLocks noChangeAspect="1" noChangeArrowheads="1"/>
            </p:cNvPicPr>
            <p:nvPr/>
          </p:nvPicPr>
          <p:blipFill>
            <a:blip r:embed="rId3" cstate="email"/>
            <a:srcRect/>
            <a:stretch>
              <a:fillRect/>
            </a:stretch>
          </p:blipFill>
          <p:spPr bwMode="auto">
            <a:xfrm>
              <a:off x="1043608" y="1340768"/>
              <a:ext cx="1985647" cy="177617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0" name="Прямоугольник 19"/>
            <p:cNvSpPr/>
            <p:nvPr/>
          </p:nvSpPr>
          <p:spPr>
            <a:xfrm>
              <a:off x="539552" y="548680"/>
              <a:ext cx="304861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r>
                <a:rPr lang="ru-RU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itchFamily="18" charset="0"/>
                </a:rPr>
                <a:t>Анкетирование  </a:t>
              </a:r>
            </a:p>
            <a:p>
              <a:pPr lvl="0" algn="ctr"/>
              <a:r>
                <a:rPr lang="ru-RU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Bookman Old Style" pitchFamily="18" charset="0"/>
                </a:rPr>
                <a:t>родителей</a:t>
              </a:r>
            </a:p>
          </p:txBody>
        </p:sp>
      </p:grpSp>
      <p:sp>
        <p:nvSpPr>
          <p:cNvPr id="15" name="Скругленный прямоугольник 14"/>
          <p:cNvSpPr/>
          <p:nvPr/>
        </p:nvSpPr>
        <p:spPr>
          <a:xfrm>
            <a:off x="4139952" y="1988840"/>
            <a:ext cx="4824536" cy="1160512"/>
          </a:xfrm>
          <a:prstGeom prst="roundRect">
            <a:avLst>
              <a:gd name="adj" fmla="val 7868"/>
            </a:avLst>
          </a:prstGeom>
          <a:gradFill>
            <a:gsLst>
              <a:gs pos="0">
                <a:schemeClr val="accent5">
                  <a:shade val="51000"/>
                  <a:satMod val="130000"/>
                </a:schemeClr>
              </a:gs>
              <a:gs pos="0">
                <a:schemeClr val="accent5">
                  <a:shade val="93000"/>
                  <a:satMod val="130000"/>
                </a:schemeClr>
              </a:gs>
              <a:gs pos="0">
                <a:schemeClr val="accent5">
                  <a:shade val="94000"/>
                  <a:satMod val="135000"/>
                  <a:alpha val="64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63%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–готовы к сотрудничеству</a:t>
            </a:r>
          </a:p>
          <a:p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с дошкольным учреждением</a:t>
            </a:r>
          </a:p>
          <a:p>
            <a:pPr marL="1071563" indent="-1071563"/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4139952" y="3429000"/>
            <a:ext cx="4824536" cy="1160512"/>
          </a:xfrm>
          <a:prstGeom prst="roundRect">
            <a:avLst>
              <a:gd name="adj" fmla="val 7868"/>
            </a:avLst>
          </a:prstGeom>
          <a:gradFill>
            <a:gsLst>
              <a:gs pos="0">
                <a:schemeClr val="accent5">
                  <a:shade val="51000"/>
                  <a:satMod val="130000"/>
                </a:schemeClr>
              </a:gs>
              <a:gs pos="0">
                <a:schemeClr val="accent5">
                  <a:shade val="93000"/>
                  <a:satMod val="130000"/>
                </a:schemeClr>
              </a:gs>
              <a:gs pos="0">
                <a:schemeClr val="accent5">
                  <a:shade val="94000"/>
                  <a:satMod val="135000"/>
                  <a:alpha val="64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72% </a:t>
            </a:r>
            <a:r>
              <a:rPr lang="ru-RU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– хотят больше узнать о способностях  и возможностях своего ребенка в интеллектуальном развитии</a:t>
            </a:r>
            <a:endParaRPr lang="ru-RU" sz="17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139952" y="4797152"/>
            <a:ext cx="4824536" cy="1160512"/>
          </a:xfrm>
          <a:prstGeom prst="roundRect">
            <a:avLst>
              <a:gd name="adj" fmla="val 7868"/>
            </a:avLst>
          </a:prstGeom>
          <a:gradFill>
            <a:gsLst>
              <a:gs pos="0">
                <a:schemeClr val="accent5">
                  <a:shade val="51000"/>
                  <a:satMod val="130000"/>
                </a:schemeClr>
              </a:gs>
              <a:gs pos="0">
                <a:schemeClr val="accent5">
                  <a:shade val="93000"/>
                  <a:satMod val="130000"/>
                </a:schemeClr>
              </a:gs>
              <a:gs pos="0">
                <a:schemeClr val="accent5">
                  <a:shade val="94000"/>
                  <a:satMod val="135000"/>
                  <a:alpha val="64000"/>
                </a:schemeClr>
              </a:gs>
            </a:gsLst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7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60% </a:t>
            </a:r>
            <a:r>
              <a:rPr lang="ru-RU" sz="17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– считают, что педагог наиболее важный источник информации по воспитанию ребенка </a:t>
            </a:r>
            <a:endParaRPr lang="ru-RU" sz="17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1" name="Рисунок 20" descr="0_7799e_32730cef_XL.jp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683568" y="3356992"/>
            <a:ext cx="2083374" cy="3312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8000"/>
                            </p:stCondLst>
                            <p:childTnLst>
                              <p:par>
                                <p:cTn id="3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0"/>
                            </p:stCondLst>
                            <p:childTnLst>
                              <p:par>
                                <p:cTn id="43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2000"/>
                            </p:stCondLst>
                            <p:childTnLst>
                              <p:par>
                                <p:cTn id="48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4000"/>
                            </p:stCondLst>
                            <p:childTnLst>
                              <p:par>
                                <p:cTn id="5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6000"/>
                            </p:stCondLst>
                            <p:childTnLst>
                              <p:par>
                                <p:cTn id="5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8000"/>
                            </p:stCondLst>
                            <p:childTnLst>
                              <p:par>
                                <p:cTn id="6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0"/>
                            </p:stCondLst>
                            <p:childTnLst>
                              <p:par>
                                <p:cTn id="7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 animBg="1"/>
      <p:bldP spid="15" grpId="0" uiExpand="1" build="p" animBg="1"/>
      <p:bldP spid="16" grpId="0" uiExpand="1" build="p" animBg="1"/>
      <p:bldP spid="17" grpId="0" uiExpand="1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/>
        </p:nvGraphicFramePr>
        <p:xfrm>
          <a:off x="251520" y="692696"/>
          <a:ext cx="5832648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4" name="Группа 3"/>
          <p:cNvGrpSpPr/>
          <p:nvPr/>
        </p:nvGrpSpPr>
        <p:grpSpPr>
          <a:xfrm>
            <a:off x="6084168" y="1124744"/>
            <a:ext cx="2746764" cy="2376264"/>
            <a:chOff x="6084168" y="1124744"/>
            <a:chExt cx="2746764" cy="2376264"/>
          </a:xfrm>
        </p:grpSpPr>
        <p:sp>
          <p:nvSpPr>
            <p:cNvPr id="5" name="Овал 4"/>
            <p:cNvSpPr/>
            <p:nvPr/>
          </p:nvSpPr>
          <p:spPr>
            <a:xfrm>
              <a:off x="6444208" y="2564904"/>
              <a:ext cx="360040" cy="43204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Овал 5"/>
            <p:cNvSpPr/>
            <p:nvPr/>
          </p:nvSpPr>
          <p:spPr>
            <a:xfrm>
              <a:off x="7164288" y="1988840"/>
              <a:ext cx="576064" cy="5760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Овал 6"/>
            <p:cNvSpPr/>
            <p:nvPr/>
          </p:nvSpPr>
          <p:spPr>
            <a:xfrm>
              <a:off x="8028384" y="1412776"/>
              <a:ext cx="576064" cy="5760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Овал 7"/>
            <p:cNvSpPr/>
            <p:nvPr/>
          </p:nvSpPr>
          <p:spPr>
            <a:xfrm>
              <a:off x="7452320" y="1484784"/>
              <a:ext cx="576064" cy="57606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9" name="Picture 2" descr="Советы воспитателя"/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084168" y="1124744"/>
              <a:ext cx="2746764" cy="2376264"/>
            </a:xfrm>
            <a:prstGeom prst="rect">
              <a:avLst/>
            </a:prstGeom>
            <a:noFill/>
          </p:spPr>
        </p:pic>
      </p:grpSp>
      <p:sp>
        <p:nvSpPr>
          <p:cNvPr id="10" name="TextBox 9"/>
          <p:cNvSpPr txBox="1"/>
          <p:nvPr/>
        </p:nvSpPr>
        <p:spPr>
          <a:xfrm>
            <a:off x="251520" y="4581128"/>
            <a:ext cx="7848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1600" b="1" dirty="0" smtClean="0">
                <a:latin typeface="Bookman Old Style" pitchFamily="18" charset="0"/>
              </a:rPr>
              <a:t>Занимаются  вместе с детьми совместной деятельностью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1520" y="4941168"/>
            <a:ext cx="78488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ru-RU" sz="1600" b="1" dirty="0" smtClean="0">
                <a:latin typeface="Bookman Old Style" pitchFamily="18" charset="0"/>
              </a:rPr>
              <a:t>Готовы к сотрудничеству с дошкольным учреждением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1520" y="5229200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3"/>
            </a:pPr>
            <a:r>
              <a:rPr lang="ru-RU" sz="1600" b="1" dirty="0" smtClean="0">
                <a:latin typeface="Bookman Old Style" pitchFamily="18" charset="0"/>
              </a:rPr>
              <a:t>Хотят больше узнать о способностях  и возможностях своего ребенка в интеллектуальном развитии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1520" y="5805264"/>
            <a:ext cx="87129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 startAt="4"/>
            </a:pPr>
            <a:r>
              <a:rPr lang="ru-RU" sz="1600" b="1" dirty="0" smtClean="0">
                <a:latin typeface="Bookman Old Style" pitchFamily="18" charset="0"/>
              </a:rPr>
              <a:t>Считают, что педагог наиболее важный источник информации по воспитанию ребенка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7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7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7" presetClass="entr" presetSubtype="1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 uiExpand="1">
        <p:bldSub>
          <a:bldChart bld="category"/>
        </p:bldSub>
      </p:bldGraphic>
      <p:bldP spid="10" grpId="0"/>
      <p:bldP spid="11" grpId="0"/>
      <p:bldP spid="12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Группа 13"/>
          <p:cNvGrpSpPr/>
          <p:nvPr/>
        </p:nvGrpSpPr>
        <p:grpSpPr>
          <a:xfrm>
            <a:off x="3707904" y="548680"/>
            <a:ext cx="2022475" cy="1374403"/>
            <a:chOff x="5724128" y="980728"/>
            <a:chExt cx="2022475" cy="1374403"/>
          </a:xfrm>
        </p:grpSpPr>
        <p:pic>
          <p:nvPicPr>
            <p:cNvPr id="15" name="Рисунок 14" descr="0_e2d15_df699101_XL.png"/>
            <p:cNvPicPr>
              <a:picLocks noChangeAspect="1"/>
            </p:cNvPicPr>
            <p:nvPr/>
          </p:nvPicPr>
          <p:blipFill>
            <a:blip r:embed="rId2" cstate="email"/>
            <a:stretch>
              <a:fillRect/>
            </a:stretch>
          </p:blipFill>
          <p:spPr>
            <a:xfrm>
              <a:off x="5724128" y="980728"/>
              <a:ext cx="2022475" cy="1374403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6084168" y="1340768"/>
              <a:ext cx="129614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b="1" dirty="0" smtClean="0"/>
                <a:t>Теория </a:t>
              </a:r>
            </a:p>
            <a:p>
              <a:pPr algn="ctr"/>
              <a:r>
                <a:rPr lang="ru-RU" sz="1400" b="1" dirty="0" smtClean="0"/>
                <a:t>и методика</a:t>
              </a:r>
            </a:p>
            <a:p>
              <a:pPr algn="ctr"/>
              <a:endParaRPr lang="ru-RU" sz="1400" b="1" dirty="0"/>
            </a:p>
          </p:txBody>
        </p:sp>
      </p:grpSp>
      <p:grpSp>
        <p:nvGrpSpPr>
          <p:cNvPr id="6" name="Группа 5"/>
          <p:cNvGrpSpPr/>
          <p:nvPr/>
        </p:nvGrpSpPr>
        <p:grpSpPr>
          <a:xfrm>
            <a:off x="467544" y="476671"/>
            <a:ext cx="7272808" cy="5949281"/>
            <a:chOff x="921893" y="908720"/>
            <a:chExt cx="6660429" cy="5949281"/>
          </a:xfrm>
        </p:grpSpPr>
        <p:grpSp>
          <p:nvGrpSpPr>
            <p:cNvPr id="7" name="Группа 12"/>
            <p:cNvGrpSpPr/>
            <p:nvPr/>
          </p:nvGrpSpPr>
          <p:grpSpPr>
            <a:xfrm>
              <a:off x="1835696" y="908720"/>
              <a:ext cx="1728192" cy="1268759"/>
              <a:chOff x="1907704" y="908720"/>
              <a:chExt cx="1728192" cy="1052735"/>
            </a:xfrm>
          </p:grpSpPr>
          <p:pic>
            <p:nvPicPr>
              <p:cNvPr id="12" name="Рисунок 4" descr="0_52b68_bdab0418_XL.jpg"/>
              <p:cNvPicPr>
                <a:picLocks noChangeAspect="1"/>
              </p:cNvPicPr>
              <p:nvPr/>
            </p:nvPicPr>
            <p:blipFill>
              <a:blip r:embed="rId3" cstate="email"/>
              <a:stretch>
                <a:fillRect/>
              </a:stretch>
            </p:blipFill>
            <p:spPr>
              <a:xfrm>
                <a:off x="1907704" y="908720"/>
                <a:ext cx="1728192" cy="1052735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1917128" y="1196752"/>
                <a:ext cx="1574752" cy="43413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400" b="1" dirty="0" smtClean="0">
                    <a:solidFill>
                      <a:schemeClr val="bg1"/>
                    </a:solidFill>
                  </a:rPr>
                  <a:t>Актуальность проблемы</a:t>
                </a:r>
                <a:endParaRPr lang="ru-RU" sz="1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8" name="Рисунок 2" descr="arbol-whispy_17-224011625.jpg"/>
            <p:cNvPicPr>
              <a:picLocks noChangeAspect="1"/>
            </p:cNvPicPr>
            <p:nvPr/>
          </p:nvPicPr>
          <p:blipFill>
            <a:blip r:embed="rId4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921893" y="1844825"/>
              <a:ext cx="6660429" cy="5013176"/>
            </a:xfrm>
            <a:prstGeom prst="rect">
              <a:avLst/>
            </a:prstGeom>
          </p:spPr>
        </p:pic>
        <p:grpSp>
          <p:nvGrpSpPr>
            <p:cNvPr id="9" name="Группа 11"/>
            <p:cNvGrpSpPr/>
            <p:nvPr/>
          </p:nvGrpSpPr>
          <p:grpSpPr>
            <a:xfrm>
              <a:off x="1331640" y="4077072"/>
              <a:ext cx="1696998" cy="1255834"/>
              <a:chOff x="1547664" y="3933056"/>
              <a:chExt cx="1696998" cy="1255834"/>
            </a:xfrm>
          </p:grpSpPr>
          <p:pic>
            <p:nvPicPr>
              <p:cNvPr id="10" name="Рисунок 9" descr="1491_265.jpg"/>
              <p:cNvPicPr>
                <a:picLocks noChangeAspect="1"/>
              </p:cNvPicPr>
              <p:nvPr/>
            </p:nvPicPr>
            <p:blipFill>
              <a:blip r:embed="rId5" cstate="email">
                <a:clrChange>
                  <a:clrFrom>
                    <a:srgbClr val="F7F7F7"/>
                  </a:clrFrom>
                  <a:clrTo>
                    <a:srgbClr val="F7F7F7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1547664" y="3933056"/>
                <a:ext cx="1696998" cy="1255834"/>
              </a:xfrm>
              <a:prstGeom prst="rect">
                <a:avLst/>
              </a:prstGeom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1691680" y="4365104"/>
                <a:ext cx="151216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400" b="1" dirty="0" smtClean="0">
                    <a:solidFill>
                      <a:srgbClr val="FFFF00"/>
                    </a:solidFill>
                  </a:rPr>
                  <a:t>Умственное воспитание</a:t>
                </a:r>
                <a:endParaRPr lang="ru-RU" sz="1400" b="1" dirty="0">
                  <a:solidFill>
                    <a:srgbClr val="FFFF00"/>
                  </a:solidFill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7859216" cy="1008112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Задачи умственного воспитания                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                                    </a:t>
            </a:r>
            <a:r>
              <a:rPr lang="ru-RU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дошкольников:</a:t>
            </a:r>
            <a: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/>
            </a:r>
            <a:br>
              <a:rPr lang="ru-RU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</a:b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39552" y="1124744"/>
            <a:ext cx="8280920" cy="554461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I) Формирование у детей системы элементарных знаний о предметах и явлениях окружающей жизни;</a:t>
            </a:r>
          </a:p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2) Формирование навыков и умений умственной деятельности, развитие познавательных интересов и способностей;</a:t>
            </a:r>
          </a:p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3) Формирование познавательных интересов и любознательности;</a:t>
            </a:r>
          </a:p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4) Приучение детей к умственному труду.</a:t>
            </a:r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929</TotalTime>
  <Words>645</Words>
  <Application>Microsoft Office PowerPoint</Application>
  <PresentationFormat>Экран (4:3)</PresentationFormat>
  <Paragraphs>152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Задачи умственного воспитания                                                    дошкольников: </vt:lpstr>
      <vt:lpstr>Слайд 10</vt:lpstr>
      <vt:lpstr>СРЕДСТВА УМСТВЕННОГО ВОСПИТАНИЯ: </vt:lpstr>
      <vt:lpstr>Слайд 12</vt:lpstr>
      <vt:lpstr>Слайд 13</vt:lpstr>
      <vt:lpstr>Слайд 14</vt:lpstr>
      <vt:lpstr>ТРУДОВАЯ ДЕЯТЕЛЬНОСТЬ</vt:lpstr>
      <vt:lpstr>Слайд 16</vt:lpstr>
      <vt:lpstr>Слайд 17</vt:lpstr>
      <vt:lpstr>Слайд 18</vt:lpstr>
      <vt:lpstr>Слайд 19</vt:lpstr>
      <vt:lpstr>Физическое воспитание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Документы</cp:lastModifiedBy>
  <cp:revision>203</cp:revision>
  <dcterms:created xsi:type="dcterms:W3CDTF">2014-11-20T10:25:51Z</dcterms:created>
  <dcterms:modified xsi:type="dcterms:W3CDTF">2016-08-13T09:44:24Z</dcterms:modified>
</cp:coreProperties>
</file>