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0"/>
  </p:notesMasterIdLst>
  <p:sldIdLst>
    <p:sldId id="256" r:id="rId2"/>
    <p:sldId id="279" r:id="rId3"/>
    <p:sldId id="310" r:id="rId4"/>
    <p:sldId id="257" r:id="rId5"/>
    <p:sldId id="258" r:id="rId6"/>
    <p:sldId id="259" r:id="rId7"/>
    <p:sldId id="285" r:id="rId8"/>
    <p:sldId id="260" r:id="rId9"/>
    <p:sldId id="261" r:id="rId10"/>
    <p:sldId id="277" r:id="rId11"/>
    <p:sldId id="278" r:id="rId12"/>
    <p:sldId id="287" r:id="rId13"/>
    <p:sldId id="262" r:id="rId14"/>
    <p:sldId id="263" r:id="rId15"/>
    <p:sldId id="264" r:id="rId16"/>
    <p:sldId id="265" r:id="rId17"/>
    <p:sldId id="275" r:id="rId18"/>
    <p:sldId id="276" r:id="rId19"/>
    <p:sldId id="288" r:id="rId20"/>
    <p:sldId id="281" r:id="rId21"/>
    <p:sldId id="267" r:id="rId22"/>
    <p:sldId id="268" r:id="rId23"/>
    <p:sldId id="283" r:id="rId24"/>
    <p:sldId id="269" r:id="rId25"/>
    <p:sldId id="284" r:id="rId26"/>
    <p:sldId id="270" r:id="rId27"/>
    <p:sldId id="271" r:id="rId28"/>
    <p:sldId id="272" r:id="rId29"/>
    <p:sldId id="289" r:id="rId30"/>
    <p:sldId id="291" r:id="rId31"/>
    <p:sldId id="290" r:id="rId32"/>
    <p:sldId id="311" r:id="rId33"/>
    <p:sldId id="292" r:id="rId34"/>
    <p:sldId id="293" r:id="rId35"/>
    <p:sldId id="294" r:id="rId36"/>
    <p:sldId id="295" r:id="rId37"/>
    <p:sldId id="303" r:id="rId38"/>
    <p:sldId id="298" r:id="rId39"/>
    <p:sldId id="300" r:id="rId40"/>
    <p:sldId id="301" r:id="rId41"/>
    <p:sldId id="302" r:id="rId42"/>
    <p:sldId id="304" r:id="rId43"/>
    <p:sldId id="305" r:id="rId44"/>
    <p:sldId id="307" r:id="rId45"/>
    <p:sldId id="308" r:id="rId46"/>
    <p:sldId id="309" r:id="rId47"/>
    <p:sldId id="312" r:id="rId48"/>
    <p:sldId id="31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83;&#1102;&#1093;&#1072;\Desktop\&#1076;&#1080;&#1072;&#1075;&#1088;&#1072;&#1084;&#1084;&#1099;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83;&#1102;&#1093;&#1072;\Desktop\&#1076;&#1080;&#1072;&#1075;&#1088;&#1072;&#1084;&#1084;&#1099;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83;&#1102;&#1093;&#1072;\Desktop\&#1076;&#1080;&#1072;&#1075;&#1088;&#1072;&#1084;&#1084;&#1099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89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49709184"/>
        <c:axId val="149710720"/>
      </c:barChart>
      <c:catAx>
        <c:axId val="149709184"/>
        <c:scaling>
          <c:orientation val="minMax"/>
        </c:scaling>
        <c:axPos val="b"/>
        <c:numFmt formatCode="General" sourceLinked="1"/>
        <c:tickLblPos val="nextTo"/>
        <c:crossAx val="149710720"/>
        <c:crosses val="autoZero"/>
        <c:auto val="1"/>
        <c:lblAlgn val="ctr"/>
        <c:lblOffset val="100"/>
      </c:catAx>
      <c:valAx>
        <c:axId val="149710720"/>
        <c:scaling>
          <c:orientation val="minMax"/>
        </c:scaling>
        <c:axPos val="l"/>
        <c:majorGridlines/>
        <c:numFmt formatCode="General" sourceLinked="1"/>
        <c:tickLblPos val="nextTo"/>
        <c:crossAx val="149709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Распределение рабочих мест о месяцам в 2016 году, шт.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16</c:v>
                </c:pt>
                <c:pt idx="2">
                  <c:v>26</c:v>
                </c:pt>
              </c:numCache>
            </c:numRef>
          </c:val>
        </c:ser>
        <c:axId val="114199552"/>
        <c:axId val="114567808"/>
      </c:barChart>
      <c:catAx>
        <c:axId val="114199552"/>
        <c:scaling>
          <c:orientation val="minMax"/>
        </c:scaling>
        <c:axPos val="b"/>
        <c:tickLblPos val="nextTo"/>
        <c:crossAx val="114567808"/>
        <c:crosses val="autoZero"/>
        <c:auto val="1"/>
        <c:lblAlgn val="ctr"/>
        <c:lblOffset val="100"/>
      </c:catAx>
      <c:valAx>
        <c:axId val="114567808"/>
        <c:scaling>
          <c:orientation val="minMax"/>
        </c:scaling>
        <c:axPos val="l"/>
        <c:majorGridlines/>
        <c:numFmt formatCode="General" sourceLinked="1"/>
        <c:tickLblPos val="nextTo"/>
        <c:crossAx val="114199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Percent val="1"/>
            <c:showLeaderLines val="1"/>
          </c:dLbls>
          <c:cat>
            <c:strRef>
              <c:f>Лист1!$A$151:$A$153</c:f>
              <c:strCache>
                <c:ptCount val="3"/>
                <c:pt idx="0">
                  <c:v>количество детей в ТЖС</c:v>
                </c:pt>
                <c:pt idx="1">
                  <c:v>количество детей из детского дома</c:v>
                </c:pt>
                <c:pt idx="2">
                  <c:v>благоолучные</c:v>
                </c:pt>
              </c:strCache>
            </c:strRef>
          </c:cat>
          <c:val>
            <c:numRef>
              <c:f>Лист1!$B$151:$B$153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77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Percent val="1"/>
            <c:showLeaderLines val="1"/>
          </c:dLbls>
          <c:cat>
            <c:strRef>
              <c:f>Лист1!$A$170:$A$171</c:f>
              <c:strCache>
                <c:ptCount val="2"/>
                <c:pt idx="0">
                  <c:v>Воспитанники "ДЭБЦ"</c:v>
                </c:pt>
                <c:pt idx="1">
                  <c:v>остальные дети</c:v>
                </c:pt>
              </c:strCache>
            </c:strRef>
          </c:cat>
          <c:val>
            <c:numRef>
              <c:f>Лист1!$B$170:$B$171</c:f>
              <c:numCache>
                <c:formatCode>General</c:formatCode>
                <c:ptCount val="2"/>
                <c:pt idx="0">
                  <c:v>13</c:v>
                </c:pt>
                <c:pt idx="1">
                  <c:v>79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A89FE-B744-4849-8AD5-24361DF1282B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8EA4-F5F5-4F45-8CEB-736DC8CB2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8EA4-F5F5-4F45-8CEB-736DC8CB228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2CAEC7-E826-4216-8EE0-4C80684AFC50}" type="datetimeFigureOut">
              <a:rPr lang="ru-RU" smtClean="0"/>
              <a:pPr/>
              <a:t>10.09.2016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E921434-925B-4F25-9299-DCFAE96B5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2912" cy="1470025"/>
          </a:xfrm>
        </p:spPr>
        <p:txBody>
          <a:bodyPr/>
          <a:lstStyle/>
          <a:p>
            <a:r>
              <a:rPr lang="ru-RU" dirty="0" smtClean="0"/>
              <a:t>Интерактивная мозаика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0590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Муниципальное бюджетное учреждение дополнительного образования «Детский эколого-биологический центр», г. Озёрск Челябинской </a:t>
            </a:r>
            <a:r>
              <a:rPr lang="ru-RU" dirty="0" smtClean="0"/>
              <a:t>области</a:t>
            </a:r>
          </a:p>
          <a:p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едагог 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ополнительного образования</a:t>
            </a:r>
          </a:p>
          <a:p>
            <a:r>
              <a:rPr lang="ru-RU" dirty="0" err="1" smtClean="0"/>
              <a:t>Покидова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Кристина Вячеславовна 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bc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469618"/>
            <a:ext cx="4176464" cy="3132348"/>
          </a:xfrm>
        </p:spPr>
      </p:pic>
      <p:pic>
        <p:nvPicPr>
          <p:cNvPr id="6" name="Содержимое 5" descr="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7997" y="260648"/>
            <a:ext cx="4416491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Педагог </a:t>
            </a:r>
            <a:r>
              <a:rPr lang="ru-RU" sz="4000" dirty="0" err="1" smtClean="0"/>
              <a:t>Ослина</a:t>
            </a:r>
            <a:r>
              <a:rPr lang="ru-RU" sz="4000" dirty="0" smtClean="0"/>
              <a:t> Ирина Владимировна</a:t>
            </a:r>
            <a:endParaRPr lang="ru-RU" sz="4000" dirty="0"/>
          </a:p>
        </p:txBody>
      </p:sp>
      <p:pic>
        <p:nvPicPr>
          <p:cNvPr id="5" name="Содержимое 4" descr="1432459920_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4324804" cy="2880320"/>
          </a:xfrm>
        </p:spPr>
      </p:pic>
      <p:pic>
        <p:nvPicPr>
          <p:cNvPr id="6" name="Содержимое 5" descr="debc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Лаборатория овощеводства и агроэкологии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базе лаборатории разбит участок под огород и несколько парников. В летнее время выращиваются огурцы, помидоры, кабачки, зелень, перец. Ребята учатся ухаживать за культурными растениями: сажать, пропалывать, поливать.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Педагог Щербакова Ольга Фоминична</a:t>
            </a:r>
            <a:endParaRPr lang="ru-RU" sz="4000" dirty="0"/>
          </a:p>
        </p:txBody>
      </p:sp>
      <p:pic>
        <p:nvPicPr>
          <p:cNvPr id="4" name="Содержимое 3" descr="p1050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040" y="2218055"/>
            <a:ext cx="5201920" cy="390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Лаборатория цветоводства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ровесница «ДЭБЦ». </a:t>
            </a:r>
          </a:p>
          <a:p>
            <a:pPr>
              <a:buNone/>
            </a:pPr>
            <a:r>
              <a:rPr lang="ru-RU" sz="3100" dirty="0" smtClean="0"/>
              <a:t>Гордость лаборатории цветоводства и всего ДЭБЦ – Ботанический сад, в котором собрано более 200 видов экзотических растений. Здесь есть уголки тропиков, субтропиков и пустынь. Здесь можно увидеть, например, хорошо знакомые комнатные растения такими, какими они выглядят в своих родных природных ландшафтах: заросли алоэ, бегонии, герани, деревья фикусов, пальм и кактусов, лимонов, мандаринов и многих других.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Кроме Ботанического сада, у цветоводов ДЭБЦ есть еще две большие теплицы, где выращивают розы, хризантемы, </a:t>
            </a:r>
            <a:r>
              <a:rPr lang="ru-RU" sz="3100" dirty="0" err="1" smtClean="0"/>
              <a:t>амарилисы</a:t>
            </a:r>
            <a:r>
              <a:rPr lang="ru-RU" sz="3100" dirty="0" smtClean="0"/>
              <a:t> и другие цветы.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bc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104" y="476672"/>
            <a:ext cx="3409481" cy="5904656"/>
          </a:xfrm>
        </p:spPr>
      </p:pic>
      <p:pic>
        <p:nvPicPr>
          <p:cNvPr id="6" name="Содержимое 5" descr="image1219544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476672"/>
            <a:ext cx="3159351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43604"/>
            <a:ext cx="4248472" cy="3186354"/>
          </a:xfrm>
        </p:spPr>
      </p:pic>
      <p:pic>
        <p:nvPicPr>
          <p:cNvPr id="6" name="Содержимое 5" descr="debc_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8152" y="260648"/>
            <a:ext cx="4320480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512501" cy="3384376"/>
          </a:xfrm>
        </p:spPr>
      </p:pic>
      <p:pic>
        <p:nvPicPr>
          <p:cNvPr id="6" name="Содержимое 5" descr="debc_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9681" y="3789040"/>
            <a:ext cx="4608511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3873563_dsc07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 Попова Надежда Петровна</a:t>
            </a:r>
            <a:endParaRPr lang="ru-RU" dirty="0"/>
          </a:p>
        </p:txBody>
      </p:sp>
      <p:pic>
        <p:nvPicPr>
          <p:cNvPr id="5" name="Содержимое 4" descr="debc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4176464" cy="3132348"/>
          </a:xfrm>
        </p:spPr>
      </p:pic>
      <p:pic>
        <p:nvPicPr>
          <p:cNvPr id="6" name="Содержимое 5" descr="debc_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4464496" cy="3348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Лаборатория декоративно-прикладного творчества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Здесь ребята делают традиционные игрушки разных регионов России и замечательные поделки из природного материала, осваивают технику </a:t>
            </a:r>
            <a:r>
              <a:rPr lang="ru-RU" dirty="0" err="1" smtClean="0"/>
              <a:t>декупажа</a:t>
            </a:r>
            <a:r>
              <a:rPr lang="ru-RU" dirty="0" smtClean="0"/>
              <a:t> и </a:t>
            </a:r>
            <a:r>
              <a:rPr lang="ru-RU" dirty="0" err="1" smtClean="0"/>
              <a:t>квиллинга</a:t>
            </a:r>
            <a:r>
              <a:rPr lang="ru-RU" dirty="0" smtClean="0"/>
              <a:t>, декорируют посуду (тарелки, баночки, бутылки), создают сувениры и многое другое.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bc_konkyr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4038600" cy="2693715"/>
          </a:xfrm>
        </p:spPr>
      </p:pic>
      <p:pic>
        <p:nvPicPr>
          <p:cNvPr id="6" name="Содержимое 5" descr="debc_konkyrs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4237" y="548680"/>
            <a:ext cx="4318371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Педагог Тихонова Марина Николаевна</a:t>
            </a:r>
            <a:endParaRPr lang="ru-RU" sz="4000" dirty="0"/>
          </a:p>
        </p:txBody>
      </p:sp>
      <p:pic>
        <p:nvPicPr>
          <p:cNvPr id="5" name="Содержимое 4" descr="image63634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4038600" cy="3022219"/>
          </a:xfrm>
        </p:spPr>
      </p:pic>
      <p:pic>
        <p:nvPicPr>
          <p:cNvPr id="6" name="Содержимое 5" descr="debc_konkyrs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038600" cy="2693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Лаборатория гидробиологии и </a:t>
            </a:r>
            <a:r>
              <a:rPr lang="ru-RU" dirty="0" err="1" smtClean="0"/>
              <a:t>аквариумистики</a:t>
            </a:r>
            <a:endParaRPr lang="ru-RU" dirty="0"/>
          </a:p>
        </p:txBody>
      </p:sp>
      <p:pic>
        <p:nvPicPr>
          <p:cNvPr id="5" name="Содержимое 4" descr="0_9430f_53125edc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4312" y="1628800"/>
            <a:ext cx="4872722" cy="3240360"/>
          </a:xfrm>
        </p:spPr>
      </p:pic>
      <p:pic>
        <p:nvPicPr>
          <p:cNvPr id="6" name="Содержимое 5" descr="group-of-guppies-2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3744416" cy="2237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Педагог </a:t>
            </a:r>
            <a:r>
              <a:rPr lang="ru-RU" sz="4000" dirty="0" err="1" smtClean="0"/>
              <a:t>Кочурова</a:t>
            </a:r>
            <a:r>
              <a:rPr lang="ru-RU" sz="4000" dirty="0" smtClean="0"/>
              <a:t> Ольга Алексеевна </a:t>
            </a:r>
            <a:endParaRPr lang="ru-RU" sz="4000" dirty="0"/>
          </a:p>
        </p:txBody>
      </p:sp>
      <p:pic>
        <p:nvPicPr>
          <p:cNvPr id="4" name="Содержимое 3" descr="image167385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0476" y="1882775"/>
            <a:ext cx="342304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Лаборатория коневодства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лаборатории коневодства ребята осваивают технику безопасности при обращении с лошадьми. Далее изучают основы верховой езды, ухаживают за лошадьми и верблюдом. </a:t>
            </a:r>
          </a:p>
          <a:p>
            <a:pPr>
              <a:buNone/>
            </a:pPr>
            <a:r>
              <a:rPr lang="ru-RU" dirty="0" smtClean="0"/>
              <a:t>На базе «ДЭБЦ» работает </a:t>
            </a:r>
            <a:r>
              <a:rPr lang="ru-RU" dirty="0" err="1" smtClean="0"/>
              <a:t>конно-спортивный</a:t>
            </a:r>
            <a:r>
              <a:rPr lang="ru-RU" dirty="0" smtClean="0"/>
              <a:t> клуб «Мустанг».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404664"/>
            <a:ext cx="4518653" cy="3388990"/>
          </a:xfrm>
        </p:spPr>
      </p:pic>
      <p:pic>
        <p:nvPicPr>
          <p:cNvPr id="6" name="Содержимое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1" y="3861048"/>
            <a:ext cx="3888431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4038600" cy="3028950"/>
          </a:xfrm>
        </p:spPr>
      </p:pic>
      <p:pic>
        <p:nvPicPr>
          <p:cNvPr id="6" name="Содержимое 5" descr="1465801736_dsc078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Педагог </a:t>
            </a:r>
            <a:r>
              <a:rPr lang="ru-RU" sz="4000" dirty="0" err="1" smtClean="0"/>
              <a:t>Мордавец</a:t>
            </a:r>
            <a:r>
              <a:rPr lang="ru-RU" sz="4000" dirty="0" smtClean="0"/>
              <a:t> Татьяна Александровна</a:t>
            </a:r>
            <a:endParaRPr lang="ru-RU" sz="4000" dirty="0"/>
          </a:p>
        </p:txBody>
      </p:sp>
      <p:pic>
        <p:nvPicPr>
          <p:cNvPr id="4" name="Содержимое 3" descr="konnyi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382837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«ДЭБЦ» носит имя А.Н. Белкина</a:t>
            </a:r>
            <a:endParaRPr lang="ru-RU" dirty="0"/>
          </a:p>
        </p:txBody>
      </p:sp>
      <p:pic>
        <p:nvPicPr>
          <p:cNvPr id="4" name="Содержимое 3" descr="belkin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43206"/>
            <a:ext cx="5760640" cy="4349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КСК «Мустанг»</a:t>
            </a:r>
            <a:endParaRPr lang="ru-RU" dirty="0"/>
          </a:p>
        </p:txBody>
      </p:sp>
      <p:pic>
        <p:nvPicPr>
          <p:cNvPr id="5" name="Содержимое 4" descr="konnyi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498761"/>
            <a:ext cx="4038600" cy="2696894"/>
          </a:xfrm>
        </p:spPr>
      </p:pic>
      <p:pic>
        <p:nvPicPr>
          <p:cNvPr id="6" name="Содержимое 5" descr="image239423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4888" y="1340768"/>
            <a:ext cx="3989783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Лаборатория коммуникационных и информационных технологий</a:t>
            </a:r>
            <a:endParaRPr lang="ru-RU" dirty="0"/>
          </a:p>
        </p:txBody>
      </p:sp>
      <p:pic>
        <p:nvPicPr>
          <p:cNvPr id="5" name="Содержимое 4" descr="debc1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34418"/>
            <a:ext cx="4038600" cy="2302002"/>
          </a:xfrm>
        </p:spPr>
      </p:pic>
      <p:pic>
        <p:nvPicPr>
          <p:cNvPr id="6" name="Содержимое 5" descr="debc_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педагогический состав «ДЭБЦ» входят и Отличники народного просвещения, ветераны Труда, педагоги первой и высшей категорий. Но есть и совсем молодой специалист, который работает недавно – педагог дополнительного образования и автор презентации – </a:t>
            </a:r>
            <a:r>
              <a:rPr lang="ru-RU" dirty="0" err="1" smtClean="0"/>
              <a:t>Покидова</a:t>
            </a:r>
            <a:r>
              <a:rPr lang="ru-RU" dirty="0" smtClean="0"/>
              <a:t> Кристина </a:t>
            </a:r>
            <a:r>
              <a:rPr lang="ru-RU" dirty="0" smtClean="0"/>
              <a:t>Вячеславовна</a:t>
            </a:r>
            <a:r>
              <a:rPr lang="ru-RU" dirty="0" smtClean="0"/>
              <a:t>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территории «ДЭБЦ» в рамках проекта «От нас, не видевших войны» , посвященного 70-летию обеды в Великой Отечественной войне 1941-1945 г.г. Открыт музей под открытым небом. В комплекс входит «Блиндаж» и «Партизанская полянка».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«Блиндаж»</a:t>
            </a:r>
            <a:endParaRPr lang="ru-RU" dirty="0"/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9303" y="3356992"/>
            <a:ext cx="3888433" cy="2592288"/>
          </a:xfrm>
        </p:spPr>
      </p:pic>
      <p:pic>
        <p:nvPicPr>
          <p:cNvPr id="6" name="Содержимое 5" descr="1431607940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4647" y="1916832"/>
            <a:ext cx="3456383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«Партизанская полянка»</a:t>
            </a:r>
            <a:endParaRPr lang="ru-RU" dirty="0"/>
          </a:p>
        </p:txBody>
      </p:sp>
      <p:pic>
        <p:nvPicPr>
          <p:cNvPr id="5" name="Содержимое 4" descr="1431607940_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4038600" cy="2271713"/>
          </a:xfrm>
        </p:spPr>
      </p:pic>
      <p:pic>
        <p:nvPicPr>
          <p:cNvPr id="6" name="Содержимое 5" descr="debc_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5733" y="1844824"/>
            <a:ext cx="3264363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период летних каникул «Детский эколого-биологический центр» совместно с Центром занятости временно трудоустраивает граждан в возрасте от 14 до 18 лет. 2016 г. стал рекордным по количеству трудоустроенных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детей в трудовых отрядах, чел.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611560" y="476672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259632" y="1268760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404664"/>
            <a:ext cx="5486400" cy="8048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/>
              <a:t>Структура благосостояния семей, чел.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…из истории «ДЭБЦ»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Создание первоначально станции юных натуралистов уходит в далёкий 1952 г.</a:t>
            </a:r>
          </a:p>
          <a:p>
            <a:r>
              <a:rPr lang="ru-RU" dirty="0" smtClean="0"/>
              <a:t>Тогда было открыто 3 кружка: цветоводства, полеводства, ботанический.</a:t>
            </a:r>
          </a:p>
          <a:p>
            <a:r>
              <a:rPr lang="ru-RU" dirty="0" smtClean="0"/>
              <a:t>Позже открыт кружок </a:t>
            </a:r>
            <a:r>
              <a:rPr lang="ru-RU" dirty="0" err="1" smtClean="0"/>
              <a:t>ягодоводства</a:t>
            </a:r>
            <a:r>
              <a:rPr lang="ru-RU" dirty="0" smtClean="0"/>
              <a:t>, на базе которого введены в культуру более 9 видов ягодных кустарников, в т. ч. коллекция смородины из 20 сортов Алтайской селекции</a:t>
            </a:r>
          </a:p>
          <a:p>
            <a:r>
              <a:rPr lang="ru-RU" dirty="0" smtClean="0"/>
              <a:t> Сегодня в «ДЭБЦ» работают 8 лабораторий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763688" y="1484784"/>
          <a:ext cx="61926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48680"/>
            <a:ext cx="5486400" cy="8048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b="1" dirty="0" smtClean="0"/>
              <a:t>Процент воспитанников МБУ ДО «ДЭБЦ» от общего числа трудоустроенных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Виды деятельности трудового лагеря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Уборка территории МБУ ДО </a:t>
            </a:r>
            <a:r>
              <a:rPr lang="en-US" dirty="0"/>
              <a:t>«</a:t>
            </a:r>
            <a:r>
              <a:rPr lang="ru-RU" dirty="0"/>
              <a:t>ДЭБЦ</a:t>
            </a:r>
            <a:r>
              <a:rPr lang="en-US" dirty="0"/>
              <a:t>»;</a:t>
            </a:r>
          </a:p>
          <a:p>
            <a:r>
              <a:rPr lang="ru-RU" dirty="0"/>
              <a:t>Озеленение территории МБУ ДО </a:t>
            </a:r>
            <a:r>
              <a:rPr lang="en-US" dirty="0"/>
              <a:t>«</a:t>
            </a:r>
            <a:r>
              <a:rPr lang="ru-RU" dirty="0"/>
              <a:t>ДЭБЦ</a:t>
            </a:r>
            <a:r>
              <a:rPr lang="en-US" dirty="0"/>
              <a:t>» (</a:t>
            </a:r>
            <a:r>
              <a:rPr lang="ru-RU" dirty="0"/>
              <a:t>посадка и полив растений, прополка цветника и т. д.);</a:t>
            </a:r>
          </a:p>
          <a:p>
            <a:r>
              <a:rPr lang="ru-RU" dirty="0"/>
              <a:t>Уход за животными МБУ ДО </a:t>
            </a:r>
            <a:r>
              <a:rPr lang="en-US" dirty="0"/>
              <a:t>«</a:t>
            </a:r>
            <a:r>
              <a:rPr lang="ru-RU" dirty="0"/>
              <a:t>ДЭБЦ</a:t>
            </a:r>
            <a:r>
              <a:rPr lang="en-US" dirty="0"/>
              <a:t>» (</a:t>
            </a:r>
            <a:r>
              <a:rPr lang="ru-RU" dirty="0"/>
              <a:t>чистка клеток и аквариумов, кормление животных и т. д.);</a:t>
            </a:r>
          </a:p>
          <a:p>
            <a:r>
              <a:rPr lang="ru-RU" dirty="0"/>
              <a:t>Работы в розарии;</a:t>
            </a:r>
          </a:p>
          <a:p>
            <a:r>
              <a:rPr lang="ru-RU" dirty="0"/>
              <a:t>Работы в ботаническом саду (уборка сухих листьев, стрижка растений и т. д.);</a:t>
            </a:r>
          </a:p>
          <a:p>
            <a:r>
              <a:rPr lang="ru-RU" dirty="0"/>
              <a:t>Работы в теплицах (посадка, прополка и </a:t>
            </a:r>
            <a:r>
              <a:rPr lang="ru-RU" dirty="0" smtClean="0"/>
              <a:t>полив </a:t>
            </a:r>
            <a:r>
              <a:rPr lang="ru-RU" dirty="0"/>
              <a:t>овощных культур, сбор урожая);</a:t>
            </a:r>
          </a:p>
          <a:p>
            <a:r>
              <a:rPr lang="ru-RU" dirty="0"/>
              <a:t>Уборка в кабинетах и на складах</a:t>
            </a:r>
          </a:p>
          <a:p>
            <a:r>
              <a:rPr lang="ru-RU" dirty="0"/>
              <a:t>Прополка клумб на проспекте К. </a:t>
            </a:r>
            <a:r>
              <a:rPr lang="ru-RU" dirty="0" smtClean="0"/>
              <a:t>Маркса по просьбе администрации города Озёрска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63562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ener_debc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353" cy="6840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проспекте К. Маркса</a:t>
            </a:r>
            <a:endParaRPr lang="ru-RU" dirty="0"/>
          </a:p>
        </p:txBody>
      </p:sp>
      <p:pic>
        <p:nvPicPr>
          <p:cNvPr id="4" name="Содержимое 3" descr="1465279871_p_20160602_093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32583"/>
            <a:ext cx="8892480" cy="5036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65279871_p_20160602_093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386" y="3645024"/>
            <a:ext cx="4995023" cy="2808312"/>
          </a:xfrm>
        </p:spPr>
      </p:pic>
      <p:pic>
        <p:nvPicPr>
          <p:cNvPr id="6" name="Содержимое 5" descr="1465279904_p_20160602_0934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43752" y="476672"/>
            <a:ext cx="4866942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Директор «Детского эколого-биологического центра» </a:t>
            </a:r>
            <a:r>
              <a:rPr lang="ru-RU" dirty="0" err="1" smtClean="0"/>
              <a:t>Косажевская</a:t>
            </a:r>
            <a:r>
              <a:rPr lang="ru-RU" dirty="0" smtClean="0"/>
              <a:t> Наталья Викторовна</a:t>
            </a:r>
            <a:endParaRPr lang="ru-RU" dirty="0"/>
          </a:p>
        </p:txBody>
      </p:sp>
      <p:pic>
        <p:nvPicPr>
          <p:cNvPr id="4" name="Содержимое 3" descr="1446011224_dsc06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3" y="2420888"/>
            <a:ext cx="5334590" cy="3850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2276872"/>
            <a:ext cx="6264696" cy="11521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 в следующем 2017 году «Детскому эколого-биологическому центру» исполнится 65 лет!</a:t>
            </a:r>
            <a:endParaRPr lang="ru-RU" sz="2400" dirty="0"/>
          </a:p>
        </p:txBody>
      </p:sp>
      <p:pic>
        <p:nvPicPr>
          <p:cNvPr id="5" name="Содержимое 4" descr="dab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908720"/>
            <a:ext cx="2596444" cy="11288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Лаборатория геологии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один из старейших кружков. Юные геологи привозили из летних экспедиций камни, которые впоследствии послужили прекрасным материалом для создания Геологического музея.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447092867_dsc057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Педагог </a:t>
            </a:r>
            <a:r>
              <a:rPr lang="ru-RU" sz="4000" dirty="0" err="1" smtClean="0"/>
              <a:t>Кашицин</a:t>
            </a:r>
            <a:r>
              <a:rPr lang="ru-RU" sz="4000" dirty="0" smtClean="0"/>
              <a:t> Анатолий Александрович</a:t>
            </a:r>
            <a:endParaRPr lang="ru-RU" sz="4000" dirty="0"/>
          </a:p>
        </p:txBody>
      </p:sp>
      <p:pic>
        <p:nvPicPr>
          <p:cNvPr id="4" name="Содержимое 3" descr="1501dyeb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5971" y="2060848"/>
            <a:ext cx="5376597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Лаборатория животноводства и ветеринарии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работает по 3 направлениям:</a:t>
            </a:r>
          </a:p>
          <a:p>
            <a:r>
              <a:rPr lang="ru-RU" dirty="0" smtClean="0"/>
              <a:t>«Домашние животные»</a:t>
            </a:r>
          </a:p>
          <a:p>
            <a:r>
              <a:rPr lang="ru-RU" dirty="0" smtClean="0"/>
              <a:t>Цирк зверей</a:t>
            </a:r>
          </a:p>
          <a:p>
            <a:r>
              <a:rPr lang="ru-RU" dirty="0" smtClean="0"/>
              <a:t>Этология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051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79608"/>
            <a:ext cx="4104456" cy="3078342"/>
          </a:xfrm>
        </p:spPr>
      </p:pic>
      <p:pic>
        <p:nvPicPr>
          <p:cNvPr id="6" name="Содержимое 5" descr="ds50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0348" y="476672"/>
            <a:ext cx="4200130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679</Words>
  <Application>Microsoft Office PowerPoint</Application>
  <PresentationFormat>Экран (4:3)</PresentationFormat>
  <Paragraphs>64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Яркая</vt:lpstr>
      <vt:lpstr>Интерактивная мозаика</vt:lpstr>
      <vt:lpstr>Слайд 2</vt:lpstr>
      <vt:lpstr>«ДЭБЦ» носит имя А.Н. Белкина</vt:lpstr>
      <vt:lpstr>…из истории «ДЭБЦ»</vt:lpstr>
      <vt:lpstr>Лаборатория геологии</vt:lpstr>
      <vt:lpstr>Слайд 6</vt:lpstr>
      <vt:lpstr>Педагог Кашицин Анатолий Александрович</vt:lpstr>
      <vt:lpstr>Лаборатория животноводства и ветеринарии</vt:lpstr>
      <vt:lpstr>Слайд 9</vt:lpstr>
      <vt:lpstr>Слайд 10</vt:lpstr>
      <vt:lpstr>Слайд 11</vt:lpstr>
      <vt:lpstr>Педагог Ослина Ирина Владимировна</vt:lpstr>
      <vt:lpstr>Лаборатория овощеводства и агроэкологии</vt:lpstr>
      <vt:lpstr>Педагог Щербакова Ольга Фоминична</vt:lpstr>
      <vt:lpstr>Лаборатория цветоводства – </vt:lpstr>
      <vt:lpstr>Слайд 16</vt:lpstr>
      <vt:lpstr>Слайд 17</vt:lpstr>
      <vt:lpstr>Слайд 18</vt:lpstr>
      <vt:lpstr>Слайд 19</vt:lpstr>
      <vt:lpstr>Педагог Попова Надежда Петровна</vt:lpstr>
      <vt:lpstr>Лаборатория декоративно-прикладного творчества</vt:lpstr>
      <vt:lpstr>Слайд 22</vt:lpstr>
      <vt:lpstr>Педагог Тихонова Марина Николаевна</vt:lpstr>
      <vt:lpstr>Лаборатория гидробиологии и аквариумистики</vt:lpstr>
      <vt:lpstr>Педагог Кочурова Ольга Алексеевна </vt:lpstr>
      <vt:lpstr>Лаборатория коневодства </vt:lpstr>
      <vt:lpstr>Слайд 27</vt:lpstr>
      <vt:lpstr>Слайд 28</vt:lpstr>
      <vt:lpstr>Педагог Мордавец Татьяна Александровна</vt:lpstr>
      <vt:lpstr>КСК «Мустанг»</vt:lpstr>
      <vt:lpstr>Лаборатория коммуникационных и информационных технологий</vt:lpstr>
      <vt:lpstr>Слайд 32</vt:lpstr>
      <vt:lpstr>Слайд 33</vt:lpstr>
      <vt:lpstr>«Блиндаж»</vt:lpstr>
      <vt:lpstr>«Партизанская полянка»</vt:lpstr>
      <vt:lpstr>Слайд 36</vt:lpstr>
      <vt:lpstr>Количество детей в трудовых отрядах, чел.</vt:lpstr>
      <vt:lpstr>Слайд 38</vt:lpstr>
      <vt:lpstr>Слайд 39</vt:lpstr>
      <vt:lpstr>Слайд 40</vt:lpstr>
      <vt:lpstr>Виды деятельности трудового лагеря</vt:lpstr>
      <vt:lpstr>Слайд 42</vt:lpstr>
      <vt:lpstr>Слайд 43</vt:lpstr>
      <vt:lpstr>На проспекте К. Маркса</vt:lpstr>
      <vt:lpstr>Слайд 45</vt:lpstr>
      <vt:lpstr>Директор «Детского эколого-биологического центра» Косажевская Наталья Викторовна</vt:lpstr>
      <vt:lpstr>Слайд 47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мозаика</dc:title>
  <dc:creator>Калюха</dc:creator>
  <cp:lastModifiedBy>Калюха</cp:lastModifiedBy>
  <cp:revision>55</cp:revision>
  <dcterms:created xsi:type="dcterms:W3CDTF">2016-09-08T07:39:29Z</dcterms:created>
  <dcterms:modified xsi:type="dcterms:W3CDTF">2016-09-10T06:32:21Z</dcterms:modified>
</cp:coreProperties>
</file>