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5" r:id="rId7"/>
    <p:sldId id="264"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CFB3A7D-E9E8-42EC-B830-9D87B46130FD}" type="datetimeFigureOut">
              <a:rPr lang="ru-RU" smtClean="0"/>
              <a:t>26.05.2015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1D80243-2C45-45A8-B5FD-C360E906820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D80243-2C45-45A8-B5FD-C360E906820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D80243-2C45-45A8-B5FD-C360E906820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D80243-2C45-45A8-B5FD-C360E9068204}"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D80243-2C45-45A8-B5FD-C360E9068204}"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D80243-2C45-45A8-B5FD-C360E9068204}"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1D80243-2C45-45A8-B5FD-C360E906820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1D80243-2C45-45A8-B5FD-C360E9068204}"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CFB3A7D-E9E8-42EC-B830-9D87B46130FD}" type="datetimeFigureOut">
              <a:rPr lang="ru-RU" smtClean="0"/>
              <a:t>26.05.2015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1D80243-2C45-45A8-B5FD-C360E906820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CFB3A7D-E9E8-42EC-B830-9D87B46130FD}" type="datetimeFigureOut">
              <a:rPr lang="ru-RU" smtClean="0"/>
              <a:t>26.05.2015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D80243-2C45-45A8-B5FD-C360E906820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CFB3A7D-E9E8-42EC-B830-9D87B46130FD}" type="datetimeFigureOut">
              <a:rPr lang="ru-RU" smtClean="0"/>
              <a:t>26.05.2015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1D80243-2C45-45A8-B5FD-C360E9068204}"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FB3A7D-E9E8-42EC-B830-9D87B46130FD}" type="datetimeFigureOut">
              <a:rPr lang="ru-RU" smtClean="0"/>
              <a:t>26.05.2015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D80243-2C45-45A8-B5FD-C360E906820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Мастер-класс </a:t>
            </a:r>
            <a:br>
              <a:rPr lang="ru-RU" dirty="0" smtClean="0"/>
            </a:br>
            <a:r>
              <a:rPr lang="ru-RU" sz="3600" dirty="0" smtClean="0"/>
              <a:t>по технике «Черно-белый </a:t>
            </a:r>
            <a:r>
              <a:rPr lang="ru-RU" sz="3600" dirty="0" err="1" smtClean="0"/>
              <a:t>граттаж</a:t>
            </a:r>
            <a:r>
              <a:rPr lang="ru-RU" sz="3600" dirty="0" smtClean="0"/>
              <a:t>»</a:t>
            </a:r>
            <a:br>
              <a:rPr lang="ru-RU" sz="3600" dirty="0" smtClean="0"/>
            </a:br>
            <a:r>
              <a:rPr lang="ru-RU" sz="2400" dirty="0" smtClean="0"/>
              <a:t>в русской школе г. Висбаден(Германия)</a:t>
            </a:r>
            <a:endParaRPr lang="ru-RU" sz="2400" dirty="0"/>
          </a:p>
        </p:txBody>
      </p:sp>
      <p:sp>
        <p:nvSpPr>
          <p:cNvPr id="3" name="Подзаголовок 2"/>
          <p:cNvSpPr>
            <a:spLocks noGrp="1"/>
          </p:cNvSpPr>
          <p:nvPr>
            <p:ph type="subTitle" idx="1"/>
          </p:nvPr>
        </p:nvSpPr>
        <p:spPr>
          <a:xfrm>
            <a:off x="457200" y="3699804"/>
            <a:ext cx="8305800" cy="2537508"/>
          </a:xfrm>
        </p:spPr>
        <p:txBody>
          <a:bodyPr>
            <a:normAutofit fontScale="92500" lnSpcReduction="10000"/>
          </a:bodyPr>
          <a:lstStyle/>
          <a:p>
            <a:r>
              <a:rPr lang="ru-RU" dirty="0" smtClean="0"/>
              <a:t>                                        </a:t>
            </a:r>
          </a:p>
          <a:p>
            <a:r>
              <a:rPr lang="ru-RU" dirty="0" smtClean="0"/>
              <a:t>                                       Автор </a:t>
            </a:r>
            <a:r>
              <a:rPr lang="ru-RU" dirty="0" err="1" smtClean="0"/>
              <a:t>Заречнова</a:t>
            </a:r>
            <a:r>
              <a:rPr lang="ru-RU" dirty="0" smtClean="0"/>
              <a:t> Ю.Ю.</a:t>
            </a:r>
          </a:p>
          <a:p>
            <a:endParaRPr lang="ru-RU" dirty="0"/>
          </a:p>
          <a:p>
            <a:endParaRPr lang="ru-RU" dirty="0" smtClean="0"/>
          </a:p>
          <a:p>
            <a:endParaRPr lang="ru-RU" dirty="0"/>
          </a:p>
          <a:p>
            <a:r>
              <a:rPr lang="ru-RU" dirty="0" smtClean="0"/>
              <a:t>2014 г. </a:t>
            </a:r>
            <a:endParaRPr lang="ru-RU" dirty="0"/>
          </a:p>
        </p:txBody>
      </p:sp>
    </p:spTree>
    <p:extLst>
      <p:ext uri="{BB962C8B-B14F-4D97-AF65-F5344CB8AC3E}">
        <p14:creationId xmlns:p14="http://schemas.microsoft.com/office/powerpoint/2010/main" val="207704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1400" dirty="0" smtClean="0"/>
              <a:t>Развивать международные отношения, немецкой и русской культуры;</a:t>
            </a:r>
          </a:p>
          <a:p>
            <a:r>
              <a:rPr lang="ru-RU" sz="1400" dirty="0" smtClean="0"/>
              <a:t>Ознакомить с </a:t>
            </a:r>
            <a:r>
              <a:rPr lang="ru-RU" sz="1400" dirty="0"/>
              <a:t>новыми возможностями художественных техник, графических материалов;                                                                                                                   </a:t>
            </a:r>
            <a:endParaRPr lang="ru-RU" sz="1400" dirty="0" smtClean="0"/>
          </a:p>
          <a:p>
            <a:r>
              <a:rPr lang="ru-RU" sz="1400" dirty="0" smtClean="0"/>
              <a:t>Научить </a:t>
            </a:r>
            <a:r>
              <a:rPr lang="ru-RU" sz="1400" dirty="0"/>
              <a:t>овладению техникой штриха;</a:t>
            </a:r>
          </a:p>
          <a:p>
            <a:r>
              <a:rPr lang="ru-RU" sz="1400" dirty="0" smtClean="0"/>
              <a:t>Развивать </a:t>
            </a:r>
            <a:r>
              <a:rPr lang="ru-RU" sz="1400" dirty="0"/>
              <a:t>и совершенствовать умения и навыки в графической </a:t>
            </a:r>
            <a:r>
              <a:rPr lang="ru-RU" sz="1400" dirty="0" smtClean="0"/>
              <a:t>технике; </a:t>
            </a:r>
          </a:p>
          <a:p>
            <a:r>
              <a:rPr lang="ru-RU" sz="1400" dirty="0" smtClean="0"/>
              <a:t>Способствовать </a:t>
            </a:r>
            <a:r>
              <a:rPr lang="ru-RU" sz="1400" dirty="0"/>
              <a:t>творческому отображению окружающего мира;                   </a:t>
            </a:r>
            <a:endParaRPr lang="ru-RU" sz="1400" dirty="0" smtClean="0"/>
          </a:p>
          <a:p>
            <a:r>
              <a:rPr lang="ru-RU" sz="1400" dirty="0" smtClean="0"/>
              <a:t> </a:t>
            </a:r>
            <a:r>
              <a:rPr lang="ru-RU" sz="1400" dirty="0"/>
              <a:t>Развивать зрительную память, пространственное воображение, навыки композиции;</a:t>
            </a:r>
          </a:p>
          <a:p>
            <a:r>
              <a:rPr lang="ru-RU" sz="1400" dirty="0" smtClean="0"/>
              <a:t>Воспитывать старательность, терпение, </a:t>
            </a:r>
            <a:r>
              <a:rPr lang="ru-RU" sz="1400" dirty="0"/>
              <a:t>точность,  </a:t>
            </a:r>
            <a:r>
              <a:rPr lang="ru-RU" sz="1400" dirty="0" smtClean="0"/>
              <a:t>аккуратность</a:t>
            </a:r>
          </a:p>
          <a:p>
            <a:r>
              <a:rPr lang="ru-RU" sz="1400" dirty="0" smtClean="0"/>
              <a:t>Выполнить композицию подсолнухи в технике «Черно-белый </a:t>
            </a:r>
            <a:r>
              <a:rPr lang="ru-RU" sz="1400" dirty="0" err="1" smtClean="0"/>
              <a:t>граттаж</a:t>
            </a:r>
            <a:r>
              <a:rPr lang="ru-RU" sz="1400" dirty="0" smtClean="0"/>
              <a:t>»</a:t>
            </a:r>
            <a:endParaRPr lang="ru-RU" sz="1400" dirty="0"/>
          </a:p>
        </p:txBody>
      </p:sp>
      <p:sp>
        <p:nvSpPr>
          <p:cNvPr id="3" name="Заголовок 2"/>
          <p:cNvSpPr>
            <a:spLocks noGrp="1"/>
          </p:cNvSpPr>
          <p:nvPr>
            <p:ph type="title"/>
          </p:nvPr>
        </p:nvSpPr>
        <p:spPr/>
        <p:txBody>
          <a:bodyPr>
            <a:normAutofit/>
          </a:bodyPr>
          <a:lstStyle/>
          <a:p>
            <a:r>
              <a:rPr lang="ru-RU" sz="3600" dirty="0" smtClean="0"/>
              <a:t>Цели и задачи:</a:t>
            </a:r>
            <a:endParaRPr lang="ru-RU" sz="3600" dirty="0"/>
          </a:p>
        </p:txBody>
      </p:sp>
    </p:spTree>
    <p:extLst>
      <p:ext uri="{BB962C8B-B14F-4D97-AF65-F5344CB8AC3E}">
        <p14:creationId xmlns:p14="http://schemas.microsoft.com/office/powerpoint/2010/main" val="215774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1600" dirty="0" smtClean="0"/>
              <a:t>Для учителя: </a:t>
            </a:r>
            <a:r>
              <a:rPr lang="ru-RU" sz="1400" dirty="0"/>
              <a:t>р</a:t>
            </a:r>
            <a:r>
              <a:rPr lang="ru-RU" sz="1400" dirty="0" smtClean="0"/>
              <a:t>епродукции </a:t>
            </a:r>
            <a:r>
              <a:rPr lang="ru-RU" sz="1400" dirty="0"/>
              <a:t>картин известных художников с графическим  изображением деревни, села. Работы учащихся. Подготовленный лист бумаги.</a:t>
            </a:r>
          </a:p>
          <a:p>
            <a:r>
              <a:rPr lang="ru-RU" sz="1600" dirty="0" smtClean="0"/>
              <a:t>Для учащихся: </a:t>
            </a:r>
            <a:r>
              <a:rPr lang="ru-RU" sz="1400" dirty="0" smtClean="0"/>
              <a:t>тушь и гуашь черные, картон, жидкое мыло, палочки, свечи.</a:t>
            </a:r>
            <a:r>
              <a:rPr lang="ru-RU" sz="1600" dirty="0" smtClean="0"/>
              <a:t> </a:t>
            </a:r>
            <a:endParaRPr lang="ru-RU" sz="1600" dirty="0"/>
          </a:p>
        </p:txBody>
      </p:sp>
      <p:sp>
        <p:nvSpPr>
          <p:cNvPr id="3" name="Заголовок 2"/>
          <p:cNvSpPr>
            <a:spLocks noGrp="1"/>
          </p:cNvSpPr>
          <p:nvPr>
            <p:ph type="title"/>
          </p:nvPr>
        </p:nvSpPr>
        <p:spPr/>
        <p:txBody>
          <a:bodyPr>
            <a:normAutofit/>
          </a:bodyPr>
          <a:lstStyle/>
          <a:p>
            <a:r>
              <a:rPr lang="ru-RU" sz="3600" dirty="0" smtClean="0"/>
              <a:t>Материалы</a:t>
            </a:r>
            <a:endParaRPr lang="ru-RU"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96952"/>
            <a:ext cx="3097634" cy="249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1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196752"/>
            <a:ext cx="8219256" cy="5112568"/>
          </a:xfrm>
        </p:spPr>
        <p:txBody>
          <a:bodyPr>
            <a:normAutofit fontScale="47500" lnSpcReduction="20000"/>
          </a:bodyPr>
          <a:lstStyle/>
          <a:p>
            <a:r>
              <a:rPr lang="ru-RU" sz="2900" dirty="0"/>
              <a:t>Посмотрите на эти картины. (На доске висят графические </a:t>
            </a:r>
            <a:r>
              <a:rPr lang="ru-RU" sz="2900" dirty="0" smtClean="0"/>
              <a:t>изображение цветов) </a:t>
            </a:r>
            <a:r>
              <a:rPr lang="ru-RU" sz="2900" dirty="0"/>
              <a:t>Что на них изображено? </a:t>
            </a:r>
            <a:r>
              <a:rPr lang="ru-RU" sz="2900" dirty="0" smtClean="0"/>
              <a:t>(Цветы).</a:t>
            </a:r>
            <a:endParaRPr lang="ru-RU" sz="2900" dirty="0"/>
          </a:p>
          <a:p>
            <a:r>
              <a:rPr lang="ru-RU" sz="2900" dirty="0"/>
              <a:t>Сегодня на уроке вы будете </a:t>
            </a:r>
            <a:r>
              <a:rPr lang="ru-RU" sz="2900" dirty="0" smtClean="0"/>
              <a:t>выполнять работу с изображением подсолнухов, </a:t>
            </a:r>
            <a:r>
              <a:rPr lang="ru-RU" sz="2900" dirty="0"/>
              <a:t>пользуясь выразительными средствами графики: точкой, штрихом, линией, продолжать овладевать различными инструментами: заостренной палочкой, пером.</a:t>
            </a:r>
          </a:p>
          <a:p>
            <a:r>
              <a:rPr lang="ru-RU" sz="2900" dirty="0"/>
              <a:t>Художники графики передают свои впечатления о мире с помощью чёрного и белого цветов на бумаге. Посмотрите вокруг и назовите предметы белого и чёрного цветов. (Белый снег, звёзды, невеста, чёрные горы, чёрные тучи, вдова ….). эти цвета по отношению друг к другу контрастны, противоположны. Но эти же цвета, как и противоположные предметы в жизни могут уживаться вместе и тогда мир предстаёт более многообразным.</a:t>
            </a:r>
          </a:p>
          <a:p>
            <a:r>
              <a:rPr lang="ru-RU" sz="2900" dirty="0"/>
              <a:t>Графика – самый распространённый вид искусства, несмотря на кажущуюся простоту изображения, это искусство очень сложное. Простой линией карандаша можно передать самые разные оттенки человеческих эмоций: боль, гнев, радость, грусть …</a:t>
            </a:r>
          </a:p>
          <a:p>
            <a:r>
              <a:rPr lang="ru-RU" sz="2900" dirty="0"/>
              <a:t>В каждом рисунке началом всех начал является первое прикосновение к листу. Чёрно-белое пятно, линия, штрих, точка – это стихия из которой возникает образ.</a:t>
            </a:r>
          </a:p>
          <a:p>
            <a:r>
              <a:rPr lang="ru-RU" sz="2900" dirty="0"/>
              <a:t>Что же в графике будет началом? Конечно точка, как начало графического изображения, как начало рождения образа. Рисование точкой помогает снять неосознанный страх перед чистым листом, ведь точкой невозможно ошибиться, её можно подвинуть, поставить рядом другую. Точка сама по себе уже форма, только очень маленькая.</a:t>
            </a:r>
          </a:p>
          <a:p>
            <a:endParaRPr lang="ru-RU" dirty="0"/>
          </a:p>
        </p:txBody>
      </p:sp>
      <p:sp>
        <p:nvSpPr>
          <p:cNvPr id="3" name="Заголовок 2"/>
          <p:cNvSpPr>
            <a:spLocks noGrp="1"/>
          </p:cNvSpPr>
          <p:nvPr>
            <p:ph type="title"/>
          </p:nvPr>
        </p:nvSpPr>
        <p:spPr/>
        <p:txBody>
          <a:bodyPr>
            <a:normAutofit/>
          </a:bodyPr>
          <a:lstStyle/>
          <a:p>
            <a:r>
              <a:rPr lang="ru-RU" sz="3600" dirty="0" smtClean="0"/>
              <a:t>Ход занятия</a:t>
            </a:r>
            <a:endParaRPr lang="ru-RU" sz="3600" dirty="0"/>
          </a:p>
        </p:txBody>
      </p:sp>
    </p:spTree>
    <p:extLst>
      <p:ext uri="{BB962C8B-B14F-4D97-AF65-F5344CB8AC3E}">
        <p14:creationId xmlns:p14="http://schemas.microsoft.com/office/powerpoint/2010/main" val="122303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620688"/>
            <a:ext cx="8291264" cy="5170579"/>
          </a:xfrm>
        </p:spPr>
        <p:txBody>
          <a:bodyPr>
            <a:normAutofit/>
          </a:bodyPr>
          <a:lstStyle/>
          <a:p>
            <a:r>
              <a:rPr lang="ru-RU" sz="1400" dirty="0"/>
              <a:t> Попробуем распределить точки на листе, ритмично организуя их в образы. Мы можем представить как точка, двигаясь в пространстве, оставляет след летящей кометы. (Показываю на листе бумаги). Или как точки превратились в одуванчики, звезду, Млечный путь, ветку берёзы, камыш. (Образцы показываю).</a:t>
            </a:r>
          </a:p>
          <a:p>
            <a:r>
              <a:rPr lang="ru-RU" sz="1400" dirty="0" smtClean="0"/>
              <a:t>Мы </a:t>
            </a:r>
            <a:r>
              <a:rPr lang="ru-RU" sz="1400" dirty="0"/>
              <a:t>получили представление, как точка, двигаясь, превратилась в штришок, а затем в линию.</a:t>
            </a:r>
          </a:p>
          <a:p>
            <a:r>
              <a:rPr lang="ru-RU" sz="1400" dirty="0"/>
              <a:t>Штрих - это ещё одно средство графического изображения, укороченная линия, которая может быть короткой, широкой… В зависимости от силы нажима может быть тёмным или светлым. (Показываю, как при помощи штриха можно изобразить ветку сосны, салют - на листе).</a:t>
            </a:r>
          </a:p>
          <a:p>
            <a:r>
              <a:rPr lang="ru-RU" sz="1400" dirty="0"/>
              <a:t>Перекрещивающиеся в разных направлениях или расположенные рядом штрихи создают штриховое тональное пятно, чем чаще и гуще наложены штрихи, тем больше проявляется сила тона. (Образец - башня).</a:t>
            </a:r>
          </a:p>
          <a:p>
            <a:r>
              <a:rPr lang="ru-RU" sz="1400" dirty="0"/>
              <a:t>Это говорит о богатстве возможностей штриха и о разнообразии приёмов его использования.</a:t>
            </a:r>
          </a:p>
          <a:p>
            <a:r>
              <a:rPr lang="ru-RU" sz="1400" dirty="0"/>
              <a:t>Один из самых главных и наиболее выразительных средств рисунка – это линия. Линию, проведённую по линейке, называют «чертёжной». Чаще всего она прямая, тонкая художники не пользуются ею из-за её однообразия. Линия приобрела все качества точки и штриха, но стала более осмысленной. Она может быть волнистая, изящная, лёгкая</a:t>
            </a:r>
            <a:r>
              <a:rPr lang="ru-RU" sz="1400" dirty="0" smtClean="0"/>
              <a:t>…</a:t>
            </a:r>
            <a:endParaRPr lang="ru-RU" sz="1400" dirty="0"/>
          </a:p>
        </p:txBody>
      </p:sp>
    </p:spTree>
    <p:extLst>
      <p:ext uri="{BB962C8B-B14F-4D97-AF65-F5344CB8AC3E}">
        <p14:creationId xmlns:p14="http://schemas.microsoft.com/office/powerpoint/2010/main" val="129720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764704"/>
            <a:ext cx="8435280" cy="5242587"/>
          </a:xfrm>
        </p:spPr>
        <p:txBody>
          <a:bodyPr/>
          <a:lstStyle/>
          <a:p>
            <a:pPr lvl="0">
              <a:buClr>
                <a:srgbClr val="2DA2BF"/>
              </a:buClr>
            </a:pPr>
            <a:r>
              <a:rPr lang="ru-RU" sz="1400" dirty="0">
                <a:solidFill>
                  <a:prstClr val="black"/>
                </a:solidFill>
              </a:rPr>
              <a:t>Какая ещё может быть линия? (тонкая, толстая, кривая…)</a:t>
            </a:r>
          </a:p>
          <a:p>
            <a:pPr lvl="0">
              <a:buClr>
                <a:srgbClr val="2DA2BF"/>
              </a:buClr>
            </a:pPr>
            <a:r>
              <a:rPr lang="ru-RU" sz="1400" dirty="0">
                <a:solidFill>
                  <a:prstClr val="black"/>
                </a:solidFill>
              </a:rPr>
              <a:t>Линия несёт в себе информацию об изображении. (Показываю образцы, выполненные в технике «</a:t>
            </a:r>
            <a:r>
              <a:rPr lang="ru-RU" sz="1400" dirty="0" err="1">
                <a:solidFill>
                  <a:prstClr val="black"/>
                </a:solidFill>
              </a:rPr>
              <a:t>граттаж</a:t>
            </a:r>
            <a:r>
              <a:rPr lang="ru-RU" sz="1400" dirty="0">
                <a:solidFill>
                  <a:prstClr val="black"/>
                </a:solidFill>
              </a:rPr>
              <a:t>»). Горизонтальные линии несут в себе покой, тишину. Вертикальные – ощущение высоты, стройности.</a:t>
            </a:r>
          </a:p>
          <a:p>
            <a:pPr lvl="0">
              <a:buClr>
                <a:srgbClr val="2DA2BF"/>
              </a:buClr>
            </a:pPr>
            <a:r>
              <a:rPr lang="ru-RU" sz="1400" dirty="0">
                <a:solidFill>
                  <a:prstClr val="black"/>
                </a:solidFill>
              </a:rPr>
              <a:t>В природе, в окружающей нас жизни мы можем наблюдать великое разнообразие линий.</a:t>
            </a:r>
          </a:p>
          <a:p>
            <a:pPr lvl="0">
              <a:buClr>
                <a:srgbClr val="2DA2BF"/>
              </a:buClr>
            </a:pPr>
            <a:r>
              <a:rPr lang="ru-RU" sz="1400" dirty="0">
                <a:solidFill>
                  <a:prstClr val="black"/>
                </a:solidFill>
              </a:rPr>
              <a:t>Рассмотрите морскую ракушку: здесь и линия в виде спирали, и горизонтальные, и вертикальные, и волнистые линии. Эти выразительные средства: точку, штрих, линию вы будете использовать при выполнении техники «</a:t>
            </a:r>
            <a:r>
              <a:rPr lang="ru-RU" sz="1400" dirty="0" err="1">
                <a:solidFill>
                  <a:prstClr val="black"/>
                </a:solidFill>
              </a:rPr>
              <a:t>граттаж</a:t>
            </a:r>
            <a:r>
              <a:rPr lang="ru-RU" sz="1400" dirty="0">
                <a:solidFill>
                  <a:prstClr val="black"/>
                </a:solidFill>
              </a:rPr>
              <a:t>». </a:t>
            </a:r>
          </a:p>
          <a:p>
            <a:endParaRPr lang="ru-RU" dirty="0"/>
          </a:p>
        </p:txBody>
      </p:sp>
    </p:spTree>
    <p:extLst>
      <p:ext uri="{BB962C8B-B14F-4D97-AF65-F5344CB8AC3E}">
        <p14:creationId xmlns:p14="http://schemas.microsoft.com/office/powerpoint/2010/main" val="415525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2"/>
          </p:nvPr>
        </p:nvSpPr>
        <p:spPr>
          <a:xfrm>
            <a:off x="467544" y="548680"/>
            <a:ext cx="4320480" cy="5832648"/>
          </a:xfrm>
        </p:spPr>
        <p:txBody>
          <a:bodyPr>
            <a:normAutofit/>
          </a:bodyPr>
          <a:lstStyle/>
          <a:p>
            <a:pPr lvl="0">
              <a:buClr>
                <a:srgbClr val="2DA2BF"/>
              </a:buClr>
            </a:pPr>
            <a:r>
              <a:rPr lang="ru-RU" sz="1400" dirty="0">
                <a:solidFill>
                  <a:prstClr val="black"/>
                </a:solidFill>
              </a:rPr>
              <a:t>- </a:t>
            </a:r>
            <a:r>
              <a:rPr lang="ru-RU" sz="1400" dirty="0" smtClean="0">
                <a:solidFill>
                  <a:prstClr val="black"/>
                </a:solidFill>
              </a:rPr>
              <a:t>«</a:t>
            </a:r>
            <a:r>
              <a:rPr lang="ru-RU" sz="1400" dirty="0" err="1">
                <a:solidFill>
                  <a:prstClr val="black"/>
                </a:solidFill>
              </a:rPr>
              <a:t>Граттаж</a:t>
            </a:r>
            <a:r>
              <a:rPr lang="ru-RU" sz="1400" dirty="0">
                <a:solidFill>
                  <a:prstClr val="black"/>
                </a:solidFill>
              </a:rPr>
              <a:t>» - французское слово, означает «скрести, царапать». </a:t>
            </a:r>
          </a:p>
          <a:p>
            <a:pPr lvl="0">
              <a:buClr>
                <a:srgbClr val="2DA2BF"/>
              </a:buClr>
            </a:pPr>
            <a:r>
              <a:rPr lang="ru-RU" sz="1400" dirty="0" smtClean="0">
                <a:solidFill>
                  <a:prstClr val="black"/>
                </a:solidFill>
              </a:rPr>
              <a:t>Послушайте, внимательно, как делается </a:t>
            </a:r>
            <a:r>
              <a:rPr lang="ru-RU" sz="1400" dirty="0" err="1" smtClean="0">
                <a:solidFill>
                  <a:prstClr val="black"/>
                </a:solidFill>
              </a:rPr>
              <a:t>граттаж</a:t>
            </a:r>
            <a:r>
              <a:rPr lang="ru-RU" sz="1400" dirty="0" smtClean="0">
                <a:solidFill>
                  <a:prstClr val="black"/>
                </a:solidFill>
              </a:rPr>
              <a:t>:</a:t>
            </a:r>
          </a:p>
          <a:p>
            <a:pPr lvl="0">
              <a:buClr>
                <a:srgbClr val="2DA2BF"/>
              </a:buClr>
            </a:pPr>
            <a:r>
              <a:rPr lang="ru-RU" sz="1400" dirty="0" smtClean="0">
                <a:solidFill>
                  <a:prstClr val="black"/>
                </a:solidFill>
              </a:rPr>
              <a:t>1. Натирается воском или </a:t>
            </a:r>
            <a:r>
              <a:rPr lang="ru-RU" sz="1400" dirty="0" err="1" smtClean="0">
                <a:solidFill>
                  <a:prstClr val="black"/>
                </a:solidFill>
              </a:rPr>
              <a:t>порафином</a:t>
            </a:r>
            <a:r>
              <a:rPr lang="ru-RU" sz="1400" dirty="0" smtClean="0">
                <a:solidFill>
                  <a:prstClr val="black"/>
                </a:solidFill>
              </a:rPr>
              <a:t> лист бумаги или картона</a:t>
            </a:r>
          </a:p>
          <a:p>
            <a:pPr lvl="0">
              <a:buClr>
                <a:srgbClr val="2DA2BF"/>
              </a:buClr>
            </a:pPr>
            <a:r>
              <a:rPr lang="ru-RU" sz="1400" dirty="0" smtClean="0">
                <a:solidFill>
                  <a:prstClr val="black"/>
                </a:solidFill>
              </a:rPr>
              <a:t>2. Наносится на него черная тушь или гуашь перемешанная с каплей жидкого мыла, что бы краска не сворачивалась. </a:t>
            </a:r>
          </a:p>
          <a:p>
            <a:pPr lvl="0">
              <a:buClr>
                <a:srgbClr val="2DA2BF"/>
              </a:buClr>
            </a:pPr>
            <a:r>
              <a:rPr lang="ru-RU" sz="1400" dirty="0" smtClean="0">
                <a:solidFill>
                  <a:prstClr val="black"/>
                </a:solidFill>
              </a:rPr>
              <a:t>3. Когда краска высохнет тоненькими палочками или зубочистками выцарапываем изображение, в нашем случае подсолнух.   </a:t>
            </a:r>
          </a:p>
          <a:p>
            <a:pPr lvl="0">
              <a:buClr>
                <a:srgbClr val="2DA2BF"/>
              </a:buClr>
            </a:pPr>
            <a:r>
              <a:rPr lang="ru-RU" sz="1400" dirty="0" smtClean="0">
                <a:solidFill>
                  <a:prstClr val="black"/>
                </a:solidFill>
              </a:rPr>
              <a:t>Как </a:t>
            </a:r>
            <a:r>
              <a:rPr lang="ru-RU" sz="1400" dirty="0">
                <a:solidFill>
                  <a:prstClr val="black"/>
                </a:solidFill>
              </a:rPr>
              <a:t>нужно изображать подсолнух? Серединку мы изобразим точками, а лепестки подсолнуха будем </a:t>
            </a:r>
            <a:r>
              <a:rPr lang="ru-RU" sz="1400" dirty="0" smtClean="0">
                <a:solidFill>
                  <a:prstClr val="black"/>
                </a:solidFill>
              </a:rPr>
              <a:t>выцарапывать </a:t>
            </a:r>
            <a:r>
              <a:rPr lang="ru-RU" sz="1400" dirty="0">
                <a:solidFill>
                  <a:prstClr val="black"/>
                </a:solidFill>
              </a:rPr>
              <a:t>полностью. Обратите внимание на форму лепестков.</a:t>
            </a:r>
          </a:p>
          <a:p>
            <a:pPr lvl="0">
              <a:buClr>
                <a:srgbClr val="2DA2BF"/>
              </a:buClr>
            </a:pPr>
            <a:r>
              <a:rPr lang="ru-RU" sz="1400" dirty="0">
                <a:solidFill>
                  <a:prstClr val="black"/>
                </a:solidFill>
              </a:rPr>
              <a:t>Теперь выполните </a:t>
            </a:r>
            <a:r>
              <a:rPr lang="ru-RU" sz="1400" dirty="0" smtClean="0">
                <a:solidFill>
                  <a:prstClr val="black"/>
                </a:solidFill>
              </a:rPr>
              <a:t>подсолнух </a:t>
            </a:r>
            <a:r>
              <a:rPr lang="ru-RU" sz="1400" dirty="0">
                <a:solidFill>
                  <a:prstClr val="black"/>
                </a:solidFill>
              </a:rPr>
              <a:t>в технике «</a:t>
            </a:r>
            <a:r>
              <a:rPr lang="ru-RU" sz="1400" dirty="0" err="1">
                <a:solidFill>
                  <a:prstClr val="black"/>
                </a:solidFill>
              </a:rPr>
              <a:t>граттаж</a:t>
            </a:r>
            <a:r>
              <a:rPr lang="ru-RU" sz="1400" dirty="0">
                <a:solidFill>
                  <a:prstClr val="black"/>
                </a:solidFill>
              </a:rPr>
              <a:t>».</a:t>
            </a:r>
          </a:p>
          <a:p>
            <a:endParaRPr lang="ru-RU" dirty="0"/>
          </a:p>
        </p:txBody>
      </p:sp>
      <p:pic>
        <p:nvPicPr>
          <p:cNvPr id="3074" name="Picture 2"/>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r="20667"/>
          <a:stretch/>
        </p:blipFill>
        <p:spPr bwMode="auto">
          <a:xfrm>
            <a:off x="4860032" y="1484784"/>
            <a:ext cx="3809602" cy="3593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64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268760"/>
            <a:ext cx="8291264" cy="4738531"/>
          </a:xfrm>
        </p:spPr>
        <p:txBody>
          <a:bodyPr/>
          <a:lstStyle/>
          <a:p>
            <a:r>
              <a:rPr lang="ru-RU" sz="1400" dirty="0"/>
              <a:t>Теперь  дети сами выполняют работу в технике «Черно-белый </a:t>
            </a:r>
            <a:r>
              <a:rPr lang="ru-RU" sz="1400" dirty="0" err="1"/>
              <a:t>граттаж</a:t>
            </a:r>
            <a:r>
              <a:rPr lang="ru-RU" sz="1400" dirty="0"/>
              <a:t>». По ходу практического задания провожу индивидуальный или при необходимости, групповой инструктаж. В конце практической работы проводим небольшой просмотр.</a:t>
            </a:r>
          </a:p>
          <a:p>
            <a:endParaRPr lang="ru-RU" dirty="0"/>
          </a:p>
        </p:txBody>
      </p:sp>
      <p:sp>
        <p:nvSpPr>
          <p:cNvPr id="3" name="Заголовок 2"/>
          <p:cNvSpPr>
            <a:spLocks noGrp="1"/>
          </p:cNvSpPr>
          <p:nvPr>
            <p:ph type="title"/>
          </p:nvPr>
        </p:nvSpPr>
        <p:spPr/>
        <p:txBody>
          <a:bodyPr>
            <a:normAutofit/>
          </a:bodyPr>
          <a:lstStyle/>
          <a:p>
            <a:r>
              <a:rPr lang="ru-RU" sz="3600" dirty="0" smtClean="0"/>
              <a:t>Практическая работа</a:t>
            </a: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564904"/>
            <a:ext cx="4680520" cy="351039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3" y="2551615"/>
            <a:ext cx="2602255" cy="3469673"/>
          </a:xfrm>
          <a:prstGeom prst="rect">
            <a:avLst/>
          </a:prstGeom>
          <a:ln>
            <a:noFill/>
          </a:ln>
          <a:effectLst>
            <a:softEdge rad="112500"/>
          </a:effectLst>
        </p:spPr>
      </p:pic>
    </p:spTree>
    <p:extLst>
      <p:ext uri="{BB962C8B-B14F-4D97-AF65-F5344CB8AC3E}">
        <p14:creationId xmlns:p14="http://schemas.microsoft.com/office/powerpoint/2010/main" val="15404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1400" dirty="0"/>
              <a:t>Раскладываем работы на столе и коллективно обсуждаем.</a:t>
            </a:r>
          </a:p>
          <a:p>
            <a:r>
              <a:rPr lang="ru-RU" sz="1400" dirty="0" smtClean="0"/>
              <a:t>Скажите </a:t>
            </a:r>
            <a:r>
              <a:rPr lang="ru-RU" sz="1400" dirty="0"/>
              <a:t>мне: </a:t>
            </a:r>
          </a:p>
          <a:p>
            <a:r>
              <a:rPr lang="ru-RU" sz="1400" dirty="0"/>
              <a:t>-что на </a:t>
            </a:r>
            <a:r>
              <a:rPr lang="ru-RU" sz="1400" dirty="0" smtClean="0"/>
              <a:t>мастер-классе вам </a:t>
            </a:r>
            <a:r>
              <a:rPr lang="ru-RU" sz="1400" dirty="0"/>
              <a:t>понравилось?</a:t>
            </a:r>
          </a:p>
          <a:p>
            <a:r>
              <a:rPr lang="ru-RU" sz="1400" dirty="0"/>
              <a:t>-какой момент вызвал затруднение?</a:t>
            </a:r>
          </a:p>
          <a:p>
            <a:r>
              <a:rPr lang="ru-RU" sz="1400" dirty="0"/>
              <a:t>-как вы справились со сложностями?</a:t>
            </a:r>
          </a:p>
          <a:p>
            <a:r>
              <a:rPr lang="ru-RU" sz="1400" dirty="0"/>
              <a:t>-где вам пригодятся знания, которые вы получили сегодня</a:t>
            </a:r>
            <a:r>
              <a:rPr lang="ru-RU" sz="1400" dirty="0" smtClean="0"/>
              <a:t>?</a:t>
            </a:r>
          </a:p>
        </p:txBody>
      </p:sp>
      <p:sp>
        <p:nvSpPr>
          <p:cNvPr id="3" name="Заголовок 2"/>
          <p:cNvSpPr>
            <a:spLocks noGrp="1"/>
          </p:cNvSpPr>
          <p:nvPr>
            <p:ph type="title"/>
          </p:nvPr>
        </p:nvSpPr>
        <p:spPr/>
        <p:txBody>
          <a:bodyPr>
            <a:normAutofit/>
          </a:bodyPr>
          <a:lstStyle/>
          <a:p>
            <a:r>
              <a:rPr lang="ru-RU" sz="3600" dirty="0" smtClean="0"/>
              <a:t>Выставка работ и итог урока</a:t>
            </a:r>
            <a:endParaRPr lang="ru-RU" sz="36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140968"/>
            <a:ext cx="4049772" cy="3262240"/>
          </a:xfrm>
          <a:prstGeom prst="rect">
            <a:avLst/>
          </a:prstGeom>
          <a:ln>
            <a:noFill/>
          </a:ln>
          <a:effectLst>
            <a:softEdge rad="112500"/>
          </a:effectLst>
        </p:spPr>
      </p:pic>
    </p:spTree>
    <p:extLst>
      <p:ext uri="{BB962C8B-B14F-4D97-AF65-F5344CB8AC3E}">
        <p14:creationId xmlns:p14="http://schemas.microsoft.com/office/powerpoint/2010/main" val="2332847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TotalTime>
  <Words>874</Words>
  <Application>Microsoft Office PowerPoint</Application>
  <PresentationFormat>Экран (4:3)</PresentationFormat>
  <Paragraphs>52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Мастер-класс  по технике «Черно-белый граттаж» в русской школе г. Висбаден(Германия)</vt:lpstr>
      <vt:lpstr>Цели и задачи:</vt:lpstr>
      <vt:lpstr>Материалы</vt:lpstr>
      <vt:lpstr>Ход занятия</vt:lpstr>
      <vt:lpstr>Презентация PowerPoint</vt:lpstr>
      <vt:lpstr>Презентация PowerPoint</vt:lpstr>
      <vt:lpstr>Презентация PowerPoint</vt:lpstr>
      <vt:lpstr>Практическая работа</vt:lpstr>
      <vt:lpstr>Выставка работ и итог урока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технике «Черно-белый граттаж» в русской школе г. Ввисбаден(Германия)</dc:title>
  <dc:creator>Админ</dc:creator>
  <cp:lastModifiedBy>Админ</cp:lastModifiedBy>
  <cp:revision>10</cp:revision>
  <dcterms:created xsi:type="dcterms:W3CDTF">2015-05-26T05:35:29Z</dcterms:created>
  <dcterms:modified xsi:type="dcterms:W3CDTF">2015-05-26T07:33:33Z</dcterms:modified>
</cp:coreProperties>
</file>