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6"/>
  </p:handoutMasterIdLst>
  <p:sldIdLst>
    <p:sldId id="256" r:id="rId2"/>
    <p:sldId id="257" r:id="rId3"/>
    <p:sldId id="310" r:id="rId4"/>
    <p:sldId id="269" r:id="rId5"/>
    <p:sldId id="271" r:id="rId6"/>
    <p:sldId id="272" r:id="rId7"/>
    <p:sldId id="314" r:id="rId8"/>
    <p:sldId id="273" r:id="rId9"/>
    <p:sldId id="274" r:id="rId10"/>
    <p:sldId id="275" r:id="rId11"/>
    <p:sldId id="270" r:id="rId12"/>
    <p:sldId id="276" r:id="rId13"/>
    <p:sldId id="277" r:id="rId14"/>
    <p:sldId id="278" r:id="rId15"/>
    <p:sldId id="279" r:id="rId16"/>
    <p:sldId id="291" r:id="rId17"/>
    <p:sldId id="292" r:id="rId18"/>
    <p:sldId id="280" r:id="rId19"/>
    <p:sldId id="281" r:id="rId20"/>
    <p:sldId id="282" r:id="rId21"/>
    <p:sldId id="283" r:id="rId22"/>
    <p:sldId id="284" r:id="rId23"/>
    <p:sldId id="285" r:id="rId24"/>
    <p:sldId id="286" r:id="rId25"/>
    <p:sldId id="287" r:id="rId26"/>
    <p:sldId id="288" r:id="rId27"/>
    <p:sldId id="290" r:id="rId28"/>
    <p:sldId id="258" r:id="rId29"/>
    <p:sldId id="289" r:id="rId30"/>
    <p:sldId id="293" r:id="rId31"/>
    <p:sldId id="294" r:id="rId32"/>
    <p:sldId id="295" r:id="rId33"/>
    <p:sldId id="296" r:id="rId34"/>
    <p:sldId id="264" r:id="rId35"/>
    <p:sldId id="265" r:id="rId36"/>
    <p:sldId id="266" r:id="rId37"/>
    <p:sldId id="267" r:id="rId38"/>
    <p:sldId id="268" r:id="rId39"/>
    <p:sldId id="297" r:id="rId40"/>
    <p:sldId id="313" r:id="rId41"/>
    <p:sldId id="312" r:id="rId42"/>
    <p:sldId id="311" r:id="rId43"/>
    <p:sldId id="298" r:id="rId44"/>
    <p:sldId id="299" r:id="rId45"/>
    <p:sldId id="300" r:id="rId46"/>
    <p:sldId id="302" r:id="rId47"/>
    <p:sldId id="303" r:id="rId48"/>
    <p:sldId id="304" r:id="rId49"/>
    <p:sldId id="305" r:id="rId50"/>
    <p:sldId id="306" r:id="rId51"/>
    <p:sldId id="307" r:id="rId52"/>
    <p:sldId id="308" r:id="rId53"/>
    <p:sldId id="309" r:id="rId54"/>
    <p:sldId id="301" r:id="rId5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588" autoAdjust="0"/>
    <p:restoredTop sz="94574" autoAdjust="0"/>
  </p:normalViewPr>
  <p:slideViewPr>
    <p:cSldViewPr>
      <p:cViewPr varScale="1">
        <p:scale>
          <a:sx n="54" d="100"/>
          <a:sy n="54" d="100"/>
        </p:scale>
        <p:origin x="-164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solidFill>
                  <a:srgbClr val="FF0000"/>
                </a:solidFill>
              </a:defRPr>
            </a:pPr>
            <a:r>
              <a:rPr lang="ru-RU" sz="2400" dirty="0">
                <a:solidFill>
                  <a:srgbClr val="FF0000"/>
                </a:solidFill>
              </a:rPr>
              <a:t>Факторы психологического</a:t>
            </a:r>
            <a:r>
              <a:rPr lang="ru-RU" sz="2400" baseline="0" dirty="0">
                <a:solidFill>
                  <a:srgbClr val="FF0000"/>
                </a:solidFill>
              </a:rPr>
              <a:t> здоровья детей</a:t>
            </a:r>
            <a:endParaRPr lang="ru-RU" sz="2400" dirty="0">
              <a:solidFill>
                <a:srgbClr val="FF0000"/>
              </a:solidFill>
            </a:endParaRPr>
          </a:p>
        </c:rich>
      </c:tx>
      <c:layout>
        <c:manualLayout>
          <c:xMode val="edge"/>
          <c:yMode val="edge"/>
          <c:x val="0.12306333236123267"/>
          <c:y val="1.2851318428072316E-2"/>
        </c:manualLayout>
      </c:layout>
    </c:title>
    <c:plotArea>
      <c:layout>
        <c:manualLayout>
          <c:layoutTarget val="inner"/>
          <c:xMode val="edge"/>
          <c:yMode val="edge"/>
          <c:x val="0.10966896513804321"/>
          <c:y val="0.16769904444902453"/>
          <c:w val="0.87271354055138595"/>
          <c:h val="0.42733036347635878"/>
        </c:manualLayout>
      </c:layout>
      <c:barChart>
        <c:barDir val="col"/>
        <c:grouping val="clustered"/>
        <c:ser>
          <c:idx val="0"/>
          <c:order val="0"/>
          <c:dPt>
            <c:idx val="1"/>
            <c:spPr>
              <a:solidFill>
                <a:schemeClr val="accent2"/>
              </a:solidFill>
            </c:spPr>
          </c:dPt>
          <c:dPt>
            <c:idx val="2"/>
            <c:spPr>
              <a:solidFill>
                <a:srgbClr val="FFC000"/>
              </a:solidFill>
            </c:spPr>
          </c:dPt>
          <c:dPt>
            <c:idx val="3"/>
            <c:spPr>
              <a:solidFill>
                <a:srgbClr val="FF0000"/>
              </a:solidFill>
            </c:spPr>
          </c:dPt>
          <c:dLbls>
            <c:txPr>
              <a:bodyPr/>
              <a:lstStyle/>
              <a:p>
                <a:pPr>
                  <a:defRPr sz="2000"/>
                </a:pPr>
                <a:endParaRPr lang="ru-RU"/>
              </a:p>
            </c:txPr>
            <c:showVal val="1"/>
          </c:dLbls>
          <c:cat>
            <c:strRef>
              <c:f>Лист1!$A$2:$A$5</c:f>
              <c:strCache>
                <c:ptCount val="4"/>
                <c:pt idx="0">
                  <c:v>с удовольствием в сад</c:v>
                </c:pt>
                <c:pt idx="1">
                  <c:v>бл.климат в саду</c:v>
                </c:pt>
                <c:pt idx="2">
                  <c:v>полож.меж.отношения</c:v>
                </c:pt>
                <c:pt idx="3">
                  <c:v>благ.эм.настрой в к.дня</c:v>
                </c:pt>
              </c:strCache>
            </c:strRef>
          </c:cat>
          <c:val>
            <c:numRef>
              <c:f>Лист1!$B$2:$B$5</c:f>
              <c:numCache>
                <c:formatCode>0%</c:formatCode>
                <c:ptCount val="4"/>
                <c:pt idx="0">
                  <c:v>0.8</c:v>
                </c:pt>
                <c:pt idx="1">
                  <c:v>0.70000000000000062</c:v>
                </c:pt>
                <c:pt idx="2">
                  <c:v>0.85000000000000064</c:v>
                </c:pt>
                <c:pt idx="3">
                  <c:v>0.8</c:v>
                </c:pt>
              </c:numCache>
            </c:numRef>
          </c:val>
        </c:ser>
        <c:dLbls>
          <c:showVal val="1"/>
        </c:dLbls>
        <c:overlap val="-25"/>
        <c:axId val="117410432"/>
        <c:axId val="79295232"/>
      </c:barChart>
      <c:catAx>
        <c:axId val="117410432"/>
        <c:scaling>
          <c:orientation val="minMax"/>
        </c:scaling>
        <c:axPos val="b"/>
        <c:majorTickMark val="none"/>
        <c:tickLblPos val="nextTo"/>
        <c:txPr>
          <a:bodyPr/>
          <a:lstStyle/>
          <a:p>
            <a:pPr>
              <a:defRPr sz="2000"/>
            </a:pPr>
            <a:endParaRPr lang="ru-RU"/>
          </a:p>
        </c:txPr>
        <c:crossAx val="79295232"/>
        <c:crosses val="autoZero"/>
        <c:auto val="1"/>
        <c:lblAlgn val="ctr"/>
        <c:lblOffset val="100"/>
      </c:catAx>
      <c:valAx>
        <c:axId val="79295232"/>
        <c:scaling>
          <c:orientation val="minMax"/>
        </c:scaling>
        <c:delete val="1"/>
        <c:axPos val="l"/>
        <c:numFmt formatCode="0%" sourceLinked="1"/>
        <c:tickLblPos val="nextTo"/>
        <c:crossAx val="117410432"/>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barChart>
        <c:barDir val="col"/>
        <c:grouping val="stacked"/>
        <c:ser>
          <c:idx val="0"/>
          <c:order val="0"/>
          <c:dPt>
            <c:idx val="0"/>
            <c:spPr>
              <a:solidFill>
                <a:srgbClr val="FF0000"/>
              </a:solidFill>
            </c:spPr>
          </c:dPt>
          <c:dPt>
            <c:idx val="1"/>
            <c:spPr>
              <a:solidFill>
                <a:srgbClr val="002060"/>
              </a:solidFill>
            </c:spPr>
          </c:dPt>
          <c:dPt>
            <c:idx val="2"/>
            <c:spPr>
              <a:solidFill>
                <a:schemeClr val="tx1">
                  <a:lumMod val="65000"/>
                  <a:lumOff val="35000"/>
                </a:schemeClr>
              </a:solidFill>
            </c:spPr>
          </c:dPt>
          <c:dLbls>
            <c:txPr>
              <a:bodyPr/>
              <a:lstStyle/>
              <a:p>
                <a:pPr>
                  <a:defRPr sz="2800"/>
                </a:pPr>
                <a:endParaRPr lang="ru-RU"/>
              </a:p>
            </c:txPr>
            <c:showVal val="1"/>
          </c:dLbls>
          <c:cat>
            <c:strRef>
              <c:f>Лист1!$A$7:$A$9</c:f>
              <c:strCache>
                <c:ptCount val="3"/>
                <c:pt idx="0">
                  <c:v>положительное отношение к себе</c:v>
                </c:pt>
                <c:pt idx="1">
                  <c:v>тревожное отношение к себе</c:v>
                </c:pt>
                <c:pt idx="2">
                  <c:v>отрицательное отношение к себе</c:v>
                </c:pt>
              </c:strCache>
            </c:strRef>
          </c:cat>
          <c:val>
            <c:numRef>
              <c:f>Лист1!$B$7:$B$9</c:f>
              <c:numCache>
                <c:formatCode>0%</c:formatCode>
                <c:ptCount val="3"/>
                <c:pt idx="0">
                  <c:v>0.60000000000000053</c:v>
                </c:pt>
                <c:pt idx="1">
                  <c:v>0.25</c:v>
                </c:pt>
                <c:pt idx="2">
                  <c:v>0.15000000000000013</c:v>
                </c:pt>
              </c:numCache>
            </c:numRef>
          </c:val>
        </c:ser>
        <c:dLbls>
          <c:showVal val="1"/>
        </c:dLbls>
        <c:gapWidth val="95"/>
        <c:overlap val="100"/>
        <c:axId val="79342592"/>
        <c:axId val="80601856"/>
      </c:barChart>
      <c:catAx>
        <c:axId val="79342592"/>
        <c:scaling>
          <c:orientation val="minMax"/>
        </c:scaling>
        <c:axPos val="b"/>
        <c:majorTickMark val="none"/>
        <c:tickLblPos val="nextTo"/>
        <c:txPr>
          <a:bodyPr/>
          <a:lstStyle/>
          <a:p>
            <a:pPr>
              <a:defRPr sz="2800"/>
            </a:pPr>
            <a:endParaRPr lang="ru-RU"/>
          </a:p>
        </c:txPr>
        <c:crossAx val="80601856"/>
        <c:crosses val="autoZero"/>
        <c:auto val="1"/>
        <c:lblAlgn val="ctr"/>
        <c:lblOffset val="100"/>
      </c:catAx>
      <c:valAx>
        <c:axId val="80601856"/>
        <c:scaling>
          <c:orientation val="minMax"/>
        </c:scaling>
        <c:delete val="1"/>
        <c:axPos val="l"/>
        <c:numFmt formatCode="0%" sourceLinked="1"/>
        <c:tickLblPos val="nextTo"/>
        <c:crossAx val="79342592"/>
        <c:crosses val="autoZero"/>
        <c:crossBetween val="between"/>
      </c:valAx>
    </c:plotArea>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5FB04B-4DA8-48E3-9F4A-F79FEE4A3304}" type="datetimeFigureOut">
              <a:rPr lang="ru-RU" smtClean="0"/>
              <a:pPr/>
              <a:t>12.05.2016</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EF3E72-5C5C-4732-88E1-7E914DDF7475}"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12.05.2016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12.05.2016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12.05.2016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12.05.2016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12.05.2016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1087;&#1089;&#1080;&#1093;&#1086;&#1083;&#1086;&#1075;&#1080;&#1095;&#1077;&#1089;&#1082;&#1086;&#1077;%20&#1079;&#1076;&#1086;&#1088;&#1086;&#1074;&#1100;&#1077;%20&#1076;&#1077;&#1090;&#1077;&#1081;/&#1057;&#1090;&#1072;&#1088;&#1096;&#1080;&#1081;%20&#1088;&#1077;&#1073;&#1077;&#1085;&#1086;&#1082;.doc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714348" y="1000108"/>
            <a:ext cx="7776864" cy="2143140"/>
          </a:xfrm>
          <a:prstGeom prst="rect">
            <a:avLst/>
          </a:prstGeom>
        </p:spPr>
        <p:txBody>
          <a:bodyPr vert="horz" lIns="91440" tIns="45720" rIns="91440" bIns="45720" rtlCol="0" anchor="ctr">
            <a:noAutofit/>
          </a:bodyPr>
          <a:lstStyle/>
          <a:p>
            <a:pPr algn="ctr">
              <a:spcBef>
                <a:spcPct val="0"/>
              </a:spcBef>
              <a:defRPr/>
            </a:pPr>
            <a:r>
              <a:rPr lang="ru-RU" sz="3200" b="1" i="1" dirty="0" smtClean="0">
                <a:solidFill>
                  <a:srgbClr val="002060"/>
                </a:solidFill>
                <a:latin typeface="Times New Roman" pitchFamily="18" charset="0"/>
                <a:cs typeface="Times New Roman" pitchFamily="18" charset="0"/>
              </a:rPr>
              <a:t>Родительское собрание</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strike="noStrike" kern="1200" cap="none" spc="0" normalizeH="0" baseline="0" noProof="0" dirty="0" smtClean="0">
                <a:ln>
                  <a:noFill/>
                </a:ln>
                <a:solidFill>
                  <a:srgbClr val="FF0000"/>
                </a:solidFill>
                <a:effectLst/>
                <a:uLnTx/>
                <a:uFillTx/>
                <a:latin typeface="+mn-lt"/>
                <a:ea typeface="+mj-ea"/>
                <a:cs typeface="+mj-cs"/>
              </a:rPr>
              <a:t>Психологическое здоровье</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b="1" dirty="0" smtClean="0">
                <a:solidFill>
                  <a:srgbClr val="FF0000"/>
                </a:solidFill>
                <a:ea typeface="+mj-ea"/>
                <a:cs typeface="+mj-cs"/>
              </a:rPr>
              <a:t>детей</a:t>
            </a:r>
            <a:endParaRPr kumimoji="0" lang="ru-RU" sz="4400" b="1" i="0" strike="noStrike" kern="1200" cap="none" spc="0" normalizeH="0" baseline="0" noProof="0" dirty="0">
              <a:ln>
                <a:noFill/>
              </a:ln>
              <a:solidFill>
                <a:srgbClr val="FF0000"/>
              </a:solidFill>
              <a:effectLst/>
              <a:uLnTx/>
              <a:uFillTx/>
              <a:latin typeface="+mn-lt"/>
              <a:ea typeface="+mj-ea"/>
              <a:cs typeface="+mj-cs"/>
            </a:endParaRPr>
          </a:p>
        </p:txBody>
      </p:sp>
      <p:sp>
        <p:nvSpPr>
          <p:cNvPr id="5" name="Подзаголовок 2"/>
          <p:cNvSpPr>
            <a:spLocks noGrp="1"/>
          </p:cNvSpPr>
          <p:nvPr>
            <p:ph type="subTitle" idx="1"/>
          </p:nvPr>
        </p:nvSpPr>
        <p:spPr>
          <a:xfrm>
            <a:off x="5715008" y="4214818"/>
            <a:ext cx="3121020" cy="1728787"/>
          </a:xfrm>
        </p:spPr>
        <p:txBody>
          <a:bodyPr>
            <a:noAutofit/>
          </a:bodyPr>
          <a:lstStyle/>
          <a:p>
            <a:pPr>
              <a:spcBef>
                <a:spcPts val="0"/>
              </a:spcBef>
            </a:pPr>
            <a:r>
              <a:rPr lang="ru-RU" sz="2400" i="1" dirty="0" smtClean="0">
                <a:solidFill>
                  <a:schemeClr val="tx1"/>
                </a:solidFill>
                <a:latin typeface="Times New Roman" pitchFamily="18" charset="0"/>
                <a:cs typeface="Times New Roman" pitchFamily="18" charset="0"/>
              </a:rPr>
              <a:t>Педагог-психолог</a:t>
            </a:r>
          </a:p>
          <a:p>
            <a:pPr>
              <a:spcBef>
                <a:spcPts val="0"/>
              </a:spcBef>
            </a:pPr>
            <a:r>
              <a:rPr lang="ru-RU" sz="2400" i="1" dirty="0" smtClean="0">
                <a:solidFill>
                  <a:schemeClr val="tx1"/>
                </a:solidFill>
                <a:latin typeface="Times New Roman" pitchFamily="18" charset="0"/>
                <a:cs typeface="Times New Roman" pitchFamily="18" charset="0"/>
              </a:rPr>
              <a:t>Ирина Александровна Власова</a:t>
            </a:r>
            <a:endParaRPr lang="ru-RU" sz="2400" i="1" dirty="0">
              <a:solidFill>
                <a:schemeClr val="tx1"/>
              </a:solidFill>
              <a:latin typeface="Times New Roman" pitchFamily="18" charset="0"/>
              <a:cs typeface="Times New Roman" pitchFamily="18" charset="0"/>
            </a:endParaRPr>
          </a:p>
        </p:txBody>
      </p:sp>
      <p:sp>
        <p:nvSpPr>
          <p:cNvPr id="6" name="TextBox 5"/>
          <p:cNvSpPr txBox="1"/>
          <p:nvPr/>
        </p:nvSpPr>
        <p:spPr>
          <a:xfrm>
            <a:off x="928662" y="428604"/>
            <a:ext cx="7072362" cy="369332"/>
          </a:xfrm>
          <a:prstGeom prst="rect">
            <a:avLst/>
          </a:prstGeom>
          <a:noFill/>
        </p:spPr>
        <p:txBody>
          <a:bodyPr wrap="square" rtlCol="0">
            <a:spAutoFit/>
          </a:bodyPr>
          <a:lstStyle/>
          <a:p>
            <a:pPr algn="ctr"/>
            <a:r>
              <a:rPr lang="ru-RU" dirty="0" smtClean="0"/>
              <a:t>МКДОУ Тогучинского района «Тогучинский детский сад №1»</a:t>
            </a:r>
            <a:endParaRPr lang="ru-RU" dirty="0"/>
          </a:p>
        </p:txBody>
      </p:sp>
      <p:pic>
        <p:nvPicPr>
          <p:cNvPr id="2050" name="Picture 2" descr="http://kidskaraoke.ucoz.ru/_vi/0/33124831.jpg"/>
          <p:cNvPicPr>
            <a:picLocks noChangeAspect="1" noChangeArrowheads="1"/>
          </p:cNvPicPr>
          <p:nvPr/>
        </p:nvPicPr>
        <p:blipFill>
          <a:blip r:embed="rId2"/>
          <a:srcRect/>
          <a:stretch>
            <a:fillRect/>
          </a:stretch>
        </p:blipFill>
        <p:spPr bwMode="auto">
          <a:xfrm>
            <a:off x="1571604" y="3214686"/>
            <a:ext cx="4000528" cy="2250297"/>
          </a:xfrm>
          <a:prstGeom prst="ellipse">
            <a:avLst/>
          </a:prstGeom>
          <a:ln>
            <a:noFill/>
          </a:ln>
          <a:effectLst>
            <a:softEdge rad="112500"/>
          </a:effectLst>
        </p:spPr>
      </p:pic>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pPr lvl="0"/>
            <a:r>
              <a:rPr lang="ru-RU" dirty="0" smtClean="0">
                <a:solidFill>
                  <a:srgbClr val="FF0000"/>
                </a:solidFill>
              </a:rPr>
              <a:t/>
            </a:r>
            <a:br>
              <a:rPr lang="ru-RU" dirty="0" smtClean="0">
                <a:solidFill>
                  <a:srgbClr val="FF0000"/>
                </a:solidFill>
              </a:rPr>
            </a:br>
            <a:r>
              <a:rPr lang="ru-RU" dirty="0" smtClean="0">
                <a:solidFill>
                  <a:srgbClr val="FF0000"/>
                </a:solidFill>
              </a:rPr>
              <a:t>При этом может наблюдаться:</a:t>
            </a:r>
            <a:br>
              <a:rPr lang="ru-RU" dirty="0" smtClean="0">
                <a:solidFill>
                  <a:srgbClr val="FF0000"/>
                </a:solidFill>
              </a:rPr>
            </a:br>
            <a:endParaRPr lang="ru-RU" dirty="0">
              <a:solidFill>
                <a:srgbClr val="FF0000"/>
              </a:solidFill>
            </a:endParaRPr>
          </a:p>
        </p:txBody>
      </p:sp>
      <p:sp>
        <p:nvSpPr>
          <p:cNvPr id="3" name="Содержимое 2"/>
          <p:cNvSpPr>
            <a:spLocks noGrp="1"/>
          </p:cNvSpPr>
          <p:nvPr>
            <p:ph idx="1"/>
          </p:nvPr>
        </p:nvSpPr>
        <p:spPr>
          <a:xfrm>
            <a:off x="457200" y="1142984"/>
            <a:ext cx="6043626" cy="4983179"/>
          </a:xfrm>
        </p:spPr>
        <p:txBody>
          <a:bodyPr>
            <a:normAutofit fontScale="85000" lnSpcReduction="20000"/>
          </a:bodyPr>
          <a:lstStyle/>
          <a:p>
            <a:pPr lvl="0"/>
            <a:r>
              <a:rPr lang="ru-RU" dirty="0" smtClean="0"/>
              <a:t> выраженное повышение тревожности</a:t>
            </a:r>
          </a:p>
          <a:p>
            <a:pPr lvl="0"/>
            <a:r>
              <a:rPr lang="ru-RU" dirty="0" smtClean="0"/>
              <a:t> защитная агрессивность</a:t>
            </a:r>
          </a:p>
          <a:p>
            <a:pPr lvl="0"/>
            <a:r>
              <a:rPr lang="ru-RU" dirty="0" smtClean="0"/>
              <a:t>  истеричность</a:t>
            </a:r>
          </a:p>
          <a:p>
            <a:pPr lvl="0"/>
            <a:r>
              <a:rPr lang="ru-RU" dirty="0" smtClean="0"/>
              <a:t>  повышенная двигательная активность</a:t>
            </a:r>
          </a:p>
          <a:p>
            <a:pPr lvl="0"/>
            <a:r>
              <a:rPr lang="ru-RU" dirty="0" smtClean="0"/>
              <a:t>  склонность к нарушениям дисциплины</a:t>
            </a:r>
          </a:p>
          <a:p>
            <a:pPr lvl="0"/>
            <a:r>
              <a:rPr lang="ru-RU" dirty="0" smtClean="0"/>
              <a:t>  наличие выраженных страхов</a:t>
            </a:r>
          </a:p>
          <a:p>
            <a:pPr lvl="0"/>
            <a:r>
              <a:rPr lang="ru-RU" dirty="0" smtClean="0"/>
              <a:t>  замкнутость</a:t>
            </a:r>
          </a:p>
          <a:p>
            <a:pPr lvl="0"/>
            <a:r>
              <a:rPr lang="ru-RU" dirty="0" smtClean="0"/>
              <a:t>  повышенная утомляемость</a:t>
            </a:r>
          </a:p>
          <a:p>
            <a:pPr lvl="0"/>
            <a:r>
              <a:rPr lang="ru-RU" dirty="0" smtClean="0"/>
              <a:t>  снижение работоспособности.</a:t>
            </a:r>
          </a:p>
          <a:p>
            <a:pPr>
              <a:buNone/>
            </a:pPr>
            <a:endParaRPr lang="ru-RU" dirty="0"/>
          </a:p>
        </p:txBody>
      </p:sp>
      <p:pic>
        <p:nvPicPr>
          <p:cNvPr id="50178" name="Picture 2" descr="https://im1-tub-ru.yandex.net/i?id=fd0ff7acecf1988e4c1f749134d3c29e&amp;n=33&amp;h=215&amp;w=287"/>
          <p:cNvPicPr>
            <a:picLocks noChangeAspect="1" noChangeArrowheads="1"/>
          </p:cNvPicPr>
          <p:nvPr/>
        </p:nvPicPr>
        <p:blipFill>
          <a:blip r:embed="rId2"/>
          <a:srcRect/>
          <a:stretch>
            <a:fillRect/>
          </a:stretch>
        </p:blipFill>
        <p:spPr bwMode="auto">
          <a:xfrm>
            <a:off x="5929322" y="1928802"/>
            <a:ext cx="2733675" cy="2047876"/>
          </a:xfrm>
          <a:prstGeom prst="rect">
            <a:avLst/>
          </a:prstGeom>
          <a:noFill/>
        </p:spPr>
      </p:pic>
    </p:spTree>
  </p:cSld>
  <p:clrMapOvr>
    <a:masterClrMapping/>
  </p:clrMapOvr>
  <p:transition spd="med">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rPr>
              <a:t>Угрозы сохранению психического здоровья детей</a:t>
            </a:r>
            <a:endParaRPr lang="ru-RU" b="1" dirty="0">
              <a:solidFill>
                <a:srgbClr val="FF0000"/>
              </a:solidFill>
            </a:endParaRPr>
          </a:p>
        </p:txBody>
      </p:sp>
      <p:sp>
        <p:nvSpPr>
          <p:cNvPr id="3" name="Содержимое 2"/>
          <p:cNvSpPr>
            <a:spLocks noGrp="1"/>
          </p:cNvSpPr>
          <p:nvPr>
            <p:ph idx="1"/>
          </p:nvPr>
        </p:nvSpPr>
        <p:spPr>
          <a:xfrm>
            <a:off x="2428860" y="1600200"/>
            <a:ext cx="6257940" cy="4525963"/>
          </a:xfrm>
        </p:spPr>
        <p:txBody>
          <a:bodyPr>
            <a:normAutofit fontScale="77500" lnSpcReduction="20000"/>
          </a:bodyPr>
          <a:lstStyle/>
          <a:p>
            <a:pPr>
              <a:buNone/>
            </a:pPr>
            <a:r>
              <a:rPr lang="ru-RU" i="1" dirty="0" smtClean="0">
                <a:solidFill>
                  <a:srgbClr val="FF0000"/>
                </a:solidFill>
              </a:rPr>
              <a:t>Во  – первых</a:t>
            </a:r>
            <a:r>
              <a:rPr lang="ru-RU" dirty="0" smtClean="0">
                <a:solidFill>
                  <a:srgbClr val="FF0000"/>
                </a:solidFill>
              </a:rPr>
              <a:t>   это проблема в семье. </a:t>
            </a:r>
            <a:r>
              <a:rPr lang="ru-RU" dirty="0" smtClean="0"/>
              <a:t>Ее можно назвать дисгармония семейных отношений. </a:t>
            </a:r>
          </a:p>
          <a:p>
            <a:pPr>
              <a:buNone/>
            </a:pPr>
            <a:r>
              <a:rPr lang="ru-RU" dirty="0" smtClean="0"/>
              <a:t> </a:t>
            </a:r>
            <a:r>
              <a:rPr lang="ru-RU" dirty="0" smtClean="0">
                <a:solidFill>
                  <a:srgbClr val="FF0000"/>
                </a:solidFill>
              </a:rPr>
              <a:t>не полные семьи,</a:t>
            </a:r>
          </a:p>
          <a:p>
            <a:pPr>
              <a:buNone/>
            </a:pPr>
            <a:r>
              <a:rPr lang="ru-RU" dirty="0" smtClean="0">
                <a:solidFill>
                  <a:srgbClr val="FF0000"/>
                </a:solidFill>
              </a:rPr>
              <a:t> плохие бытовые условия,</a:t>
            </a:r>
          </a:p>
          <a:p>
            <a:pPr>
              <a:buNone/>
            </a:pPr>
            <a:r>
              <a:rPr lang="ru-RU" dirty="0" smtClean="0">
                <a:solidFill>
                  <a:srgbClr val="FF0000"/>
                </a:solidFill>
              </a:rPr>
              <a:t> конфликтные ситуации между родителями,</a:t>
            </a:r>
          </a:p>
          <a:p>
            <a:pPr>
              <a:buNone/>
            </a:pPr>
            <a:r>
              <a:rPr lang="ru-RU" dirty="0" smtClean="0">
                <a:solidFill>
                  <a:srgbClr val="FF0000"/>
                </a:solidFill>
              </a:rPr>
              <a:t> невнимание к ребенку.</a:t>
            </a:r>
          </a:p>
          <a:p>
            <a:pPr>
              <a:buNone/>
            </a:pPr>
            <a:r>
              <a:rPr lang="ru-RU" dirty="0" smtClean="0"/>
              <a:t> Все это провоцирует психофизическое напряжение, повышенную тревожность, различные детские страхи.</a:t>
            </a:r>
          </a:p>
          <a:p>
            <a:pPr>
              <a:buNone/>
            </a:pPr>
            <a:endParaRPr lang="ru-RU" dirty="0"/>
          </a:p>
        </p:txBody>
      </p:sp>
      <p:pic>
        <p:nvPicPr>
          <p:cNvPr id="49156" name="Picture 4" descr="http://svg12.edu.27.ru/files/uploads/images/_kniga_dlya_roditelya_2yq14j77a5v3hgenubrgne.jpg"/>
          <p:cNvPicPr>
            <a:picLocks noChangeAspect="1" noChangeArrowheads="1"/>
          </p:cNvPicPr>
          <p:nvPr/>
        </p:nvPicPr>
        <p:blipFill>
          <a:blip r:embed="rId2" cstate="print"/>
          <a:srcRect/>
          <a:stretch>
            <a:fillRect/>
          </a:stretch>
        </p:blipFill>
        <p:spPr bwMode="auto">
          <a:xfrm>
            <a:off x="857224" y="1571612"/>
            <a:ext cx="1537901" cy="3571900"/>
          </a:xfrm>
          <a:prstGeom prst="rect">
            <a:avLst/>
          </a:prstGeom>
          <a:noFill/>
        </p:spPr>
      </p:pic>
    </p:spTree>
  </p:cSld>
  <p:clrMapOvr>
    <a:masterClrMapping/>
  </p:clrMapOvr>
  <p:transition spd="med">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571472" y="642918"/>
            <a:ext cx="8229600" cy="4525963"/>
          </a:xfrm>
        </p:spPr>
        <p:txBody>
          <a:bodyPr/>
          <a:lstStyle/>
          <a:p>
            <a:pPr>
              <a:buNone/>
            </a:pPr>
            <a:r>
              <a:rPr lang="ru-RU" i="1" dirty="0" smtClean="0">
                <a:solidFill>
                  <a:srgbClr val="FF0000"/>
                </a:solidFill>
              </a:rPr>
              <a:t>Во- вторых</a:t>
            </a:r>
            <a:r>
              <a:rPr lang="ru-RU" dirty="0" smtClean="0">
                <a:solidFill>
                  <a:srgbClr val="FF0000"/>
                </a:solidFill>
              </a:rPr>
              <a:t>     это издержки воспитания. </a:t>
            </a:r>
            <a:endParaRPr lang="ru-RU" dirty="0" smtClean="0"/>
          </a:p>
          <a:p>
            <a:pPr algn="ctr">
              <a:buNone/>
            </a:pPr>
            <a:r>
              <a:rPr lang="ru-RU" dirty="0" smtClean="0"/>
              <a:t>здесь уместно выделить два противоположных фактора (и это безусловно факторы риска)</a:t>
            </a:r>
          </a:p>
          <a:p>
            <a:pPr>
              <a:buNone/>
            </a:pPr>
            <a:endParaRPr lang="ru-RU" dirty="0"/>
          </a:p>
        </p:txBody>
      </p:sp>
      <p:pic>
        <p:nvPicPr>
          <p:cNvPr id="48130" name="Picture 2" descr="http://woodiary.ru/wp-content/uploads/2015/11/3.jpg"/>
          <p:cNvPicPr>
            <a:picLocks noChangeAspect="1" noChangeArrowheads="1"/>
          </p:cNvPicPr>
          <p:nvPr/>
        </p:nvPicPr>
        <p:blipFill>
          <a:blip r:embed="rId2" cstate="print"/>
          <a:srcRect/>
          <a:stretch>
            <a:fillRect/>
          </a:stretch>
        </p:blipFill>
        <p:spPr bwMode="auto">
          <a:xfrm>
            <a:off x="2571736" y="2857496"/>
            <a:ext cx="4185744" cy="3142796"/>
          </a:xfrm>
          <a:prstGeom prst="rect">
            <a:avLst/>
          </a:prstGeom>
          <a:noFill/>
        </p:spPr>
      </p:pic>
    </p:spTree>
  </p:cSld>
  <p:clrMapOvr>
    <a:masterClrMapping/>
  </p:clrMapOvr>
  <p:transition spd="med">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solidFill>
                  <a:schemeClr val="tx2"/>
                </a:solidFill>
              </a:rPr>
              <a:t>«Ребенок – кумир семьи»</a:t>
            </a:r>
            <a:endParaRPr lang="ru-RU" dirty="0">
              <a:solidFill>
                <a:schemeClr val="tx2"/>
              </a:solidFill>
            </a:endParaRPr>
          </a:p>
        </p:txBody>
      </p:sp>
      <p:sp>
        <p:nvSpPr>
          <p:cNvPr id="3" name="Содержимое 2"/>
          <p:cNvSpPr>
            <a:spLocks noGrp="1"/>
          </p:cNvSpPr>
          <p:nvPr>
            <p:ph idx="1"/>
          </p:nvPr>
        </p:nvSpPr>
        <p:spPr/>
        <p:txBody>
          <a:bodyPr>
            <a:normAutofit fontScale="70000" lnSpcReduction="20000"/>
          </a:bodyPr>
          <a:lstStyle/>
          <a:p>
            <a:r>
              <a:rPr lang="ru-RU" dirty="0" smtClean="0"/>
              <a:t>Все разрешено, твои интересы – главные, ты – лучший.</a:t>
            </a:r>
          </a:p>
          <a:p>
            <a:pPr algn="ctr">
              <a:buNone/>
            </a:pPr>
            <a:endParaRPr lang="ru-RU" b="1" dirty="0" smtClean="0">
              <a:solidFill>
                <a:srgbClr val="FF0000"/>
              </a:solidFill>
            </a:endParaRPr>
          </a:p>
          <a:p>
            <a:pPr algn="ctr">
              <a:buNone/>
            </a:pPr>
            <a:r>
              <a:rPr lang="ru-RU" b="1" dirty="0" smtClean="0">
                <a:solidFill>
                  <a:srgbClr val="FF0000"/>
                </a:solidFill>
              </a:rPr>
              <a:t>Что происходит впоследствии:</a:t>
            </a:r>
          </a:p>
          <a:p>
            <a:r>
              <a:rPr lang="ru-RU" b="1" dirty="0" smtClean="0"/>
              <a:t>Ребенка не интересуют желания и интересы других людей. </a:t>
            </a:r>
          </a:p>
          <a:p>
            <a:r>
              <a:rPr lang="ru-RU" b="1" dirty="0" smtClean="0"/>
              <a:t>Он видит мир только с позиции собственных интересов. </a:t>
            </a:r>
          </a:p>
          <a:p>
            <a:r>
              <a:rPr lang="ru-RU" b="1" dirty="0" smtClean="0"/>
              <a:t>Не умеет общаться со сверстниками, понимать требования взрослых. </a:t>
            </a:r>
          </a:p>
          <a:p>
            <a:r>
              <a:rPr lang="ru-RU" b="1" dirty="0" smtClean="0"/>
              <a:t>Именно такие, причем нередко хорошо интеллектуально развитые дети не могут адаптироваться в школьной среде, а в дальнейшем с трудом справляются с реальностью жизни.</a:t>
            </a:r>
          </a:p>
          <a:p>
            <a:pPr>
              <a:buNone/>
            </a:pPr>
            <a:endParaRPr lang="ru-RU" dirty="0"/>
          </a:p>
        </p:txBody>
      </p:sp>
    </p:spTree>
  </p:cSld>
  <p:clrMapOvr>
    <a:masterClrMapping/>
  </p:clrMapOvr>
  <p:transition spd="med">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lstStyle/>
          <a:p>
            <a:r>
              <a:rPr lang="ru-RU" i="1" dirty="0" smtClean="0">
                <a:solidFill>
                  <a:schemeClr val="tx2"/>
                </a:solidFill>
              </a:rPr>
              <a:t>«Как все»</a:t>
            </a:r>
            <a:endParaRPr lang="ru-RU" dirty="0">
              <a:solidFill>
                <a:schemeClr val="tx2"/>
              </a:solidFill>
            </a:endParaRPr>
          </a:p>
        </p:txBody>
      </p:sp>
      <p:sp>
        <p:nvSpPr>
          <p:cNvPr id="3" name="Содержимое 2"/>
          <p:cNvSpPr>
            <a:spLocks noGrp="1"/>
          </p:cNvSpPr>
          <p:nvPr>
            <p:ph idx="1"/>
          </p:nvPr>
        </p:nvSpPr>
        <p:spPr>
          <a:xfrm>
            <a:off x="457200" y="1285860"/>
            <a:ext cx="8229600" cy="4840303"/>
          </a:xfrm>
        </p:spPr>
        <p:txBody>
          <a:bodyPr>
            <a:normAutofit fontScale="62500" lnSpcReduction="20000"/>
          </a:bodyPr>
          <a:lstStyle/>
          <a:p>
            <a:r>
              <a:rPr lang="ru-RU" sz="3600" dirty="0" smtClean="0"/>
              <a:t>У родителей нет общей жизни с детьми, нет настроения или времени ими всерьез заниматься. Подобное положение отвечает нынешней реальности. Мама и папа целый день на работе. Вместе только вечером  или в выходные дни. Но и у родителей свои дела. А дети привыкли сами использовать свободное время так, чтобы не навлекать на себя лишний раз недовольство старших.</a:t>
            </a:r>
          </a:p>
          <a:p>
            <a:pPr algn="ctr">
              <a:buNone/>
            </a:pPr>
            <a:r>
              <a:rPr lang="ru-RU" b="1" dirty="0" smtClean="0">
                <a:solidFill>
                  <a:srgbClr val="FF0000"/>
                </a:solidFill>
              </a:rPr>
              <a:t>Что происходит впоследствии:</a:t>
            </a:r>
          </a:p>
          <a:p>
            <a:r>
              <a:rPr lang="ru-RU" sz="3600" b="1" dirty="0" smtClean="0"/>
              <a:t>Подобное отношения приводят к неуверенности в своих силах,</a:t>
            </a:r>
          </a:p>
          <a:p>
            <a:r>
              <a:rPr lang="ru-RU" sz="3600" b="1" dirty="0" smtClean="0"/>
              <a:t> низкой самооценке, подавленности или агрессии и др. </a:t>
            </a:r>
          </a:p>
          <a:p>
            <a:r>
              <a:rPr lang="ru-RU" sz="3600" b="1" dirty="0" smtClean="0"/>
              <a:t>неблагоприятным проявлениям.</a:t>
            </a:r>
          </a:p>
          <a:p>
            <a:endParaRPr lang="ru-RU" sz="3600" b="1" dirty="0" smtClean="0"/>
          </a:p>
        </p:txBody>
      </p:sp>
    </p:spTree>
  </p:cSld>
  <p:clrMapOvr>
    <a:masterClrMapping/>
  </p:clrMapOvr>
  <p:transition spd="med">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357167"/>
            <a:ext cx="8229600" cy="3714776"/>
          </a:xfrm>
        </p:spPr>
        <p:txBody>
          <a:bodyPr/>
          <a:lstStyle/>
          <a:p>
            <a:pPr algn="ctr">
              <a:buNone/>
            </a:pPr>
            <a:r>
              <a:rPr lang="ru-RU" b="1" i="1" dirty="0" smtClean="0">
                <a:solidFill>
                  <a:srgbClr val="FF0000"/>
                </a:solidFill>
              </a:rPr>
              <a:t>« Узнай своего малыша» </a:t>
            </a:r>
          </a:p>
          <a:p>
            <a:pPr algn="ctr">
              <a:buNone/>
            </a:pPr>
            <a:r>
              <a:rPr lang="ru-RU" i="1" dirty="0" smtClean="0"/>
              <a:t>Предварительно детям задавался вопрос: </a:t>
            </a:r>
            <a:r>
              <a:rPr lang="ru-RU" i="1" dirty="0" smtClean="0">
                <a:solidFill>
                  <a:srgbClr val="002060"/>
                </a:solidFill>
              </a:rPr>
              <a:t>«Чем ты любишь заниматься с родителями в свободное время?»</a:t>
            </a:r>
          </a:p>
          <a:p>
            <a:pPr algn="ctr">
              <a:buNone/>
            </a:pPr>
            <a:r>
              <a:rPr lang="ru-RU" i="1" dirty="0" smtClean="0"/>
              <a:t> Ответы записывались на отдельный бланк. </a:t>
            </a:r>
            <a:endParaRPr lang="ru-RU" dirty="0"/>
          </a:p>
        </p:txBody>
      </p:sp>
      <p:sp>
        <p:nvSpPr>
          <p:cNvPr id="45058" name="AutoShape 2" descr="http://res.cloudinary.com/hrscywv4p/image/upload/c_limit,f_auto,h_1440,q_90,w_720/v1/407577/Screen_Shot_2015-06-25_at_11.50.31_AM_qb7rdw.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5060" name="AutoShape 4" descr="http://res.cloudinary.com/hrscywv4p/image/upload/c_limit,f_auto,h_1440,q_90,w_720/v1/407577/Screen_Shot_2015-06-25_at_11.50.31_AM_qb7rdw.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5062" name="AutoShape 6" descr="http://res.cloudinary.com/hrscywv4p/image/upload/c_limit,f_auto,h_1440,q_90,w_720/v1/407577/Screen_Shot_2015-06-25_at_11.50.31_AM_qb7rdw.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5064" name="Picture 8" descr="http://scandoir.com/wp-content/uploads/2015/01/blue-question-mark-clipart-4T9EzE7bc.png"/>
          <p:cNvPicPr>
            <a:picLocks noChangeAspect="1" noChangeArrowheads="1"/>
          </p:cNvPicPr>
          <p:nvPr/>
        </p:nvPicPr>
        <p:blipFill>
          <a:blip r:embed="rId2"/>
          <a:srcRect/>
          <a:stretch>
            <a:fillRect/>
          </a:stretch>
        </p:blipFill>
        <p:spPr bwMode="auto">
          <a:xfrm>
            <a:off x="2428860" y="3429000"/>
            <a:ext cx="4210050" cy="3429000"/>
          </a:xfrm>
          <a:prstGeom prst="rect">
            <a:avLst/>
          </a:prstGeom>
          <a:noFill/>
        </p:spPr>
      </p:pic>
    </p:spTree>
  </p:cSld>
  <p:clrMapOvr>
    <a:masterClrMapping/>
  </p:clrMapOvr>
  <p:transition spd="med">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14810" y="714356"/>
            <a:ext cx="4586262" cy="4525963"/>
          </a:xfrm>
        </p:spPr>
        <p:txBody>
          <a:bodyPr>
            <a:normAutofit fontScale="62500" lnSpcReduction="20000"/>
          </a:bodyPr>
          <a:lstStyle/>
          <a:p>
            <a:pPr algn="ctr">
              <a:buNone/>
            </a:pPr>
            <a:r>
              <a:rPr lang="ru-RU" dirty="0" smtClean="0"/>
              <a:t>Мой призыв на сегодняшнем собрании к вам: </a:t>
            </a:r>
            <a:r>
              <a:rPr lang="ru-RU" b="1" dirty="0" smtClean="0"/>
              <a:t>играйте вместе с детьми – это замечательно оздоравливает взаимоотношения! </a:t>
            </a:r>
            <a:r>
              <a:rPr lang="ru-RU" dirty="0" smtClean="0"/>
              <a:t>Играя и смеясь вместе, мы можем построить и оздоровить наши взаимоотношения. В игре лучше всего создаётся безопасная обстановка для общения людей, независимо от их характера и возраста. Шутки и веселье рождают сердечность, совместная игра может совершенно неожиданно перейти в наполненную ощущением праздника жизнь.</a:t>
            </a:r>
          </a:p>
          <a:p>
            <a:endParaRPr lang="ru-RU" dirty="0"/>
          </a:p>
        </p:txBody>
      </p:sp>
      <p:pic>
        <p:nvPicPr>
          <p:cNvPr id="44034" name="Picture 2" descr="http://s27.postimg.org/cmq56mbj7/6452604_l.jpg"/>
          <p:cNvPicPr>
            <a:picLocks noChangeAspect="1" noChangeArrowheads="1"/>
          </p:cNvPicPr>
          <p:nvPr/>
        </p:nvPicPr>
        <p:blipFill>
          <a:blip r:embed="rId2"/>
          <a:srcRect/>
          <a:stretch>
            <a:fillRect/>
          </a:stretch>
        </p:blipFill>
        <p:spPr bwMode="auto">
          <a:xfrm>
            <a:off x="714348" y="1428736"/>
            <a:ext cx="3677426" cy="2938183"/>
          </a:xfrm>
          <a:prstGeom prst="rect">
            <a:avLst/>
          </a:prstGeom>
          <a:noFill/>
        </p:spPr>
      </p:pic>
    </p:spTree>
  </p:cSld>
  <p:clrMapOvr>
    <a:masterClrMapping/>
  </p:clrMapOvr>
  <p:transition spd="med">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1357322"/>
          </a:xfrm>
        </p:spPr>
        <p:txBody>
          <a:bodyPr>
            <a:normAutofit fontScale="90000"/>
          </a:bodyPr>
          <a:lstStyle/>
          <a:p>
            <a:r>
              <a:rPr lang="ru-RU" sz="3600" b="1" dirty="0" smtClean="0"/>
              <a:t/>
            </a:r>
            <a:br>
              <a:rPr lang="ru-RU" sz="3600" b="1" dirty="0" smtClean="0"/>
            </a:br>
            <a:r>
              <a:rPr lang="ru-RU" sz="3600" b="1" dirty="0" smtClean="0">
                <a:solidFill>
                  <a:srgbClr val="FF0000"/>
                </a:solidFill>
              </a:rPr>
              <a:t>Рекомендации по совместной деятельности родителей с детьми от 3 до 7 лет:</a:t>
            </a:r>
            <a:r>
              <a:rPr lang="ru-RU" dirty="0" smtClean="0">
                <a:solidFill>
                  <a:srgbClr val="FF0000"/>
                </a:solidFill>
              </a:rPr>
              <a:t/>
            </a:r>
            <a:br>
              <a:rPr lang="ru-RU" dirty="0" smtClean="0">
                <a:solidFill>
                  <a:srgbClr val="FF0000"/>
                </a:solidFill>
              </a:rPr>
            </a:br>
            <a:endParaRPr lang="ru-RU" dirty="0">
              <a:solidFill>
                <a:srgbClr val="FF0000"/>
              </a:solidFill>
            </a:endParaRPr>
          </a:p>
        </p:txBody>
      </p:sp>
      <p:sp>
        <p:nvSpPr>
          <p:cNvPr id="3" name="Содержимое 2"/>
          <p:cNvSpPr>
            <a:spLocks noGrp="1"/>
          </p:cNvSpPr>
          <p:nvPr>
            <p:ph idx="1"/>
          </p:nvPr>
        </p:nvSpPr>
        <p:spPr/>
        <p:txBody>
          <a:bodyPr>
            <a:normAutofit fontScale="77500" lnSpcReduction="20000"/>
          </a:bodyPr>
          <a:lstStyle/>
          <a:p>
            <a:pPr lvl="0"/>
            <a:r>
              <a:rPr lang="ru-RU" dirty="0" smtClean="0"/>
              <a:t>сыграйте для ребёнка какую-нибудь роль из его любимого произведения, пригласите ребёнка присоединиться, но не настаивайте на его участии;</a:t>
            </a:r>
          </a:p>
          <a:p>
            <a:pPr lvl="0"/>
            <a:r>
              <a:rPr lang="ru-RU" dirty="0" smtClean="0"/>
              <a:t>спойте вместе детскую песенку;</a:t>
            </a:r>
          </a:p>
          <a:p>
            <a:pPr lvl="0"/>
            <a:r>
              <a:rPr lang="ru-RU" dirty="0" smtClean="0"/>
              <a:t>проговорите детские считалочки;</a:t>
            </a:r>
          </a:p>
          <a:p>
            <a:pPr lvl="0"/>
            <a:r>
              <a:rPr lang="ru-RU" dirty="0" smtClean="0"/>
              <a:t>имитируйте вместе танцы животных (кенгуру, лягушки и других);</a:t>
            </a:r>
          </a:p>
          <a:p>
            <a:pPr lvl="0"/>
            <a:r>
              <a:rPr lang="ru-RU" dirty="0" smtClean="0"/>
              <a:t>постройте вместе домик из песка или конструктора;</a:t>
            </a:r>
          </a:p>
          <a:p>
            <a:pPr lvl="0"/>
            <a:r>
              <a:rPr lang="ru-RU" dirty="0" smtClean="0"/>
              <a:t>почитайте вместе книжки;</a:t>
            </a:r>
          </a:p>
          <a:p>
            <a:pPr lvl="0"/>
            <a:r>
              <a:rPr lang="ru-RU" dirty="0" smtClean="0"/>
              <a:t>послушайте вместе аудиозаписи детских произведений;</a:t>
            </a:r>
          </a:p>
          <a:p>
            <a:pPr lvl="0"/>
            <a:r>
              <a:rPr lang="ru-RU" dirty="0" smtClean="0"/>
              <a:t>поиграйте в подвижную игру.</a:t>
            </a:r>
          </a:p>
          <a:p>
            <a:endParaRPr lang="ru-RU" dirty="0"/>
          </a:p>
        </p:txBody>
      </p:sp>
    </p:spTree>
  </p:cSld>
  <p:clrMapOvr>
    <a:masterClrMapping/>
  </p:clrMapOvr>
  <p:transition spd="med">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lstStyle/>
          <a:p>
            <a:r>
              <a:rPr lang="ru-RU" u="sng" dirty="0" smtClean="0"/>
              <a:t>Развивается ребенок только через общение со значимыми взрослыми.</a:t>
            </a:r>
          </a:p>
          <a:p>
            <a:r>
              <a:rPr lang="ru-RU" dirty="0" smtClean="0">
                <a:solidFill>
                  <a:srgbClr val="002060"/>
                </a:solidFill>
              </a:rPr>
              <a:t>Основные источники получения первой жизненной «мудрости» </a:t>
            </a:r>
            <a:r>
              <a:rPr lang="ru-RU" dirty="0" smtClean="0"/>
              <a:t>- это общение с родителями,</a:t>
            </a:r>
          </a:p>
          <a:p>
            <a:r>
              <a:rPr lang="ru-RU" dirty="0" smtClean="0"/>
              <a:t> чтение детской литературы,</a:t>
            </a:r>
          </a:p>
          <a:p>
            <a:r>
              <a:rPr lang="ru-RU" dirty="0" smtClean="0"/>
              <a:t> развивающие игры и прогулки,</a:t>
            </a:r>
          </a:p>
          <a:p>
            <a:r>
              <a:rPr lang="ru-RU" dirty="0" smtClean="0"/>
              <a:t> творческая деятельность,</a:t>
            </a:r>
          </a:p>
          <a:p>
            <a:r>
              <a:rPr lang="ru-RU" dirty="0" smtClean="0"/>
              <a:t> наблюдение за поведением взрослых,</a:t>
            </a:r>
          </a:p>
          <a:p>
            <a:r>
              <a:rPr lang="ru-RU" dirty="0" smtClean="0"/>
              <a:t> а сегодня еще и мультфильмы. </a:t>
            </a:r>
            <a:endParaRPr lang="ru-RU" dirty="0"/>
          </a:p>
        </p:txBody>
      </p:sp>
    </p:spTree>
  </p:cSld>
  <p:clrMapOvr>
    <a:masterClrMapping/>
  </p:clrMapOvr>
  <p:transition spd="med">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11354"/>
          </a:xfrm>
        </p:spPr>
        <p:txBody>
          <a:bodyPr>
            <a:noAutofit/>
          </a:bodyPr>
          <a:lstStyle/>
          <a:p>
            <a:r>
              <a:rPr lang="ru-RU" sz="3200" dirty="0" smtClean="0"/>
              <a:t>Исследования показывают, </a:t>
            </a:r>
            <a:r>
              <a:rPr lang="ru-RU" sz="3200" dirty="0" smtClean="0">
                <a:solidFill>
                  <a:srgbClr val="FF0000"/>
                </a:solidFill>
              </a:rPr>
              <a:t>что чрезмерное увлечение детей компьютерными играми и просмотром м/</a:t>
            </a:r>
            <a:r>
              <a:rPr lang="ru-RU" sz="3200" dirty="0" err="1" smtClean="0">
                <a:solidFill>
                  <a:srgbClr val="FF0000"/>
                </a:solidFill>
              </a:rPr>
              <a:t>ф</a:t>
            </a:r>
            <a:r>
              <a:rPr lang="ru-RU" sz="3200" dirty="0" smtClean="0">
                <a:solidFill>
                  <a:srgbClr val="FF0000"/>
                </a:solidFill>
              </a:rPr>
              <a:t> приводят к серьезным негативным последствиям: </a:t>
            </a:r>
            <a:endParaRPr lang="ru-RU" sz="3200" dirty="0">
              <a:solidFill>
                <a:srgbClr val="FF0000"/>
              </a:solidFill>
            </a:endParaRPr>
          </a:p>
        </p:txBody>
      </p:sp>
      <p:sp>
        <p:nvSpPr>
          <p:cNvPr id="3" name="Содержимое 2"/>
          <p:cNvSpPr>
            <a:spLocks noGrp="1"/>
          </p:cNvSpPr>
          <p:nvPr>
            <p:ph idx="1"/>
          </p:nvPr>
        </p:nvSpPr>
        <p:spPr>
          <a:xfrm>
            <a:off x="457200" y="2357430"/>
            <a:ext cx="8229600" cy="3768733"/>
          </a:xfrm>
        </p:spPr>
        <p:txBody>
          <a:bodyPr/>
          <a:lstStyle/>
          <a:p>
            <a:r>
              <a:rPr lang="ru-RU" dirty="0" smtClean="0"/>
              <a:t>недоразвитию корковых отделов мозга,</a:t>
            </a:r>
          </a:p>
          <a:p>
            <a:r>
              <a:rPr lang="ru-RU" dirty="0" smtClean="0"/>
              <a:t> нарушениям общения,</a:t>
            </a:r>
          </a:p>
          <a:p>
            <a:r>
              <a:rPr lang="ru-RU" dirty="0" smtClean="0"/>
              <a:t> зависимости от экранной информации,</a:t>
            </a:r>
          </a:p>
          <a:p>
            <a:r>
              <a:rPr lang="ru-RU" dirty="0" smtClean="0"/>
              <a:t> гиперактивности,</a:t>
            </a:r>
          </a:p>
          <a:p>
            <a:r>
              <a:rPr lang="ru-RU" dirty="0" smtClean="0"/>
              <a:t> агрессивности,</a:t>
            </a:r>
          </a:p>
          <a:p>
            <a:r>
              <a:rPr lang="ru-RU" dirty="0" smtClean="0"/>
              <a:t> недоразвитию речи, мелкой моторики. </a:t>
            </a:r>
            <a:endParaRPr lang="ru-RU" dirty="0"/>
          </a:p>
        </p:txBody>
      </p:sp>
    </p:spTree>
  </p:cSld>
  <p:clrMapOvr>
    <a:masterClrMapping/>
  </p:clrMapOvr>
  <p:transition spd="med">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928662" y="857232"/>
            <a:ext cx="7643866" cy="483209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"Я не боюсь ещё и ещё раз повторить: забота о здоровье –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это важнейший труд родителей.</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 От жизнерадостности,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бодрости детей зависит их духовная жизнь, мировоззрение,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умственное развитие, прочность знаний,</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 вера в свои силы”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7030A0"/>
                </a:solidFill>
                <a:effectLst/>
                <a:latin typeface="Cambria" pitchFamily="18" charset="0"/>
                <a:ea typeface="Calibri" pitchFamily="34" charset="0"/>
                <a:cs typeface="Times New Roman" pitchFamily="18" charset="0"/>
              </a:rPr>
              <a:t>В.А.Сухомлинский. </a:t>
            </a:r>
            <a:endParaRPr kumimoji="0" lang="ru-RU" sz="2800" b="1" i="0" u="none" strike="noStrike" cap="none" normalizeH="0" baseline="0" dirty="0" smtClean="0">
              <a:ln>
                <a:noFill/>
              </a:ln>
              <a:solidFill>
                <a:srgbClr val="7030A0"/>
              </a:solidFill>
              <a:effectLst/>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5"/>
            <a:ext cx="8229600" cy="3500462"/>
          </a:xfrm>
        </p:spPr>
        <p:txBody>
          <a:bodyPr>
            <a:normAutofit fontScale="85000" lnSpcReduction="20000"/>
          </a:bodyPr>
          <a:lstStyle/>
          <a:p>
            <a:r>
              <a:rPr lang="ru-RU" dirty="0" smtClean="0"/>
              <a:t>Сюжеты же большинства современных зарубежных мультфильмов так далеки от жизни детей дошкольного возраста и окружающих взрослых, что их невозможно отобразить в игре. </a:t>
            </a:r>
          </a:p>
          <a:p>
            <a:r>
              <a:rPr lang="ru-RU" b="1" dirty="0" smtClean="0">
                <a:solidFill>
                  <a:srgbClr val="FF0000"/>
                </a:solidFill>
              </a:rPr>
              <a:t>А ребенок развивается только в игре. </a:t>
            </a:r>
          </a:p>
          <a:p>
            <a:r>
              <a:rPr lang="ru-RU" dirty="0" smtClean="0"/>
              <a:t>Современные </a:t>
            </a:r>
            <a:r>
              <a:rPr lang="ru-RU" dirty="0" err="1" smtClean="0"/>
              <a:t>мультигерои</a:t>
            </a:r>
            <a:r>
              <a:rPr lang="ru-RU" dirty="0" smtClean="0"/>
              <a:t> несут в себе отрицательные черты характера и поведения(агрессия, жестокость, отсутствие жалости и сострадания) </a:t>
            </a:r>
            <a:r>
              <a:rPr lang="ru-RU" u="sng" dirty="0" smtClean="0"/>
              <a:t>и дети копируют их. </a:t>
            </a:r>
            <a:endParaRPr lang="ru-RU" u="sng" dirty="0"/>
          </a:p>
        </p:txBody>
      </p:sp>
      <p:pic>
        <p:nvPicPr>
          <p:cNvPr id="39938" name="Picture 2" descr="https://im3-tub-ru.yandex.net/i?id=a97c8c45eb868b9146b3252db4c15ae7&amp;n=33&amp;h=215&amp;w=387"/>
          <p:cNvPicPr>
            <a:picLocks noChangeAspect="1" noChangeArrowheads="1"/>
          </p:cNvPicPr>
          <p:nvPr/>
        </p:nvPicPr>
        <p:blipFill>
          <a:blip r:embed="rId2"/>
          <a:srcRect/>
          <a:stretch>
            <a:fillRect/>
          </a:stretch>
        </p:blipFill>
        <p:spPr bwMode="auto">
          <a:xfrm>
            <a:off x="1071538" y="3857628"/>
            <a:ext cx="3114671" cy="1730374"/>
          </a:xfrm>
          <a:prstGeom prst="rect">
            <a:avLst/>
          </a:prstGeom>
          <a:noFill/>
        </p:spPr>
      </p:pic>
      <p:pic>
        <p:nvPicPr>
          <p:cNvPr id="39940" name="Picture 4" descr="http://s00.yaplakal.com/pics/pics_original/1/9/9/2458991.jpg"/>
          <p:cNvPicPr>
            <a:picLocks noChangeAspect="1" noChangeArrowheads="1"/>
          </p:cNvPicPr>
          <p:nvPr/>
        </p:nvPicPr>
        <p:blipFill>
          <a:blip r:embed="rId3"/>
          <a:srcRect/>
          <a:stretch>
            <a:fillRect/>
          </a:stretch>
        </p:blipFill>
        <p:spPr bwMode="auto">
          <a:xfrm>
            <a:off x="5143504" y="3786190"/>
            <a:ext cx="2996193" cy="2263791"/>
          </a:xfrm>
          <a:prstGeom prst="rect">
            <a:avLst/>
          </a:prstGeom>
          <a:noFill/>
        </p:spPr>
      </p:pic>
    </p:spTree>
  </p:cSld>
  <p:clrMapOvr>
    <a:masterClrMapping/>
  </p:clrMapOvr>
  <p:transition spd="med">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82792"/>
          </a:xfrm>
        </p:spPr>
        <p:txBody>
          <a:bodyPr>
            <a:noAutofit/>
          </a:bodyPr>
          <a:lstStyle/>
          <a:p>
            <a:r>
              <a:rPr lang="ru-RU" sz="2800" dirty="0" smtClean="0">
                <a:solidFill>
                  <a:srgbClr val="FF0000"/>
                </a:solidFill>
              </a:rPr>
              <a:t>Чтобы снизить вероятность негативного влияния мультипликационной продукции на психическое здоровье ребенка необходимо соблюдать несколько простых правил: </a:t>
            </a:r>
            <a:endParaRPr lang="ru-RU" sz="2800" dirty="0">
              <a:solidFill>
                <a:srgbClr val="FF0000"/>
              </a:solidFill>
            </a:endParaRPr>
          </a:p>
        </p:txBody>
      </p:sp>
      <p:sp>
        <p:nvSpPr>
          <p:cNvPr id="3" name="Содержимое 2"/>
          <p:cNvSpPr>
            <a:spLocks noGrp="1"/>
          </p:cNvSpPr>
          <p:nvPr>
            <p:ph idx="1"/>
          </p:nvPr>
        </p:nvSpPr>
        <p:spPr>
          <a:xfrm>
            <a:off x="457200" y="2214554"/>
            <a:ext cx="8229600" cy="4357718"/>
          </a:xfrm>
        </p:spPr>
        <p:txBody>
          <a:bodyPr>
            <a:normAutofit fontScale="70000" lnSpcReduction="20000"/>
          </a:bodyPr>
          <a:lstStyle/>
          <a:p>
            <a:r>
              <a:rPr lang="ru-RU" dirty="0" smtClean="0"/>
              <a:t>* Выбирайте для просмотра проверенные, добрые, содержательные и поучительные мультфильмы.</a:t>
            </a:r>
          </a:p>
          <a:p>
            <a:r>
              <a:rPr lang="ru-RU" dirty="0" smtClean="0"/>
              <a:t> * Когда ребенок смотрит мультфильм, качественные характеристики которого вам не известны – присоединитесь к нему, комментируйте, реагируйте и обсуждайте.</a:t>
            </a:r>
          </a:p>
          <a:p>
            <a:r>
              <a:rPr lang="ru-RU" dirty="0" smtClean="0"/>
              <a:t> * Следите за тем, чтобы ребенок не проводил перед телевизором слишком много времени, в вашем возрасте не более 30 минут.</a:t>
            </a:r>
          </a:p>
          <a:p>
            <a:r>
              <a:rPr lang="ru-RU" dirty="0" smtClean="0"/>
              <a:t> </a:t>
            </a:r>
            <a:r>
              <a:rPr lang="ru-RU" u="sng" dirty="0" smtClean="0"/>
              <a:t>Чтение ребенку перед сном еще никто не отменял. Психологи советуют читать на ночь вплоть до подросткового возраста, даже если ребенок уже умеет читать. </a:t>
            </a:r>
            <a:endParaRPr lang="ru-RU" u="sng" dirty="0"/>
          </a:p>
        </p:txBody>
      </p:sp>
    </p:spTree>
  </p:cSld>
  <p:clrMapOvr>
    <a:masterClrMapping/>
  </p:clrMapOvr>
  <p:transition spd="med">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rPr>
              <a:t>Несколько слов о планшетах и компьютерах</a:t>
            </a:r>
            <a:endParaRPr lang="ru-RU" dirty="0">
              <a:solidFill>
                <a:srgbClr val="FF0000"/>
              </a:solidFill>
            </a:endParaRPr>
          </a:p>
        </p:txBody>
      </p:sp>
      <p:sp>
        <p:nvSpPr>
          <p:cNvPr id="3" name="Содержимое 2"/>
          <p:cNvSpPr>
            <a:spLocks noGrp="1"/>
          </p:cNvSpPr>
          <p:nvPr>
            <p:ph idx="1"/>
          </p:nvPr>
        </p:nvSpPr>
        <p:spPr>
          <a:xfrm>
            <a:off x="457200" y="1600200"/>
            <a:ext cx="4829180" cy="4525963"/>
          </a:xfrm>
        </p:spPr>
        <p:txBody>
          <a:bodyPr>
            <a:normAutofit fontScale="62500" lnSpcReduction="20000"/>
          </a:bodyPr>
          <a:lstStyle/>
          <a:p>
            <a:pPr>
              <a:buNone/>
            </a:pPr>
            <a:r>
              <a:rPr lang="ru-RU" dirty="0" smtClean="0"/>
              <a:t>При хорошем контроле и грамотном развитии компьютерная индустрия - это одно из направлений приобретения ребенком знаний и навыков.</a:t>
            </a:r>
          </a:p>
          <a:p>
            <a:pPr>
              <a:buNone/>
            </a:pPr>
            <a:r>
              <a:rPr lang="ru-RU" dirty="0" smtClean="0"/>
              <a:t> Сам по себе компьютер или планшет ничего не значат, важно то, как его ребенок использует. </a:t>
            </a:r>
          </a:p>
          <a:p>
            <a:pPr>
              <a:buNone/>
            </a:pPr>
            <a:r>
              <a:rPr lang="ru-RU" dirty="0" smtClean="0"/>
              <a:t>надо посмотреть, что он с ним делает, и включиться в совместный процесс. </a:t>
            </a:r>
          </a:p>
          <a:p>
            <a:pPr>
              <a:buNone/>
            </a:pPr>
            <a:r>
              <a:rPr lang="ru-RU" dirty="0" smtClean="0"/>
              <a:t>Ограничение по времени, приобретать развивающие игры, сертифицированные. Здесь идет речь о режиме и дисциплине. </a:t>
            </a:r>
          </a:p>
        </p:txBody>
      </p:sp>
      <p:pic>
        <p:nvPicPr>
          <p:cNvPr id="37890" name="Picture 2" descr="http://www.modernmom.com/media/uploads/2010_08_18/cache/ipad_kid_870X.jpg"/>
          <p:cNvPicPr>
            <a:picLocks noChangeAspect="1" noChangeArrowheads="1"/>
          </p:cNvPicPr>
          <p:nvPr/>
        </p:nvPicPr>
        <p:blipFill>
          <a:blip r:embed="rId2"/>
          <a:srcRect/>
          <a:stretch>
            <a:fillRect/>
          </a:stretch>
        </p:blipFill>
        <p:spPr bwMode="auto">
          <a:xfrm>
            <a:off x="5214942" y="2571744"/>
            <a:ext cx="3405538" cy="2286016"/>
          </a:xfrm>
          <a:prstGeom prst="rect">
            <a:avLst/>
          </a:prstGeom>
          <a:noFill/>
        </p:spPr>
      </p:pic>
    </p:spTree>
  </p:cSld>
  <p:clrMapOvr>
    <a:masterClrMapping/>
  </p:clrMapOvr>
  <p:transition spd="med">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fontScale="85000" lnSpcReduction="20000"/>
          </a:bodyPr>
          <a:lstStyle/>
          <a:p>
            <a:pPr>
              <a:buNone/>
            </a:pPr>
            <a:r>
              <a:rPr lang="ru-RU" dirty="0" smtClean="0"/>
              <a:t>Компьютерная игра конкурирует с культурным запасом и навыками родителя, и родитель проигрывает.</a:t>
            </a:r>
          </a:p>
          <a:p>
            <a:pPr>
              <a:buNone/>
            </a:pPr>
            <a:r>
              <a:rPr lang="ru-RU" dirty="0" smtClean="0"/>
              <a:t> Ну так не проигрывайте! Развивайтесь. Не компьютер виноват. </a:t>
            </a:r>
          </a:p>
          <a:p>
            <a:pPr>
              <a:buNone/>
            </a:pPr>
            <a:r>
              <a:rPr lang="ru-RU" dirty="0" smtClean="0"/>
              <a:t>Компьютер не обладает эмоциями, он вызывает эмоции у ребенка. </a:t>
            </a:r>
          </a:p>
          <a:p>
            <a:pPr>
              <a:buNone/>
            </a:pPr>
            <a:r>
              <a:rPr lang="ru-RU" dirty="0" smtClean="0"/>
              <a:t>Но вы тоже можете вызывать эмоции у ребенка. </a:t>
            </a:r>
          </a:p>
          <a:p>
            <a:pPr>
              <a:buNone/>
            </a:pPr>
            <a:r>
              <a:rPr lang="ru-RU" dirty="0" smtClean="0"/>
              <a:t>Благодаря расположенным к нему людям, ребенок может и хочет воспринимать то, что ему говорят. </a:t>
            </a:r>
          </a:p>
          <a:p>
            <a:pPr>
              <a:buNone/>
            </a:pPr>
            <a:r>
              <a:rPr lang="ru-RU" dirty="0" smtClean="0"/>
              <a:t>Но если общение сводится к крику или приказам, ребенок закрывается от всего, что ему транслируют. </a:t>
            </a:r>
          </a:p>
          <a:p>
            <a:pPr>
              <a:buNone/>
            </a:pPr>
            <a:r>
              <a:rPr lang="ru-RU" dirty="0" smtClean="0"/>
              <a:t>Заинтересуйте ребенка, предложите ему вместо компьютера что-то другое. </a:t>
            </a:r>
          </a:p>
          <a:p>
            <a:pPr>
              <a:buNone/>
            </a:pPr>
            <a:endParaRPr lang="ru-RU" dirty="0"/>
          </a:p>
        </p:txBody>
      </p:sp>
    </p:spTree>
  </p:cSld>
  <p:clrMapOvr>
    <a:masterClrMapping/>
  </p:clrMapOvr>
  <p:transition spd="med">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lstStyle/>
          <a:p>
            <a:r>
              <a:rPr lang="ru-RU" dirty="0" smtClean="0">
                <a:solidFill>
                  <a:srgbClr val="FF0000"/>
                </a:solidFill>
              </a:rPr>
              <a:t>Пара слов об игрушках</a:t>
            </a:r>
            <a:endParaRPr lang="ru-RU" dirty="0">
              <a:solidFill>
                <a:srgbClr val="FF0000"/>
              </a:solidFill>
            </a:endParaRPr>
          </a:p>
        </p:txBody>
      </p:sp>
      <p:sp>
        <p:nvSpPr>
          <p:cNvPr id="3" name="Содержимое 2"/>
          <p:cNvSpPr>
            <a:spLocks noGrp="1"/>
          </p:cNvSpPr>
          <p:nvPr>
            <p:ph idx="1"/>
          </p:nvPr>
        </p:nvSpPr>
        <p:spPr>
          <a:xfrm>
            <a:off x="457200" y="1285860"/>
            <a:ext cx="8229600" cy="4840303"/>
          </a:xfrm>
        </p:spPr>
        <p:txBody>
          <a:bodyPr>
            <a:normAutofit fontScale="62500" lnSpcReduction="20000"/>
          </a:bodyPr>
          <a:lstStyle/>
          <a:p>
            <a:r>
              <a:rPr lang="ru-RU" dirty="0" smtClean="0"/>
              <a:t>Выбирая игрушку ребенку, важно учитывать не только привлекательный внешний вид и санитарно-гигиенические свойства, но и возможный психологический эффект, ее значение для развития ребенка. </a:t>
            </a:r>
          </a:p>
          <a:p>
            <a:r>
              <a:rPr lang="ru-RU" dirty="0" smtClean="0"/>
              <a:t>Речь идет о тех образах, которые создаются в современном обществе и оказывают негативное влияние на формирование здоровой личности ребенка. </a:t>
            </a:r>
          </a:p>
          <a:p>
            <a:r>
              <a:rPr lang="ru-RU" dirty="0" smtClean="0"/>
              <a:t>Наличие на рынке игрушек техногенных образов (</a:t>
            </a:r>
            <a:r>
              <a:rPr lang="ru-RU" dirty="0" err="1" smtClean="0"/>
              <a:t>игрушки-трансформеры</a:t>
            </a:r>
            <a:r>
              <a:rPr lang="ru-RU" dirty="0" smtClean="0"/>
              <a:t>, монстры и т.д.), с непропорциональными формами тела – приводят к разрушению целостности психики ребенка, очень чувствительной в отличие от психики взрослого человека, к дисгармоничности. </a:t>
            </a:r>
          </a:p>
          <a:p>
            <a:r>
              <a:rPr lang="ru-RU" dirty="0" smtClean="0"/>
              <a:t>Как правило, дети просят родителей купить именно те игрушки, которые повторяют героев мультиков, которые дети видят по ТВ, или играют в компьютерных играх. </a:t>
            </a:r>
          </a:p>
          <a:p>
            <a:r>
              <a:rPr lang="ru-RU" dirty="0" smtClean="0"/>
              <a:t>Вредными считают психологи и те игрушки, которые окрашены в черный и ярко-красный цвета. </a:t>
            </a:r>
            <a:endParaRPr lang="ru-RU" dirty="0"/>
          </a:p>
        </p:txBody>
      </p:sp>
    </p:spTree>
  </p:cSld>
  <p:clrMapOvr>
    <a:masterClrMapping/>
  </p:clrMapOvr>
  <p:transition spd="med">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457200" y="571480"/>
            <a:ext cx="8229600" cy="5554683"/>
          </a:xfrm>
        </p:spPr>
        <p:txBody>
          <a:bodyPr>
            <a:normAutofit fontScale="92500" lnSpcReduction="20000"/>
          </a:bodyPr>
          <a:lstStyle/>
          <a:p>
            <a:r>
              <a:rPr lang="ru-RU" dirty="0" smtClean="0"/>
              <a:t>Возраст 4 - 5 лет идеален для самых разнообразных конструкторов и мозаик. Они прекрасно развивают логическое мышление и фантазию ребёнка.</a:t>
            </a:r>
          </a:p>
          <a:p>
            <a:r>
              <a:rPr lang="ru-RU" dirty="0" smtClean="0"/>
              <a:t> У детей этого возраста появляется сюжетная игра.</a:t>
            </a:r>
          </a:p>
          <a:p>
            <a:r>
              <a:rPr lang="ru-RU" dirty="0" smtClean="0"/>
              <a:t> Для девочек это, прежде всего, игры с обычными меховыми зверюшками и куклами, игры, способствующие формированию навыков: «дочки-матери», «школа», «больница», и т.д.</a:t>
            </a:r>
          </a:p>
          <a:p>
            <a:r>
              <a:rPr lang="ru-RU" dirty="0" smtClean="0"/>
              <a:t>Для мальчиков - машинки и конструкторы, когда они что-то строят совместно. </a:t>
            </a:r>
          </a:p>
        </p:txBody>
      </p:sp>
    </p:spTree>
  </p:cSld>
  <p:clrMapOvr>
    <a:masterClrMapping/>
  </p:clrMapOvr>
  <p:transition spd="med">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457200" y="571500"/>
            <a:ext cx="8229600" cy="5554663"/>
          </a:xfrm>
        </p:spPr>
        <p:txBody>
          <a:bodyPr>
            <a:normAutofit fontScale="70000" lnSpcReduction="20000"/>
          </a:bodyPr>
          <a:lstStyle/>
          <a:p>
            <a:r>
              <a:rPr lang="ru-RU" dirty="0" smtClean="0"/>
              <a:t>Принципиальным является то, что ребёнок обычно идентифицирует себя с той игрушкой, в которую играет. </a:t>
            </a:r>
          </a:p>
          <a:p>
            <a:r>
              <a:rPr lang="ru-RU" dirty="0" smtClean="0"/>
              <a:t>Постепенно ребёнок формирует у себя те качества, которые присуще его игрушке.</a:t>
            </a:r>
          </a:p>
          <a:p>
            <a:r>
              <a:rPr lang="ru-RU" dirty="0" smtClean="0"/>
              <a:t> Он начинает смотреть на мир её глазами, проявляя в поведении раздражительность, агрессивность, несдержанность, если это присуще персонажу. </a:t>
            </a:r>
          </a:p>
          <a:p>
            <a:r>
              <a:rPr lang="ru-RU" dirty="0" smtClean="0"/>
              <a:t>На самом деле, ребёнку требуется не так много игрушек, как может показаться. Малыш может быть счастлив и с самым минимальным количеством игрушек, если они подобраны правильно, соответствуют его возрасту и интересам. </a:t>
            </a:r>
          </a:p>
          <a:p>
            <a:r>
              <a:rPr lang="ru-RU" dirty="0" smtClean="0"/>
              <a:t>Помните, что ребёнок - существо социальное и многому обучается по подражанию. </a:t>
            </a:r>
          </a:p>
          <a:p>
            <a:r>
              <a:rPr lang="ru-RU" dirty="0" smtClean="0"/>
              <a:t>Детям нужно показывать, как можно играть с той или иной игрушкой, не лениться играть вместе с ним, тогда игрушка может стать и развлечением, и учителем, и настоящим другом для ребенка.</a:t>
            </a:r>
          </a:p>
          <a:p>
            <a:endParaRPr lang="ru-RU" dirty="0"/>
          </a:p>
        </p:txBody>
      </p:sp>
    </p:spTree>
  </p:cSld>
  <p:clrMapOvr>
    <a:masterClrMapping/>
  </p:clrMapOvr>
  <p:transition spd="med">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571481"/>
            <a:ext cx="8229600" cy="2857520"/>
          </a:xfrm>
        </p:spPr>
        <p:txBody>
          <a:bodyPr/>
          <a:lstStyle/>
          <a:p>
            <a:pPr algn="ctr">
              <a:buNone/>
            </a:pPr>
            <a:r>
              <a:rPr lang="ru-RU" dirty="0" smtClean="0"/>
              <a:t>В воспитании ребёнка огромную роль играет психологический микроклимат в семье, общение с ребёнком. В общении с ребёнком у родителей часто возникают проблемы.</a:t>
            </a:r>
            <a:endParaRPr lang="ru-RU" dirty="0"/>
          </a:p>
        </p:txBody>
      </p:sp>
      <p:pic>
        <p:nvPicPr>
          <p:cNvPr id="32770" name="Picture 2" descr="http://u4eba.net/wp-content/uploads/2013/05/Vmeste-druzhnaya-semya.-Rabota-Salomatovoy-YUlii.jpg"/>
          <p:cNvPicPr>
            <a:picLocks noChangeAspect="1" noChangeArrowheads="1"/>
          </p:cNvPicPr>
          <p:nvPr/>
        </p:nvPicPr>
        <p:blipFill>
          <a:blip r:embed="rId2" cstate="print"/>
          <a:srcRect/>
          <a:stretch>
            <a:fillRect/>
          </a:stretch>
        </p:blipFill>
        <p:spPr bwMode="auto">
          <a:xfrm>
            <a:off x="2571736" y="3143248"/>
            <a:ext cx="4384120" cy="2946562"/>
          </a:xfrm>
          <a:prstGeom prst="rect">
            <a:avLst/>
          </a:prstGeom>
          <a:noFill/>
        </p:spPr>
      </p:pic>
    </p:spTree>
  </p:cSld>
  <p:clrMapOvr>
    <a:masterClrMapping/>
  </p:clrMapOvr>
  <p:transition spd="med">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solidFill>
                  <a:schemeClr val="accent6">
                    <a:lumMod val="50000"/>
                  </a:schemeClr>
                </a:solidFill>
                <a:effectLst>
                  <a:outerShdw blurRad="50800" dist="38100" algn="tr" rotWithShape="0">
                    <a:prstClr val="black">
                      <a:alpha val="40000"/>
                    </a:prstClr>
                  </a:outerShdw>
                </a:effectLst>
              </a:rPr>
              <a:t>Взаимоотношения с ребёнком в семье.</a:t>
            </a:r>
            <a:endParaRPr lang="ru-RU" dirty="0"/>
          </a:p>
        </p:txBody>
      </p:sp>
      <p:sp>
        <p:nvSpPr>
          <p:cNvPr id="3" name="Содержимое 2"/>
          <p:cNvSpPr>
            <a:spLocks noGrp="1"/>
          </p:cNvSpPr>
          <p:nvPr>
            <p:ph idx="1"/>
          </p:nvPr>
        </p:nvSpPr>
        <p:spPr/>
        <p:txBody>
          <a:bodyPr>
            <a:normAutofit fontScale="70000" lnSpcReduction="20000"/>
          </a:bodyPr>
          <a:lstStyle/>
          <a:p>
            <a:pPr algn="ctr"/>
            <a:r>
              <a:rPr lang="ru-RU" b="1" dirty="0" smtClean="0"/>
              <a:t>Шкала общения родителей с ребёнком:</a:t>
            </a:r>
          </a:p>
          <a:p>
            <a:pPr algn="ctr"/>
            <a:r>
              <a:rPr lang="ru-RU" b="1" dirty="0" smtClean="0"/>
              <a:t>Положительные эмоции    отрицательные эмоции</a:t>
            </a:r>
          </a:p>
          <a:p>
            <a:pPr algn="ctr"/>
            <a:r>
              <a:rPr lang="ru-RU" dirty="0" smtClean="0"/>
              <a:t>-хвалили                                   -упрекали</a:t>
            </a:r>
          </a:p>
          <a:p>
            <a:pPr algn="ctr"/>
            <a:r>
              <a:rPr lang="ru-RU" dirty="0" smtClean="0"/>
              <a:t>-поощряли                                -подавляли</a:t>
            </a:r>
          </a:p>
          <a:p>
            <a:pPr algn="ctr"/>
            <a:r>
              <a:rPr lang="ru-RU" dirty="0" smtClean="0"/>
              <a:t>-одобряли                                 -унижали</a:t>
            </a:r>
          </a:p>
          <a:p>
            <a:pPr algn="ctr"/>
            <a:r>
              <a:rPr lang="ru-RU" dirty="0" smtClean="0"/>
              <a:t>-целовали                                 -обвиняли</a:t>
            </a:r>
          </a:p>
          <a:p>
            <a:pPr algn="ctr"/>
            <a:r>
              <a:rPr lang="ru-RU" dirty="0" smtClean="0"/>
              <a:t>-обнимали                                -осуждали</a:t>
            </a:r>
          </a:p>
          <a:p>
            <a:pPr algn="ctr"/>
            <a:r>
              <a:rPr lang="ru-RU" dirty="0" smtClean="0"/>
              <a:t>-ласкали                                   -отвергали</a:t>
            </a:r>
          </a:p>
          <a:p>
            <a:pPr algn="ctr"/>
            <a:r>
              <a:rPr lang="ru-RU" dirty="0" smtClean="0"/>
              <a:t>-сопереживали                         -позорили</a:t>
            </a:r>
          </a:p>
          <a:p>
            <a:pPr algn="ctr"/>
            <a:r>
              <a:rPr lang="ru-RU" dirty="0" smtClean="0"/>
              <a:t>-улыбались                               -читали нотации</a:t>
            </a:r>
          </a:p>
          <a:p>
            <a:pPr algn="ctr"/>
            <a:r>
              <a:rPr lang="ru-RU" dirty="0" smtClean="0"/>
              <a:t>-восхищались                           -лишали чего-то</a:t>
            </a:r>
          </a:p>
          <a:p>
            <a:pPr algn="ctr"/>
            <a:r>
              <a:rPr lang="ru-RU" dirty="0" smtClean="0"/>
              <a:t>-делали подарки                      -ставили  в угол</a:t>
            </a:r>
          </a:p>
          <a:p>
            <a:pPr>
              <a:buNone/>
            </a:pPr>
            <a:endParaRPr lang="ru-RU" dirty="0"/>
          </a:p>
        </p:txBody>
      </p:sp>
    </p:spTree>
  </p:cSld>
  <p:clrMapOvr>
    <a:masterClrMapping/>
  </p:clrMapOvr>
  <p:transition spd="med">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rPr>
              <a:t>Что может сделать родитель?</a:t>
            </a:r>
            <a:br>
              <a:rPr lang="ru-RU" dirty="0" smtClean="0">
                <a:solidFill>
                  <a:srgbClr val="FF0000"/>
                </a:solidFill>
              </a:rPr>
            </a:br>
            <a:endParaRPr lang="ru-RU" dirty="0">
              <a:solidFill>
                <a:srgbClr val="FF0000"/>
              </a:solidFill>
            </a:endParaRPr>
          </a:p>
        </p:txBody>
      </p:sp>
      <p:sp>
        <p:nvSpPr>
          <p:cNvPr id="3" name="Содержимое 2"/>
          <p:cNvSpPr>
            <a:spLocks noGrp="1"/>
          </p:cNvSpPr>
          <p:nvPr>
            <p:ph idx="1"/>
          </p:nvPr>
        </p:nvSpPr>
        <p:spPr/>
        <p:txBody>
          <a:bodyPr/>
          <a:lstStyle/>
          <a:p>
            <a:pPr>
              <a:buNone/>
            </a:pPr>
            <a:r>
              <a:rPr lang="ru-RU" dirty="0" smtClean="0"/>
              <a:t>Существует 2 формы сообщения с ребёнком</a:t>
            </a:r>
          </a:p>
          <a:p>
            <a:pPr>
              <a:buNone/>
            </a:pPr>
            <a:r>
              <a:rPr lang="ru-RU" dirty="0" smtClean="0"/>
              <a:t> « Я- сообщение», «Ты - сообщение»</a:t>
            </a:r>
          </a:p>
          <a:p>
            <a:endParaRPr lang="ru-RU" dirty="0"/>
          </a:p>
        </p:txBody>
      </p:sp>
      <p:pic>
        <p:nvPicPr>
          <p:cNvPr id="30722" name="Picture 2" descr="http://mediasubs.ru/group/uploads/is/iskusstvo-zabotyi-o-sebe/image/1415957380-557745-293185.png"/>
          <p:cNvPicPr>
            <a:picLocks noChangeAspect="1" noChangeArrowheads="1"/>
          </p:cNvPicPr>
          <p:nvPr/>
        </p:nvPicPr>
        <p:blipFill>
          <a:blip r:embed="rId2" cstate="print"/>
          <a:srcRect/>
          <a:stretch>
            <a:fillRect/>
          </a:stretch>
        </p:blipFill>
        <p:spPr bwMode="auto">
          <a:xfrm>
            <a:off x="3357554" y="3571876"/>
            <a:ext cx="2357454" cy="2357454"/>
          </a:xfrm>
          <a:prstGeom prst="rect">
            <a:avLst/>
          </a:prstGeom>
          <a:noFill/>
        </p:spPr>
      </p:pic>
    </p:spTree>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654296"/>
          </a:xfrm>
        </p:spPr>
        <p:txBody>
          <a:bodyPr>
            <a:normAutofit/>
          </a:bodyPr>
          <a:lstStyle/>
          <a:p>
            <a:r>
              <a:rPr lang="ru-RU" b="1" dirty="0" smtClean="0">
                <a:solidFill>
                  <a:srgbClr val="FF0000"/>
                </a:solidFill>
              </a:rPr>
              <a:t>«Мой ребенок будет здоров, если…»</a:t>
            </a:r>
            <a:endParaRPr lang="ru-RU" b="1" dirty="0">
              <a:solidFill>
                <a:srgbClr val="FF0000"/>
              </a:solidFill>
            </a:endParaRPr>
          </a:p>
        </p:txBody>
      </p:sp>
      <p:pic>
        <p:nvPicPr>
          <p:cNvPr id="7170" name="Picture 2" descr="https://im0-tub-ru.yandex.net/i?id=103e529a4720f0a64f4a41b606526818&amp;n=33&amp;h=215&amp;w=428"/>
          <p:cNvPicPr>
            <a:picLocks noChangeAspect="1" noChangeArrowheads="1"/>
          </p:cNvPicPr>
          <p:nvPr/>
        </p:nvPicPr>
        <p:blipFill>
          <a:blip r:embed="rId2"/>
          <a:srcRect/>
          <a:stretch>
            <a:fillRect/>
          </a:stretch>
        </p:blipFill>
        <p:spPr bwMode="auto">
          <a:xfrm>
            <a:off x="1857356" y="2500306"/>
            <a:ext cx="6115090" cy="3071834"/>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fontScale="92500" lnSpcReduction="10000"/>
          </a:bodyPr>
          <a:lstStyle/>
          <a:p>
            <a:pPr algn="ctr">
              <a:buNone/>
            </a:pPr>
            <a:r>
              <a:rPr lang="ru-RU" b="1" i="1" dirty="0" err="1" smtClean="0">
                <a:solidFill>
                  <a:srgbClr val="008080"/>
                </a:solidFill>
              </a:rPr>
              <a:t>Ты-сообщение</a:t>
            </a:r>
            <a:endParaRPr lang="ru-RU" dirty="0" smtClean="0">
              <a:solidFill>
                <a:srgbClr val="008080"/>
              </a:solidFill>
            </a:endParaRPr>
          </a:p>
          <a:p>
            <a:pPr>
              <a:buNone/>
            </a:pPr>
            <a:r>
              <a:rPr lang="ru-RU" dirty="0" smtClean="0"/>
              <a:t>Родитель устал. </a:t>
            </a:r>
            <a:r>
              <a:rPr lang="ru-RU" dirty="0" smtClean="0">
                <a:cs typeface="Arial" pitchFamily="34" charset="0"/>
              </a:rPr>
              <a:t>→</a:t>
            </a:r>
            <a:r>
              <a:rPr lang="ru-RU" dirty="0" smtClean="0"/>
              <a:t>Ты меня утомил. </a:t>
            </a:r>
            <a:r>
              <a:rPr lang="ru-RU" dirty="0" smtClean="0">
                <a:cs typeface="Arial" pitchFamily="34" charset="0"/>
              </a:rPr>
              <a:t>→</a:t>
            </a:r>
            <a:r>
              <a:rPr lang="ru-RU" dirty="0" smtClean="0"/>
              <a:t> Реакция ребенка: </a:t>
            </a:r>
            <a:r>
              <a:rPr lang="ru-RU" b="1" dirty="0" smtClean="0">
                <a:solidFill>
                  <a:srgbClr val="0000FF"/>
                </a:solidFill>
              </a:rPr>
              <a:t>«Я плохой».</a:t>
            </a:r>
            <a:endParaRPr lang="ru-RU" b="1" i="1" dirty="0" smtClean="0">
              <a:solidFill>
                <a:srgbClr val="008080"/>
              </a:solidFill>
            </a:endParaRPr>
          </a:p>
          <a:p>
            <a:pPr algn="ctr">
              <a:buNone/>
            </a:pPr>
            <a:r>
              <a:rPr lang="ru-RU" b="1" i="1" dirty="0" err="1" smtClean="0">
                <a:solidFill>
                  <a:srgbClr val="008080"/>
                </a:solidFill>
              </a:rPr>
              <a:t>Я-сообщение</a:t>
            </a:r>
            <a:endParaRPr lang="ru-RU" dirty="0" smtClean="0">
              <a:solidFill>
                <a:srgbClr val="008080"/>
              </a:solidFill>
            </a:endParaRPr>
          </a:p>
          <a:p>
            <a:pPr>
              <a:buNone/>
            </a:pPr>
            <a:r>
              <a:rPr lang="ru-RU" dirty="0" smtClean="0"/>
              <a:t>Родитель устал. </a:t>
            </a:r>
            <a:r>
              <a:rPr lang="ru-RU" dirty="0" smtClean="0">
                <a:cs typeface="Arial" pitchFamily="34" charset="0"/>
              </a:rPr>
              <a:t>→</a:t>
            </a:r>
            <a:r>
              <a:rPr lang="ru-RU" dirty="0" smtClean="0"/>
              <a:t> Я очень устал. </a:t>
            </a:r>
            <a:r>
              <a:rPr lang="ru-RU" dirty="0" smtClean="0">
                <a:cs typeface="Arial" pitchFamily="34" charset="0"/>
              </a:rPr>
              <a:t>→</a:t>
            </a:r>
            <a:r>
              <a:rPr lang="ru-RU" dirty="0" smtClean="0"/>
              <a:t> Реакция ребенка: </a:t>
            </a:r>
            <a:r>
              <a:rPr lang="ru-RU" b="1" dirty="0" smtClean="0">
                <a:solidFill>
                  <a:srgbClr val="0000FF"/>
                </a:solidFill>
              </a:rPr>
              <a:t>«Папа устал».</a:t>
            </a:r>
          </a:p>
          <a:p>
            <a:pPr>
              <a:buNone/>
            </a:pPr>
            <a:endParaRPr lang="ru-RU" b="1" dirty="0" smtClean="0">
              <a:solidFill>
                <a:srgbClr val="0000FF"/>
              </a:solidFill>
            </a:endParaRPr>
          </a:p>
          <a:p>
            <a:pPr>
              <a:buNone/>
            </a:pPr>
            <a:r>
              <a:rPr lang="ru-RU" u="sng" dirty="0" smtClean="0"/>
              <a:t>Цель «я - высказывания» </a:t>
            </a:r>
            <a:r>
              <a:rPr lang="ru-RU" i="1" dirty="0" smtClean="0"/>
              <a:t>не заставить кого-то что-то сделать, а сообщить своё мнение, чувство, потребность.</a:t>
            </a:r>
          </a:p>
          <a:p>
            <a:pPr algn="ctr">
              <a:buNone/>
            </a:pPr>
            <a:r>
              <a:rPr lang="ru-RU" dirty="0" smtClean="0"/>
              <a:t> </a:t>
            </a:r>
            <a:r>
              <a:rPr lang="ru-RU" u="sng" dirty="0" smtClean="0">
                <a:solidFill>
                  <a:srgbClr val="FF0000"/>
                </a:solidFill>
              </a:rPr>
              <a:t>В такой форме ребёнок услышит и поймёт гораздо быстрее. </a:t>
            </a:r>
            <a:endParaRPr lang="ru-RU" b="1" u="sng" dirty="0" smtClean="0">
              <a:solidFill>
                <a:srgbClr val="FF0000"/>
              </a:solidFill>
            </a:endParaRPr>
          </a:p>
          <a:p>
            <a:endParaRPr lang="ru-RU" dirty="0"/>
          </a:p>
        </p:txBody>
      </p:sp>
    </p:spTree>
  </p:cSld>
  <p:clrMapOvr>
    <a:masterClrMapping/>
  </p:clrMapOvr>
  <p:transition spd="med">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8080"/>
                </a:solidFill>
              </a:rPr>
              <a:t>«Переделайте </a:t>
            </a:r>
            <a:r>
              <a:rPr lang="ru-RU" b="1" dirty="0" err="1" smtClean="0">
                <a:solidFill>
                  <a:srgbClr val="008080"/>
                </a:solidFill>
              </a:rPr>
              <a:t>Ты-сообщение</a:t>
            </a:r>
            <a:r>
              <a:rPr lang="ru-RU" b="1" dirty="0" smtClean="0">
                <a:solidFill>
                  <a:srgbClr val="008080"/>
                </a:solidFill>
              </a:rPr>
              <a:t>»</a:t>
            </a:r>
            <a:endParaRPr lang="ru-RU" dirty="0"/>
          </a:p>
        </p:txBody>
      </p:sp>
      <p:sp>
        <p:nvSpPr>
          <p:cNvPr id="3" name="Содержимое 2"/>
          <p:cNvSpPr>
            <a:spLocks noGrp="1"/>
          </p:cNvSpPr>
          <p:nvPr>
            <p:ph idx="1"/>
          </p:nvPr>
        </p:nvSpPr>
        <p:spPr/>
        <p:txBody>
          <a:bodyPr/>
          <a:lstStyle/>
          <a:p>
            <a:pPr marL="609600" indent="-609600"/>
            <a:r>
              <a:rPr lang="ru-RU" dirty="0" smtClean="0">
                <a:solidFill>
                  <a:srgbClr val="FF0000"/>
                </a:solidFill>
              </a:rPr>
              <a:t>Ты постоянно не можешь завязать шнурки. </a:t>
            </a:r>
          </a:p>
          <a:p>
            <a:pPr marL="609600" indent="-609600">
              <a:buNone/>
            </a:pPr>
            <a:r>
              <a:rPr lang="ru-RU" i="1" dirty="0" smtClean="0"/>
              <a:t>(Я так устаю каждый раз завязывать тебе шнурки, как бы мне хотелось, чтобы ты сделал это самостоятельно.)</a:t>
            </a:r>
          </a:p>
          <a:p>
            <a:endParaRPr lang="ru-RU"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lstStyle/>
          <a:p>
            <a:pPr marL="609600" indent="-609600"/>
            <a:r>
              <a:rPr lang="ru-RU" dirty="0" smtClean="0">
                <a:solidFill>
                  <a:srgbClr val="FF0000"/>
                </a:solidFill>
              </a:rPr>
              <a:t>С тобой бесполезно что-то обсуждать, ты никогда не слушаешь. </a:t>
            </a:r>
          </a:p>
          <a:p>
            <a:pPr marL="609600" indent="-609600">
              <a:buNone/>
            </a:pPr>
            <a:r>
              <a:rPr lang="ru-RU" i="1" dirty="0" smtClean="0"/>
              <a:t>(Когда я хочу поделиться с тобой чем-то важным, мне хотелось, чтобы ты был внимательным.)</a:t>
            </a:r>
          </a:p>
          <a:p>
            <a:pPr marL="609600" indent="-609600"/>
            <a:r>
              <a:rPr lang="ru-RU" dirty="0" smtClean="0">
                <a:solidFill>
                  <a:srgbClr val="FF0000"/>
                </a:solidFill>
              </a:rPr>
              <a:t>Ты — жадина, ты не поделился конфетой с сестрой. </a:t>
            </a:r>
          </a:p>
          <a:p>
            <a:pPr marL="609600" indent="-609600">
              <a:buNone/>
            </a:pPr>
            <a:r>
              <a:rPr lang="ru-RU" i="1" dirty="0" smtClean="0"/>
              <a:t>(Я очень расстроена, что ты не поделился конфетой.)</a:t>
            </a:r>
          </a:p>
          <a:p>
            <a:endParaRPr lang="ru-RU"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8229600" cy="5340369"/>
          </a:xfrm>
        </p:spPr>
        <p:txBody>
          <a:bodyPr>
            <a:normAutofit fontScale="92500" lnSpcReduction="10000"/>
          </a:bodyPr>
          <a:lstStyle/>
          <a:p>
            <a:r>
              <a:rPr lang="ru-RU" dirty="0" smtClean="0"/>
              <a:t>Некоторые родители считают, что надо сдерживать свои чувства, не показывать их,</a:t>
            </a:r>
          </a:p>
          <a:p>
            <a:r>
              <a:rPr lang="ru-RU" dirty="0" smtClean="0"/>
              <a:t> В семье может существовать запрет на любую открытость или какие-то конкретные чувства (особенно негативные): «не смей сердиться», «страх и слезы - позор для мальчика», «перестань волноваться». </a:t>
            </a:r>
          </a:p>
          <a:p>
            <a:r>
              <a:rPr lang="ru-RU" dirty="0" smtClean="0"/>
              <a:t>Не помогая ребенку в развитии чувств, родители рискуют воспитать черствого, не способно сопереживанию и сочувствию человека.</a:t>
            </a:r>
          </a:p>
          <a:p>
            <a:endParaRPr lang="ru-RU" dirty="0"/>
          </a:p>
        </p:txBody>
      </p:sp>
    </p:spTree>
  </p:cSld>
  <p:clrMapOvr>
    <a:masterClrMapping/>
  </p:clrMapOvr>
  <p:transition spd="med">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286124"/>
            <a:ext cx="8229600" cy="2840039"/>
          </a:xfrm>
        </p:spPr>
        <p:txBody>
          <a:bodyPr>
            <a:normAutofit fontScale="92500" lnSpcReduction="20000"/>
          </a:bodyPr>
          <a:lstStyle/>
          <a:p>
            <a:pPr algn="ctr">
              <a:buNone/>
            </a:pPr>
            <a:r>
              <a:rPr lang="ru-RU" dirty="0" smtClean="0">
                <a:solidFill>
                  <a:srgbClr val="FF0000"/>
                </a:solidFill>
              </a:rPr>
              <a:t>Дорогие родители!</a:t>
            </a:r>
          </a:p>
          <a:p>
            <a:pPr algn="ctr">
              <a:buNone/>
            </a:pPr>
            <a:r>
              <a:rPr lang="ru-RU" dirty="0" smtClean="0"/>
              <a:t> Пожалуйста, следите за своей речью и не  давайте детям отрицательные установки. Если же вы все-таки оговорились, то поспешите исправить ситуацию, заменив отрицательную установку на положительную</a:t>
            </a:r>
            <a:endParaRPr lang="ru-RU" dirty="0"/>
          </a:p>
        </p:txBody>
      </p:sp>
      <p:pic>
        <p:nvPicPr>
          <p:cNvPr id="25602" name="Picture 2" descr="http://sadsv3.ucoz.ru/_si/0/55199051.jpg"/>
          <p:cNvPicPr>
            <a:picLocks noChangeAspect="1" noChangeArrowheads="1"/>
          </p:cNvPicPr>
          <p:nvPr/>
        </p:nvPicPr>
        <p:blipFill>
          <a:blip r:embed="rId2" cstate="print"/>
          <a:srcRect/>
          <a:stretch>
            <a:fillRect/>
          </a:stretch>
        </p:blipFill>
        <p:spPr bwMode="auto">
          <a:xfrm>
            <a:off x="2571736" y="571480"/>
            <a:ext cx="3584530" cy="2688398"/>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u="sng" dirty="0" smtClean="0">
                <a:solidFill>
                  <a:srgbClr val="800000"/>
                </a:solidFill>
              </a:rPr>
              <a:t>Отрицательные установки</a:t>
            </a:r>
            <a:endParaRPr lang="ru-RU" dirty="0"/>
          </a:p>
        </p:txBody>
      </p:sp>
      <p:sp>
        <p:nvSpPr>
          <p:cNvPr id="3" name="Содержимое 2"/>
          <p:cNvSpPr>
            <a:spLocks noGrp="1"/>
          </p:cNvSpPr>
          <p:nvPr>
            <p:ph idx="1"/>
          </p:nvPr>
        </p:nvSpPr>
        <p:spPr/>
        <p:txBody>
          <a:bodyPr/>
          <a:lstStyle/>
          <a:p>
            <a:pPr>
              <a:lnSpc>
                <a:spcPct val="90000"/>
              </a:lnSpc>
            </a:pPr>
            <a:r>
              <a:rPr lang="ru-RU" dirty="0" smtClean="0">
                <a:solidFill>
                  <a:srgbClr val="000066"/>
                </a:solidFill>
              </a:rPr>
              <a:t>Сильные не плачут.</a:t>
            </a:r>
          </a:p>
          <a:p>
            <a:pPr>
              <a:lnSpc>
                <a:spcPct val="90000"/>
              </a:lnSpc>
            </a:pPr>
            <a:r>
              <a:rPr lang="ru-RU" dirty="0" smtClean="0">
                <a:solidFill>
                  <a:srgbClr val="000066"/>
                </a:solidFill>
              </a:rPr>
              <a:t>Ты совсем как твой папа (твоя мама).</a:t>
            </a:r>
          </a:p>
          <a:p>
            <a:pPr>
              <a:lnSpc>
                <a:spcPct val="90000"/>
              </a:lnSpc>
            </a:pPr>
            <a:r>
              <a:rPr lang="ru-RU" dirty="0" smtClean="0">
                <a:solidFill>
                  <a:srgbClr val="000066"/>
                </a:solidFill>
              </a:rPr>
              <a:t>Отец твой пьет, и ты такой же будешь.</a:t>
            </a:r>
          </a:p>
          <a:p>
            <a:pPr>
              <a:lnSpc>
                <a:spcPct val="90000"/>
              </a:lnSpc>
            </a:pPr>
            <a:r>
              <a:rPr lang="ru-RU" dirty="0" smtClean="0">
                <a:solidFill>
                  <a:srgbClr val="000066"/>
                </a:solidFill>
              </a:rPr>
              <a:t>Грустно, что ты у нас </a:t>
            </a:r>
            <a:r>
              <a:rPr lang="ru-RU" dirty="0" err="1" smtClean="0">
                <a:solidFill>
                  <a:srgbClr val="000066"/>
                </a:solidFill>
              </a:rPr>
              <a:t>Иванушка-дурачок</a:t>
            </a:r>
            <a:r>
              <a:rPr lang="ru-RU" dirty="0" smtClean="0">
                <a:solidFill>
                  <a:srgbClr val="000066"/>
                </a:solidFill>
              </a:rPr>
              <a:t>.</a:t>
            </a:r>
          </a:p>
          <a:p>
            <a:pPr>
              <a:lnSpc>
                <a:spcPct val="90000"/>
              </a:lnSpc>
            </a:pPr>
            <a:r>
              <a:rPr lang="ru-RU" dirty="0" smtClean="0">
                <a:solidFill>
                  <a:srgbClr val="000066"/>
                </a:solidFill>
              </a:rPr>
              <a:t>Уж лучше бы тебя вообще на свете не было!</a:t>
            </a:r>
          </a:p>
          <a:p>
            <a:pPr>
              <a:lnSpc>
                <a:spcPct val="90000"/>
              </a:lnSpc>
            </a:pPr>
            <a:r>
              <a:rPr lang="ru-RU" dirty="0" smtClean="0">
                <a:solidFill>
                  <a:srgbClr val="000066"/>
                </a:solidFill>
              </a:rPr>
              <a:t>Если будешь так поступать, с тобой никто не захочет</a:t>
            </a:r>
            <a:r>
              <a:rPr lang="ru-RU" sz="2800" dirty="0" smtClean="0">
                <a:solidFill>
                  <a:srgbClr val="000066"/>
                </a:solidFill>
              </a:rPr>
              <a:t> </a:t>
            </a:r>
            <a:r>
              <a:rPr lang="ru-RU" dirty="0" smtClean="0">
                <a:solidFill>
                  <a:srgbClr val="000066"/>
                </a:solidFill>
              </a:rPr>
              <a:t>дружить.</a:t>
            </a:r>
            <a:r>
              <a:rPr lang="ru-RU" sz="2800" dirty="0" smtClean="0"/>
              <a:t> </a:t>
            </a:r>
          </a:p>
          <a:p>
            <a:endParaRPr lang="ru-RU" dirty="0"/>
          </a:p>
        </p:txBody>
      </p:sp>
    </p:spTree>
  </p:cSld>
  <p:clrMapOvr>
    <a:masterClrMapping/>
  </p:clrMapOvr>
  <p:transition spd="med">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u="sng" dirty="0" smtClean="0">
                <a:solidFill>
                  <a:srgbClr val="FF3300"/>
                </a:solidFill>
              </a:rPr>
              <a:t>Положительные установки</a:t>
            </a:r>
            <a:r>
              <a:rPr lang="ru-RU" dirty="0" smtClean="0"/>
              <a:t> </a:t>
            </a:r>
            <a:endParaRPr lang="ru-RU" dirty="0"/>
          </a:p>
        </p:txBody>
      </p:sp>
      <p:sp>
        <p:nvSpPr>
          <p:cNvPr id="3" name="Содержимое 2"/>
          <p:cNvSpPr>
            <a:spLocks noGrp="1"/>
          </p:cNvSpPr>
          <p:nvPr>
            <p:ph idx="1"/>
          </p:nvPr>
        </p:nvSpPr>
        <p:spPr/>
        <p:txBody>
          <a:bodyPr>
            <a:normAutofit fontScale="92500" lnSpcReduction="10000"/>
          </a:bodyPr>
          <a:lstStyle/>
          <a:p>
            <a:pPr>
              <a:lnSpc>
                <a:spcPct val="90000"/>
              </a:lnSpc>
            </a:pPr>
            <a:r>
              <a:rPr lang="ru-RU" dirty="0" smtClean="0">
                <a:solidFill>
                  <a:srgbClr val="0000FF"/>
                </a:solidFill>
              </a:rPr>
              <a:t>Поплачь, легче будет.</a:t>
            </a:r>
          </a:p>
          <a:p>
            <a:pPr>
              <a:lnSpc>
                <a:spcPct val="90000"/>
              </a:lnSpc>
            </a:pPr>
            <a:r>
              <a:rPr lang="ru-RU" dirty="0" smtClean="0">
                <a:solidFill>
                  <a:srgbClr val="0000FF"/>
                </a:solidFill>
              </a:rPr>
              <a:t>Какой молодец наш папа!</a:t>
            </a:r>
          </a:p>
          <a:p>
            <a:pPr>
              <a:lnSpc>
                <a:spcPct val="90000"/>
              </a:lnSpc>
            </a:pPr>
            <a:r>
              <a:rPr lang="ru-RU" dirty="0" smtClean="0">
                <a:solidFill>
                  <a:srgbClr val="0000FF"/>
                </a:solidFill>
              </a:rPr>
              <a:t>Какая умница наша мама!</a:t>
            </a:r>
          </a:p>
          <a:p>
            <a:pPr>
              <a:lnSpc>
                <a:spcPct val="90000"/>
              </a:lnSpc>
            </a:pPr>
            <a:r>
              <a:rPr lang="ru-RU" dirty="0" smtClean="0">
                <a:solidFill>
                  <a:srgbClr val="0000FF"/>
                </a:solidFill>
              </a:rPr>
              <a:t>Что бы там ни говорили про твоего отца, в тебя я верю.</a:t>
            </a:r>
          </a:p>
          <a:p>
            <a:pPr>
              <a:lnSpc>
                <a:spcPct val="90000"/>
              </a:lnSpc>
            </a:pPr>
            <a:r>
              <a:rPr lang="ru-RU" dirty="0" smtClean="0">
                <a:solidFill>
                  <a:srgbClr val="0000FF"/>
                </a:solidFill>
              </a:rPr>
              <a:t>В тебе все прекрасно!</a:t>
            </a:r>
          </a:p>
          <a:p>
            <a:pPr>
              <a:lnSpc>
                <a:spcPct val="90000"/>
              </a:lnSpc>
            </a:pPr>
            <a:r>
              <a:rPr lang="ru-RU" dirty="0" smtClean="0">
                <a:solidFill>
                  <a:srgbClr val="0000FF"/>
                </a:solidFill>
              </a:rPr>
              <a:t>Какое счастье, что ты у нас есть! Мы тебя так ждали.</a:t>
            </a:r>
          </a:p>
          <a:p>
            <a:pPr>
              <a:lnSpc>
                <a:spcPct val="90000"/>
              </a:lnSpc>
            </a:pPr>
            <a:r>
              <a:rPr lang="ru-RU" dirty="0" smtClean="0">
                <a:solidFill>
                  <a:srgbClr val="0000FF"/>
                </a:solidFill>
              </a:rPr>
              <a:t>Как ты относишься к людям, так и они будут относиться к тебе.</a:t>
            </a:r>
          </a:p>
          <a:p>
            <a:endParaRPr lang="ru-RU" dirty="0"/>
          </a:p>
        </p:txBody>
      </p:sp>
    </p:spTree>
  </p:cSld>
  <p:clrMapOvr>
    <a:masterClrMapping/>
  </p:clrMapOvr>
  <p:transition spd="med">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a:bodyPr>
          <a:lstStyle/>
          <a:p>
            <a:pPr algn="ctr">
              <a:buNone/>
            </a:pPr>
            <a:r>
              <a:rPr lang="ru-RU" dirty="0" smtClean="0">
                <a:solidFill>
                  <a:srgbClr val="FF0000"/>
                </a:solidFill>
              </a:rPr>
              <a:t>Возраст четырех-шести лет - активный период становления личности ребенка. </a:t>
            </a:r>
            <a:r>
              <a:rPr lang="ru-RU" dirty="0" smtClean="0"/>
              <a:t>Можно предположить, что в это время определяется, каким он будет. </a:t>
            </a:r>
            <a:r>
              <a:rPr lang="ru-RU" dirty="0" smtClean="0">
                <a:solidFill>
                  <a:srgbClr val="FF0000"/>
                </a:solidFill>
              </a:rPr>
              <a:t>Не дать сейчас возможности ребенку развиваться так, как свойственно только ему, - значит не дать проявиться его индивидуальности. </a:t>
            </a:r>
            <a:r>
              <a:rPr lang="ru-RU" dirty="0" smtClean="0"/>
              <a:t>Поэтому важно относиться к ребенку особенно бережно, чтобы не растоптать нежные ростки его индивидуальности.</a:t>
            </a:r>
          </a:p>
          <a:p>
            <a:pPr>
              <a:buNone/>
            </a:pPr>
            <a:endParaRPr lang="ru-RU" dirty="0"/>
          </a:p>
        </p:txBody>
      </p:sp>
    </p:spTree>
  </p:cSld>
  <p:clrMapOvr>
    <a:masterClrMapping/>
  </p:clrMapOvr>
  <p:transition spd="med">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54164"/>
          </a:xfrm>
        </p:spPr>
        <p:style>
          <a:lnRef idx="1">
            <a:schemeClr val="accent1"/>
          </a:lnRef>
          <a:fillRef idx="2">
            <a:schemeClr val="accent1"/>
          </a:fillRef>
          <a:effectRef idx="1">
            <a:schemeClr val="accent1"/>
          </a:effectRef>
          <a:fontRef idx="minor">
            <a:schemeClr val="dk1"/>
          </a:fontRef>
        </p:style>
        <p:txBody>
          <a:bodyPr>
            <a:noAutofit/>
          </a:bodyPr>
          <a:lstStyle/>
          <a:p>
            <a:r>
              <a:rPr lang="ru-RU" sz="3200" b="1" dirty="0" smtClean="0">
                <a:solidFill>
                  <a:srgbClr val="002060"/>
                </a:solidFill>
              </a:rPr>
              <a:t>Дети для успешного развития нуждаются в том, чтобы чаще слышать от родителей следующие слова:</a:t>
            </a:r>
            <a:endParaRPr lang="ru-RU" sz="3200" b="1" dirty="0">
              <a:solidFill>
                <a:srgbClr val="002060"/>
              </a:solidFill>
            </a:endParaRPr>
          </a:p>
        </p:txBody>
      </p:sp>
      <p:sp>
        <p:nvSpPr>
          <p:cNvPr id="3" name="Содержимое 2"/>
          <p:cNvSpPr>
            <a:spLocks noGrp="1"/>
          </p:cNvSpPr>
          <p:nvPr>
            <p:ph idx="1"/>
          </p:nvPr>
        </p:nvSpPr>
        <p:spPr>
          <a:xfrm>
            <a:off x="457200" y="2143116"/>
            <a:ext cx="8229600" cy="3983047"/>
          </a:xfrm>
        </p:spPr>
        <p:txBody>
          <a:bodyPr>
            <a:normAutofit fontScale="85000" lnSpcReduction="10000"/>
          </a:bodyPr>
          <a:lstStyle/>
          <a:p>
            <a:pPr>
              <a:lnSpc>
                <a:spcPct val="80000"/>
              </a:lnSpc>
            </a:pPr>
            <a:r>
              <a:rPr lang="ru-RU" dirty="0" smtClean="0">
                <a:solidFill>
                  <a:srgbClr val="000099"/>
                </a:solidFill>
              </a:rPr>
              <a:t>Ты мне нравишься таким, какой есть!</a:t>
            </a:r>
          </a:p>
          <a:p>
            <a:pPr>
              <a:lnSpc>
                <a:spcPct val="80000"/>
              </a:lnSpc>
            </a:pPr>
            <a:r>
              <a:rPr lang="ru-RU" dirty="0" smtClean="0">
                <a:solidFill>
                  <a:srgbClr val="000099"/>
                </a:solidFill>
              </a:rPr>
              <a:t>Когда ты еще не родился, мы с папой (мамой) ждали именно тебя.</a:t>
            </a:r>
          </a:p>
          <a:p>
            <a:pPr>
              <a:lnSpc>
                <a:spcPct val="80000"/>
              </a:lnSpc>
            </a:pPr>
            <a:r>
              <a:rPr lang="ru-RU" dirty="0" smtClean="0">
                <a:solidFill>
                  <a:srgbClr val="000099"/>
                </a:solidFill>
              </a:rPr>
              <a:t>Мне интересно твое мнение.</a:t>
            </a:r>
          </a:p>
          <a:p>
            <a:pPr>
              <a:lnSpc>
                <a:spcPct val="80000"/>
              </a:lnSpc>
            </a:pPr>
            <a:r>
              <a:rPr lang="ru-RU" dirty="0" smtClean="0">
                <a:solidFill>
                  <a:srgbClr val="000099"/>
                </a:solidFill>
              </a:rPr>
              <a:t>Как ты считаешь, что лучше для тебя?</a:t>
            </a:r>
          </a:p>
          <a:p>
            <a:pPr>
              <a:lnSpc>
                <a:spcPct val="80000"/>
              </a:lnSpc>
            </a:pPr>
            <a:r>
              <a:rPr lang="ru-RU" dirty="0" smtClean="0">
                <a:solidFill>
                  <a:srgbClr val="000099"/>
                </a:solidFill>
              </a:rPr>
              <a:t>Я понимаю тебя.</a:t>
            </a:r>
          </a:p>
          <a:p>
            <a:pPr>
              <a:lnSpc>
                <a:spcPct val="80000"/>
              </a:lnSpc>
            </a:pPr>
            <a:r>
              <a:rPr lang="ru-RU" dirty="0" smtClean="0">
                <a:solidFill>
                  <a:srgbClr val="000099"/>
                </a:solidFill>
              </a:rPr>
              <a:t>Ты прекрасно растешь! Мне нравится!</a:t>
            </a:r>
          </a:p>
          <a:p>
            <a:pPr>
              <a:lnSpc>
                <a:spcPct val="80000"/>
              </a:lnSpc>
            </a:pPr>
            <a:r>
              <a:rPr lang="ru-RU" dirty="0" smtClean="0">
                <a:solidFill>
                  <a:srgbClr val="000099"/>
                </a:solidFill>
              </a:rPr>
              <a:t>Мне понятно твое волнение (беспокойство).</a:t>
            </a:r>
          </a:p>
          <a:p>
            <a:pPr>
              <a:lnSpc>
                <a:spcPct val="80000"/>
              </a:lnSpc>
            </a:pPr>
            <a:r>
              <a:rPr lang="ru-RU" dirty="0" smtClean="0">
                <a:solidFill>
                  <a:srgbClr val="000099"/>
                </a:solidFill>
              </a:rPr>
              <a:t>Ты можешь быть сильным и в то же время попросить о помощи, когда это нужно.</a:t>
            </a:r>
          </a:p>
          <a:p>
            <a:pPr>
              <a:lnSpc>
                <a:spcPct val="80000"/>
              </a:lnSpc>
            </a:pPr>
            <a:r>
              <a:rPr lang="ru-RU" dirty="0" smtClean="0">
                <a:solidFill>
                  <a:srgbClr val="000099"/>
                </a:solidFill>
              </a:rPr>
              <a:t>Я покажу тебе, но не буду делать этого за тебя.</a:t>
            </a:r>
          </a:p>
          <a:p>
            <a:endParaRPr lang="ru-RU" dirty="0"/>
          </a:p>
        </p:txBody>
      </p:sp>
    </p:spTree>
  </p:cSld>
  <p:clrMapOvr>
    <a:masterClrMapping/>
  </p:clrMapOvr>
  <p:transition spd="med">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r>
              <a:rPr lang="ru-RU" i="1" dirty="0" smtClean="0"/>
              <a:t>Вопросы:</a:t>
            </a:r>
            <a:endParaRPr lang="ru-RU" dirty="0"/>
          </a:p>
        </p:txBody>
      </p:sp>
      <p:sp>
        <p:nvSpPr>
          <p:cNvPr id="3" name="Содержимое 2"/>
          <p:cNvSpPr>
            <a:spLocks noGrp="1"/>
          </p:cNvSpPr>
          <p:nvPr>
            <p:ph idx="1"/>
          </p:nvPr>
        </p:nvSpPr>
        <p:spPr>
          <a:xfrm>
            <a:off x="457200" y="1142984"/>
            <a:ext cx="8229600" cy="4983179"/>
          </a:xfrm>
        </p:spPr>
        <p:txBody>
          <a:bodyPr>
            <a:normAutofit fontScale="77500" lnSpcReduction="20000"/>
          </a:bodyPr>
          <a:lstStyle/>
          <a:p>
            <a:pPr lvl="0">
              <a:buNone/>
            </a:pPr>
            <a:r>
              <a:rPr lang="ru-RU" dirty="0" smtClean="0"/>
              <a:t>1. О чем Вы говорите с ребенком по дороге в детский сад?</a:t>
            </a:r>
          </a:p>
          <a:p>
            <a:pPr lvl="0">
              <a:buNone/>
            </a:pPr>
            <a:r>
              <a:rPr lang="ru-RU" dirty="0" smtClean="0"/>
              <a:t>2. О чем Вы говорите с ребенком по дороге из детского сада?</a:t>
            </a:r>
          </a:p>
          <a:p>
            <a:pPr lvl="0">
              <a:buNone/>
            </a:pPr>
            <a:r>
              <a:rPr lang="ru-RU" dirty="0" smtClean="0"/>
              <a:t>3. Знаете ли Вы какая из воспитательниц нравится вашему ребенку больше?</a:t>
            </a:r>
          </a:p>
          <a:p>
            <a:pPr lvl="0">
              <a:buNone/>
            </a:pPr>
            <a:r>
              <a:rPr lang="ru-RU" dirty="0" smtClean="0"/>
              <a:t>4. Знаете ли Вы, с кем дружит ваш ребенок?</a:t>
            </a:r>
          </a:p>
          <a:p>
            <a:pPr lvl="0">
              <a:buNone/>
            </a:pPr>
            <a:r>
              <a:rPr lang="ru-RU" dirty="0" smtClean="0"/>
              <a:t>5. Знаете ли Вы любимую сказку вашего ребенка?</a:t>
            </a:r>
          </a:p>
          <a:p>
            <a:pPr lvl="0">
              <a:buNone/>
            </a:pPr>
            <a:r>
              <a:rPr lang="ru-RU" dirty="0" smtClean="0"/>
              <a:t>6. Во что любит играть Ваш ребенок?</a:t>
            </a:r>
          </a:p>
          <a:p>
            <a:pPr lvl="0">
              <a:buNone/>
            </a:pPr>
            <a:r>
              <a:rPr lang="ru-RU" dirty="0" smtClean="0"/>
              <a:t>7. Чего боится Ваш ребенок?</a:t>
            </a:r>
          </a:p>
          <a:p>
            <a:pPr lvl="0">
              <a:buNone/>
            </a:pPr>
            <a:r>
              <a:rPr lang="ru-RU" dirty="0" smtClean="0"/>
              <a:t>8. Куда Вы в последний раз ходили вместе с ребенком?</a:t>
            </a:r>
          </a:p>
          <a:p>
            <a:pPr lvl="0">
              <a:buNone/>
            </a:pPr>
            <a:r>
              <a:rPr lang="ru-RU" dirty="0" smtClean="0"/>
              <a:t>9. Что больше всего огорчает Вашего ребенка?.</a:t>
            </a:r>
          </a:p>
          <a:p>
            <a:pPr>
              <a:buNone/>
            </a:pPr>
            <a:r>
              <a:rPr lang="ru-RU" dirty="0" smtClean="0"/>
              <a:t>10. Что больше всего радует Вашего ребенка?</a:t>
            </a:r>
            <a:endParaRPr lang="ru-RU" dirty="0"/>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529253.jpg"/>
          <p:cNvPicPr>
            <a:picLocks noChangeAspect="1"/>
          </p:cNvPicPr>
          <p:nvPr/>
        </p:nvPicPr>
        <p:blipFill>
          <a:blip r:embed="rId2"/>
          <a:stretch>
            <a:fillRect/>
          </a:stretch>
        </p:blipFill>
        <p:spPr>
          <a:xfrm>
            <a:off x="1071538" y="428604"/>
            <a:ext cx="7315200" cy="5486400"/>
          </a:xfrm>
          <a:prstGeom prst="rect">
            <a:avLst/>
          </a:prstGeom>
        </p:spPr>
      </p:pic>
    </p:spTree>
  </p:cSld>
  <p:clrMapOvr>
    <a:masterClrMapping/>
  </p:clrMapOvr>
  <p:transition spd="med">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28596" y="642918"/>
          <a:ext cx="8229600" cy="592935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solidFill>
                  <a:srgbClr val="FF0000"/>
                </a:solidFill>
              </a:rPr>
              <a:t>Отношение детей к самим себе</a:t>
            </a:r>
            <a:endParaRPr lang="ru-RU" dirty="0">
              <a:solidFill>
                <a:srgbClr val="FF0000"/>
              </a:solidFill>
            </a:endParaRPr>
          </a:p>
        </p:txBody>
      </p:sp>
      <p:graphicFrame>
        <p:nvGraphicFramePr>
          <p:cNvPr id="5" name="Диаграмма 4"/>
          <p:cNvGraphicFramePr/>
          <p:nvPr/>
        </p:nvGraphicFramePr>
        <p:xfrm>
          <a:off x="714348" y="1428736"/>
          <a:ext cx="8001056" cy="478634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hlinkClick r:id="rId2" action="ppaction://hlinkfile"/>
              </a:rPr>
              <a:t>Как порядок рождения в семье влияет на характер ребенка</a:t>
            </a:r>
            <a:endParaRPr lang="ru-RU" dirty="0">
              <a:solidFill>
                <a:srgbClr val="FF0000"/>
              </a:solidFill>
            </a:endParaRPr>
          </a:p>
        </p:txBody>
      </p:sp>
      <p:sp>
        <p:nvSpPr>
          <p:cNvPr id="3" name="Содержимое 2"/>
          <p:cNvSpPr>
            <a:spLocks noGrp="1"/>
          </p:cNvSpPr>
          <p:nvPr>
            <p:ph idx="1"/>
          </p:nvPr>
        </p:nvSpPr>
        <p:spPr>
          <a:xfrm>
            <a:off x="457200" y="1600201"/>
            <a:ext cx="8229600" cy="2114552"/>
          </a:xfrm>
        </p:spPr>
        <p:txBody>
          <a:bodyPr>
            <a:normAutofit fontScale="85000" lnSpcReduction="10000"/>
          </a:bodyPr>
          <a:lstStyle/>
          <a:p>
            <a:pPr algn="ctr">
              <a:buNone/>
            </a:pPr>
            <a:r>
              <a:rPr lang="ru-RU" dirty="0" smtClean="0"/>
              <a:t>Вы когда-нибудь задумывались о том, что порядок рождения детей в семье играет роль какое место человек будет занимать в жизни. Как он будет находить место в обществе и как порядок рождения влияет на качества человека.</a:t>
            </a:r>
          </a:p>
          <a:p>
            <a:endParaRPr lang="ru-RU" dirty="0"/>
          </a:p>
        </p:txBody>
      </p:sp>
      <p:pic>
        <p:nvPicPr>
          <p:cNvPr id="6146" name="Picture 2" descr="http://www.parentstakecharge.com/newWP/wp-content/uploads/2012/03/Happy-families.jpg"/>
          <p:cNvPicPr>
            <a:picLocks noChangeAspect="1" noChangeArrowheads="1"/>
          </p:cNvPicPr>
          <p:nvPr/>
        </p:nvPicPr>
        <p:blipFill>
          <a:blip r:embed="rId3"/>
          <a:srcRect/>
          <a:stretch>
            <a:fillRect/>
          </a:stretch>
        </p:blipFill>
        <p:spPr bwMode="auto">
          <a:xfrm>
            <a:off x="2500298" y="3730471"/>
            <a:ext cx="4714868" cy="3127529"/>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solidFill>
                  <a:srgbClr val="FF0000"/>
                </a:solidFill>
              </a:rPr>
              <a:t/>
            </a:r>
            <a:br>
              <a:rPr lang="ru-RU" sz="3600" b="1" dirty="0" smtClean="0">
                <a:solidFill>
                  <a:srgbClr val="FF0000"/>
                </a:solidFill>
              </a:rPr>
            </a:br>
            <a:r>
              <a:rPr lang="ru-RU" sz="3600" b="1" dirty="0" smtClean="0">
                <a:solidFill>
                  <a:srgbClr val="FF0000"/>
                </a:solidFill>
              </a:rPr>
              <a:t>Осложнённые варианты психического развития детей:</a:t>
            </a:r>
            <a:r>
              <a:rPr lang="ru-RU" sz="3600" dirty="0" smtClean="0">
                <a:solidFill>
                  <a:srgbClr val="FF0000"/>
                </a:solidFill>
              </a:rPr>
              <a:t/>
            </a:r>
            <a:br>
              <a:rPr lang="ru-RU" sz="3600" dirty="0" smtClean="0">
                <a:solidFill>
                  <a:srgbClr val="FF0000"/>
                </a:solidFill>
              </a:rPr>
            </a:br>
            <a:endParaRPr lang="ru-RU" sz="3600" dirty="0">
              <a:solidFill>
                <a:srgbClr val="FF0000"/>
              </a:solidFill>
            </a:endParaRPr>
          </a:p>
        </p:txBody>
      </p:sp>
      <p:sp>
        <p:nvSpPr>
          <p:cNvPr id="3" name="Содержимое 2"/>
          <p:cNvSpPr>
            <a:spLocks noGrp="1"/>
          </p:cNvSpPr>
          <p:nvPr>
            <p:ph idx="1"/>
          </p:nvPr>
        </p:nvSpPr>
        <p:spPr/>
        <p:txBody>
          <a:bodyPr>
            <a:normAutofit fontScale="92500" lnSpcReduction="20000"/>
          </a:bodyPr>
          <a:lstStyle/>
          <a:p>
            <a:pPr lvl="0"/>
            <a:r>
              <a:rPr lang="ru-RU" b="1" i="1" dirty="0" smtClean="0"/>
              <a:t>невротические состояния </a:t>
            </a:r>
            <a:r>
              <a:rPr lang="ru-RU" dirty="0" smtClean="0"/>
              <a:t>– проявляются в эмоциональных срывах, неустойчивости поведения, агрессивности или же вялости, апатичности. Они связаны иногда с плохим самочувствием, усталостью или с конкретной </a:t>
            </a:r>
            <a:r>
              <a:rPr lang="ru-RU" dirty="0" err="1" smtClean="0"/>
              <a:t>эмоциогенной</a:t>
            </a:r>
            <a:r>
              <a:rPr lang="ru-RU" dirty="0" smtClean="0"/>
              <a:t> ситуацией (отобрали любимую игрушку, обидели). Разрешается ситуация, поправляется здоровье, и нежелательные проявления проходят. Однако дети с подобными реакциями входят в “группу риска”, у них может развиться невроз;</a:t>
            </a:r>
          </a:p>
          <a:p>
            <a:endParaRPr lang="ru-RU" dirty="0"/>
          </a:p>
        </p:txBody>
      </p:sp>
    </p:spTree>
  </p:cSld>
  <p:clrMapOvr>
    <a:masterClrMapping/>
  </p:clrMapOvr>
  <p:transition spd="med">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pPr lvl="0"/>
            <a:r>
              <a:rPr lang="ru-RU" b="1" i="1" dirty="0" smtClean="0"/>
              <a:t>аутизм </a:t>
            </a:r>
            <a:r>
              <a:rPr lang="ru-RU" dirty="0" smtClean="0"/>
              <a:t>– проявляется в замкнутости, отстранённости, в погруженности в собственный, непонятный для окружающих, мир. Эмоции стёрты, мимика невыразительна, с детьми трудно, а порой невозможно вступить в общение. Такие дети мало разговаривают, не играют со сверстниками. Им совсем не свойственны ни эмоциональное сопереживание, ни сочувствие кому-либо;</a:t>
            </a:r>
          </a:p>
          <a:p>
            <a:endParaRPr lang="ru-RU" dirty="0"/>
          </a:p>
        </p:txBody>
      </p:sp>
      <p:pic>
        <p:nvPicPr>
          <p:cNvPr id="18434" name="Picture 2" descr="http://nnov.nnov.promedicinu.ru/uploads/article/image/553a3e5f21f4e5e1370007c1/Child_Boy_Autistic1.jpg"/>
          <p:cNvPicPr>
            <a:picLocks noChangeAspect="1" noChangeArrowheads="1"/>
          </p:cNvPicPr>
          <p:nvPr/>
        </p:nvPicPr>
        <p:blipFill>
          <a:blip r:embed="rId2" cstate="print"/>
          <a:srcRect/>
          <a:stretch>
            <a:fillRect/>
          </a:stretch>
        </p:blipFill>
        <p:spPr bwMode="auto">
          <a:xfrm>
            <a:off x="5857884" y="428604"/>
            <a:ext cx="2541549" cy="1691372"/>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fontScale="92500" lnSpcReduction="20000"/>
          </a:bodyPr>
          <a:lstStyle/>
          <a:p>
            <a:pPr lvl="0"/>
            <a:r>
              <a:rPr lang="ru-RU" b="1" i="1" dirty="0" err="1" smtClean="0"/>
              <a:t>гиперактивность</a:t>
            </a:r>
            <a:r>
              <a:rPr lang="ru-RU" b="1" i="1" dirty="0" smtClean="0"/>
              <a:t> с нарушением внимания</a:t>
            </a:r>
            <a:r>
              <a:rPr lang="ru-RU" dirty="0" smtClean="0"/>
              <a:t> – носит характер синдрома, т.е. целого блока специфических проблем. Дети подвижны, расторможены, импульсивны, у них недостаточно развиты процессы внимания, им трудно сосредоточиться, снижена работоспособность, повышена утомляемость, плохо развиты движения руки. Такие дети, несмотря на достаточно высокий уровень способностей, плохо учатся, постоянно конфликтуют со сверстниками, им невыносимо трудно что-либо делать совместно с другими.</a:t>
            </a:r>
          </a:p>
          <a:p>
            <a:endParaRPr lang="ru-RU" dirty="0"/>
          </a:p>
        </p:txBody>
      </p:sp>
    </p:spTree>
  </p:cSld>
  <p:clrMapOvr>
    <a:masterClrMapping/>
  </p:clrMapOvr>
  <p:transition spd="med">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rPr>
              <a:t>Основными способами снижения всех этих состояний являются</a:t>
            </a:r>
            <a:r>
              <a:rPr lang="ru-RU" dirty="0" smtClean="0"/>
              <a:t> </a:t>
            </a:r>
            <a:endParaRPr lang="ru-RU" dirty="0"/>
          </a:p>
        </p:txBody>
      </p:sp>
      <p:sp>
        <p:nvSpPr>
          <p:cNvPr id="3" name="Содержимое 2"/>
          <p:cNvSpPr>
            <a:spLocks noGrp="1"/>
          </p:cNvSpPr>
          <p:nvPr>
            <p:ph idx="1"/>
          </p:nvPr>
        </p:nvSpPr>
        <p:spPr/>
        <p:txBody>
          <a:bodyPr>
            <a:normAutofit fontScale="92500"/>
          </a:bodyPr>
          <a:lstStyle/>
          <a:p>
            <a:r>
              <a:rPr lang="ru-RU" b="1" i="1" dirty="0" smtClean="0"/>
              <a:t>игры,</a:t>
            </a:r>
          </a:p>
          <a:p>
            <a:r>
              <a:rPr lang="ru-RU" b="1" i="1" dirty="0" smtClean="0"/>
              <a:t>хоровое пение,</a:t>
            </a:r>
          </a:p>
          <a:p>
            <a:r>
              <a:rPr lang="ru-RU" b="1" i="1" dirty="0" smtClean="0"/>
              <a:t> участие в самодеятельности,</a:t>
            </a:r>
          </a:p>
          <a:p>
            <a:r>
              <a:rPr lang="ru-RU" b="1" i="1" dirty="0" smtClean="0"/>
              <a:t> творческая деятельность (лепка, рисование, пересказ, придумывание сказок, сочинение стихов),</a:t>
            </a:r>
          </a:p>
          <a:p>
            <a:r>
              <a:rPr lang="ru-RU" b="1" i="1" dirty="0" smtClean="0"/>
              <a:t> аутогенная тренировка,</a:t>
            </a:r>
          </a:p>
          <a:p>
            <a:r>
              <a:rPr lang="ru-RU" b="1" i="1" dirty="0" smtClean="0"/>
              <a:t> упражнения на устойчивость к стрессу.</a:t>
            </a:r>
            <a:endParaRPr lang="ru-RU" dirty="0" smtClean="0"/>
          </a:p>
          <a:p>
            <a:pPr>
              <a:buNone/>
            </a:pPr>
            <a:endParaRPr lang="ru-RU" dirty="0"/>
          </a:p>
        </p:txBody>
      </p:sp>
    </p:spTree>
  </p:cSld>
  <p:clrMapOvr>
    <a:masterClrMapping/>
  </p:clrMapOvr>
  <p:transition spd="med">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«Солдат и тряпичная кукла»</a:t>
            </a:r>
            <a:endParaRPr lang="ru-RU" dirty="0"/>
          </a:p>
        </p:txBody>
      </p:sp>
      <p:sp>
        <p:nvSpPr>
          <p:cNvPr id="3" name="Содержимое 2"/>
          <p:cNvSpPr>
            <a:spLocks noGrp="1"/>
          </p:cNvSpPr>
          <p:nvPr>
            <p:ph idx="1"/>
          </p:nvPr>
        </p:nvSpPr>
        <p:spPr>
          <a:xfrm>
            <a:off x="457200" y="1600200"/>
            <a:ext cx="8229600" cy="4686320"/>
          </a:xfrm>
        </p:spPr>
        <p:txBody>
          <a:bodyPr>
            <a:normAutofit fontScale="77500" lnSpcReduction="20000"/>
          </a:bodyPr>
          <a:lstStyle/>
          <a:p>
            <a:pPr algn="ctr">
              <a:buNone/>
            </a:pPr>
            <a:r>
              <a:rPr lang="ru-RU" dirty="0" smtClean="0"/>
              <a:t>Предложите ребенку представить, что он солдат. Вспомните вместе с ним, как стоять на посту, - вытянувшись в струнку и замерев. Пусть игрок изобразит такого военного, как только вы скажете слово «солдат». После того как ребенок постоит в такой напряженной позе, произнесите другую команду – «тряпичная кукла». Выполняя ее, надо максимально расслабиться, слегка наклониться вперед так, чтобы их руки болтались, будто они сделаны из ткани и ваты. Помогите детям представить, что все их тело мягкое, податливое. Затем игрок снова должен стать солдатом и т. д. Заканчивать такие игры следует на стадии расслабления, когда вы почувствуете, что ребенок достаточно отдохнул.</a:t>
            </a:r>
            <a:endParaRPr lang="ru-RU" dirty="0"/>
          </a:p>
        </p:txBody>
      </p:sp>
    </p:spTree>
  </p:cSld>
  <p:clrMapOvr>
    <a:masterClrMapping/>
  </p:clrMapOvr>
  <p:transition spd="med">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b="1" i="1" dirty="0" smtClean="0"/>
              <a:t>«Ролевая гимнастика»</a:t>
            </a:r>
            <a:r>
              <a:rPr lang="ru-RU" dirty="0" smtClean="0"/>
              <a:t/>
            </a:r>
            <a:br>
              <a:rPr lang="ru-RU" dirty="0" smtClean="0"/>
            </a:br>
            <a:endParaRPr lang="ru-RU" dirty="0"/>
          </a:p>
        </p:txBody>
      </p:sp>
      <p:sp>
        <p:nvSpPr>
          <p:cNvPr id="3" name="Содержимое 2"/>
          <p:cNvSpPr>
            <a:spLocks noGrp="1"/>
          </p:cNvSpPr>
          <p:nvPr>
            <p:ph idx="1"/>
          </p:nvPr>
        </p:nvSpPr>
        <p:spPr>
          <a:xfrm>
            <a:off x="457200" y="928670"/>
            <a:ext cx="8229600" cy="5197493"/>
          </a:xfrm>
        </p:spPr>
        <p:txBody>
          <a:bodyPr>
            <a:noAutofit/>
          </a:bodyPr>
          <a:lstStyle/>
          <a:p>
            <a:pPr lvl="0" algn="ctr">
              <a:buNone/>
            </a:pPr>
            <a:r>
              <a:rPr lang="ru-RU" sz="2000" b="1" dirty="0" smtClean="0">
                <a:solidFill>
                  <a:srgbClr val="FF0000"/>
                </a:solidFill>
              </a:rPr>
              <a:t>Детям  предлагается  выполнить  ряд упражнений.</a:t>
            </a:r>
          </a:p>
          <a:p>
            <a:pPr lvl="0" algn="ctr">
              <a:buNone/>
            </a:pPr>
            <a:r>
              <a:rPr lang="ru-RU" sz="2000" dirty="0" smtClean="0"/>
              <a:t>1.      </a:t>
            </a:r>
            <a:r>
              <a:rPr lang="ru-RU" sz="2400" dirty="0" smtClean="0"/>
              <a:t>  Рассказать известное стихотворение</a:t>
            </a:r>
          </a:p>
          <a:p>
            <a:pPr lvl="0" algn="ctr">
              <a:buNone/>
            </a:pPr>
            <a:r>
              <a:rPr lang="ru-RU" sz="2400" dirty="0" smtClean="0"/>
              <a:t>•        шепотом,</a:t>
            </a:r>
          </a:p>
          <a:p>
            <a:pPr lvl="0" algn="ctr">
              <a:buNone/>
            </a:pPr>
            <a:r>
              <a:rPr lang="ru-RU" sz="2400" dirty="0" smtClean="0"/>
              <a:t>•        с пулеметной  скоростью,</a:t>
            </a:r>
          </a:p>
          <a:p>
            <a:pPr lvl="0" algn="ctr">
              <a:buNone/>
            </a:pPr>
            <a:r>
              <a:rPr lang="ru-RU" sz="2400" dirty="0" smtClean="0"/>
              <a:t>•        со скоростью  улитки,</a:t>
            </a:r>
          </a:p>
          <a:p>
            <a:pPr lvl="0" algn="ctr">
              <a:buNone/>
            </a:pPr>
            <a:r>
              <a:rPr lang="ru-RU" sz="2400" dirty="0" smtClean="0"/>
              <a:t>•        как   робот,</a:t>
            </a:r>
          </a:p>
          <a:p>
            <a:pPr lvl="0" algn="ctr">
              <a:buNone/>
            </a:pPr>
            <a:r>
              <a:rPr lang="ru-RU" sz="2400" dirty="0" smtClean="0"/>
              <a:t>•        как иностранец.</a:t>
            </a:r>
          </a:p>
          <a:p>
            <a:pPr lvl="0" algn="ctr">
              <a:buNone/>
            </a:pPr>
            <a:r>
              <a:rPr lang="ru-RU" sz="2400" dirty="0" smtClean="0"/>
              <a:t>2.        Походить, как</a:t>
            </a:r>
          </a:p>
          <a:p>
            <a:pPr lvl="0" algn="ctr">
              <a:buNone/>
            </a:pPr>
            <a:r>
              <a:rPr lang="ru-RU" sz="2400" dirty="0" smtClean="0"/>
              <a:t>•        младенец,</a:t>
            </a:r>
          </a:p>
          <a:p>
            <a:pPr lvl="0" algn="ctr">
              <a:buNone/>
            </a:pPr>
            <a:r>
              <a:rPr lang="ru-RU" sz="2400" dirty="0" smtClean="0"/>
              <a:t>•        глубокий старик,</a:t>
            </a:r>
          </a:p>
          <a:p>
            <a:pPr lvl="0" algn="ctr">
              <a:buNone/>
            </a:pPr>
            <a:r>
              <a:rPr lang="ru-RU" sz="2400" dirty="0" smtClean="0"/>
              <a:t>•        лев,</a:t>
            </a:r>
          </a:p>
          <a:p>
            <a:pPr lvl="0" algn="ctr">
              <a:buNone/>
            </a:pPr>
            <a:r>
              <a:rPr lang="ru-RU" sz="2400" dirty="0" smtClean="0"/>
              <a:t>•        трусливый заяц.</a:t>
            </a:r>
          </a:p>
          <a:p>
            <a:pPr lvl="0" algn="ctr">
              <a:buNone/>
            </a:pPr>
            <a:r>
              <a:rPr lang="ru-RU" sz="2400" dirty="0" smtClean="0"/>
              <a:t> </a:t>
            </a:r>
            <a:endParaRPr lang="ru-RU" sz="2400" dirty="0"/>
          </a:p>
        </p:txBody>
      </p:sp>
    </p:spTree>
  </p:cSld>
  <p:clrMapOvr>
    <a:masterClrMapping/>
  </p:clrMapOvr>
  <p:transition spd="med">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normAutofit/>
          </a:bodyPr>
          <a:lstStyle/>
          <a:p>
            <a:pPr lvl="0" algn="ctr">
              <a:buNone/>
            </a:pPr>
            <a:r>
              <a:rPr lang="ru-RU" sz="2400" dirty="0" smtClean="0"/>
              <a:t>3.  </a:t>
            </a:r>
            <a:r>
              <a:rPr lang="ru-RU" sz="1800" dirty="0" smtClean="0"/>
              <a:t> </a:t>
            </a:r>
            <a:r>
              <a:rPr lang="ru-RU" sz="2400" dirty="0" smtClean="0"/>
              <a:t>   </a:t>
            </a:r>
            <a:r>
              <a:rPr lang="ru-RU" sz="2400" dirty="0" smtClean="0"/>
              <a:t> </a:t>
            </a:r>
            <a:r>
              <a:rPr lang="ru-RU" sz="2400" dirty="0" smtClean="0"/>
              <a:t>Улыбнуться, как</a:t>
            </a:r>
          </a:p>
          <a:p>
            <a:pPr lvl="0" algn="ctr">
              <a:buNone/>
            </a:pPr>
            <a:r>
              <a:rPr lang="ru-RU" sz="2400" dirty="0" smtClean="0"/>
              <a:t>•        кот  на  солнышке,</a:t>
            </a:r>
          </a:p>
          <a:p>
            <a:pPr lvl="0" algn="ctr">
              <a:buNone/>
            </a:pPr>
            <a:r>
              <a:rPr lang="ru-RU" sz="2400" dirty="0" smtClean="0"/>
              <a:t>•        само солнышко.</a:t>
            </a:r>
          </a:p>
          <a:p>
            <a:pPr lvl="0" algn="ctr">
              <a:buNone/>
            </a:pPr>
            <a:r>
              <a:rPr lang="ru-RU" sz="2400" dirty="0" smtClean="0"/>
              <a:t>4</a:t>
            </a:r>
            <a:r>
              <a:rPr lang="ru-RU" sz="2400" dirty="0" smtClean="0"/>
              <a:t>.        Посидеть, как</a:t>
            </a:r>
          </a:p>
          <a:p>
            <a:pPr lvl="0" algn="ctr">
              <a:buNone/>
            </a:pPr>
            <a:r>
              <a:rPr lang="ru-RU" sz="2400" dirty="0" smtClean="0"/>
              <a:t>•        пчела на цветке,</a:t>
            </a:r>
          </a:p>
          <a:p>
            <a:pPr lvl="0" algn="ctr">
              <a:buNone/>
            </a:pPr>
            <a:r>
              <a:rPr lang="ru-RU" sz="2400" dirty="0" smtClean="0"/>
              <a:t>•        наездник  на лошади,</a:t>
            </a:r>
          </a:p>
          <a:p>
            <a:pPr lvl="0" algn="ctr">
              <a:buNone/>
            </a:pPr>
            <a:r>
              <a:rPr lang="ru-RU" sz="2400" dirty="0" smtClean="0"/>
              <a:t>•        </a:t>
            </a:r>
            <a:r>
              <a:rPr lang="ru-RU" sz="2400" dirty="0" err="1" smtClean="0"/>
              <a:t>Карабас-Барабас</a:t>
            </a:r>
            <a:r>
              <a:rPr lang="ru-RU" sz="2400" dirty="0" smtClean="0"/>
              <a:t>.</a:t>
            </a:r>
          </a:p>
          <a:p>
            <a:pPr lvl="0" algn="ctr">
              <a:buNone/>
            </a:pPr>
            <a:r>
              <a:rPr lang="ru-RU" sz="2400" dirty="0" smtClean="0"/>
              <a:t>5.        Попрыгать, как</a:t>
            </a:r>
          </a:p>
          <a:p>
            <a:pPr lvl="0" algn="ctr">
              <a:buNone/>
            </a:pPr>
            <a:r>
              <a:rPr lang="ru-RU" sz="2400" dirty="0" smtClean="0"/>
              <a:t>•        кузнечик,</a:t>
            </a:r>
          </a:p>
          <a:p>
            <a:pPr lvl="0" algn="ctr">
              <a:buNone/>
            </a:pPr>
            <a:r>
              <a:rPr lang="ru-RU" sz="2400" dirty="0" smtClean="0"/>
              <a:t>•        маленький зайчик,</a:t>
            </a:r>
          </a:p>
          <a:p>
            <a:pPr lvl="0" algn="ctr">
              <a:buNone/>
            </a:pPr>
            <a:r>
              <a:rPr lang="ru-RU" sz="2400" dirty="0" smtClean="0"/>
              <a:t>•        кенгуру.</a:t>
            </a:r>
          </a:p>
          <a:p>
            <a:endParaRPr lang="ru-RU" sz="2400" dirty="0"/>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rPr>
              <a:t>Портрет </a:t>
            </a:r>
            <a:r>
              <a:rPr lang="ru-RU" i="1" u="sng" dirty="0" smtClean="0">
                <a:solidFill>
                  <a:srgbClr val="FF0000"/>
                </a:solidFill>
              </a:rPr>
              <a:t>идеального</a:t>
            </a:r>
            <a:r>
              <a:rPr lang="ru-RU" dirty="0" smtClean="0">
                <a:solidFill>
                  <a:srgbClr val="FF0000"/>
                </a:solidFill>
              </a:rPr>
              <a:t> ребенка, </a:t>
            </a:r>
            <a:r>
              <a:rPr lang="ru-RU" b="1" dirty="0" smtClean="0">
                <a:solidFill>
                  <a:srgbClr val="FF0000"/>
                </a:solidFill>
              </a:rPr>
              <a:t>психологически здорового</a:t>
            </a:r>
            <a:endParaRPr lang="ru-RU" b="1" dirty="0">
              <a:solidFill>
                <a:srgbClr val="FF0000"/>
              </a:solidFill>
            </a:endParaRPr>
          </a:p>
        </p:txBody>
      </p:sp>
      <p:sp>
        <p:nvSpPr>
          <p:cNvPr id="3" name="Содержимое 2"/>
          <p:cNvSpPr>
            <a:spLocks noGrp="1"/>
          </p:cNvSpPr>
          <p:nvPr>
            <p:ph idx="1"/>
          </p:nvPr>
        </p:nvSpPr>
        <p:spPr/>
        <p:txBody>
          <a:bodyPr>
            <a:normAutofit fontScale="70000" lnSpcReduction="20000"/>
          </a:bodyPr>
          <a:lstStyle/>
          <a:p>
            <a:pPr>
              <a:buFont typeface="Wingdings" pitchFamily="2" charset="2"/>
              <a:buChar char="ü"/>
            </a:pPr>
            <a:r>
              <a:rPr lang="ru-RU" dirty="0" smtClean="0"/>
              <a:t>Активный</a:t>
            </a:r>
          </a:p>
          <a:p>
            <a:pPr>
              <a:buFont typeface="Wingdings" pitchFamily="2" charset="2"/>
              <a:buChar char="ü"/>
            </a:pPr>
            <a:r>
              <a:rPr lang="ru-RU" dirty="0" smtClean="0"/>
              <a:t>Уравновешенный</a:t>
            </a:r>
          </a:p>
          <a:p>
            <a:pPr>
              <a:buFont typeface="Wingdings" pitchFamily="2" charset="2"/>
              <a:buChar char="ü"/>
            </a:pPr>
            <a:r>
              <a:rPr lang="ru-RU" dirty="0" smtClean="0"/>
              <a:t>Веселый</a:t>
            </a:r>
          </a:p>
          <a:p>
            <a:pPr>
              <a:buFont typeface="Wingdings" pitchFamily="2" charset="2"/>
              <a:buChar char="ü"/>
            </a:pPr>
            <a:r>
              <a:rPr lang="ru-RU" dirty="0" smtClean="0"/>
              <a:t>Любознательный</a:t>
            </a:r>
          </a:p>
          <a:p>
            <a:pPr>
              <a:buFont typeface="Wingdings" pitchFamily="2" charset="2"/>
              <a:buChar char="ü"/>
            </a:pPr>
            <a:r>
              <a:rPr lang="ru-RU" dirty="0" smtClean="0"/>
              <a:t>Добрый</a:t>
            </a:r>
          </a:p>
          <a:p>
            <a:pPr>
              <a:buFont typeface="Wingdings" pitchFamily="2" charset="2"/>
              <a:buChar char="ü"/>
            </a:pPr>
            <a:r>
              <a:rPr lang="ru-RU" dirty="0" smtClean="0"/>
              <a:t>Общительный</a:t>
            </a:r>
          </a:p>
          <a:p>
            <a:pPr>
              <a:buFont typeface="Wingdings" pitchFamily="2" charset="2"/>
              <a:buChar char="ü"/>
            </a:pPr>
            <a:r>
              <a:rPr lang="ru-RU" dirty="0" smtClean="0"/>
              <a:t>Уверенный</a:t>
            </a:r>
          </a:p>
          <a:p>
            <a:pPr>
              <a:buFont typeface="Wingdings" pitchFamily="2" charset="2"/>
              <a:buChar char="ü"/>
            </a:pPr>
            <a:r>
              <a:rPr lang="ru-RU" dirty="0" smtClean="0"/>
              <a:t>Самостоятельный</a:t>
            </a:r>
          </a:p>
          <a:p>
            <a:pPr>
              <a:buFont typeface="Wingdings" pitchFamily="2" charset="2"/>
              <a:buChar char="ü"/>
            </a:pPr>
            <a:r>
              <a:rPr lang="ru-RU" dirty="0" smtClean="0"/>
              <a:t>Отзывчивый</a:t>
            </a:r>
          </a:p>
          <a:p>
            <a:pPr>
              <a:buFont typeface="Wingdings" pitchFamily="2" charset="2"/>
              <a:buChar char="ü"/>
            </a:pPr>
            <a:r>
              <a:rPr lang="ru-RU" dirty="0" smtClean="0"/>
              <a:t>Физически крепкий</a:t>
            </a:r>
          </a:p>
          <a:p>
            <a:pPr>
              <a:buFont typeface="Wingdings" pitchFamily="2" charset="2"/>
              <a:buChar char="ü"/>
            </a:pPr>
            <a:r>
              <a:rPr lang="ru-RU" dirty="0" smtClean="0"/>
              <a:t>Терпимый</a:t>
            </a:r>
          </a:p>
          <a:p>
            <a:pPr>
              <a:buFont typeface="Wingdings" pitchFamily="2" charset="2"/>
              <a:buChar char="ü"/>
            </a:pPr>
            <a:r>
              <a:rPr lang="ru-RU" dirty="0" smtClean="0"/>
              <a:t>Умный</a:t>
            </a:r>
          </a:p>
          <a:p>
            <a:pPr>
              <a:buFont typeface="Wingdings" pitchFamily="2" charset="2"/>
              <a:buChar char="ü"/>
            </a:pPr>
            <a:endParaRPr lang="ru-RU" dirty="0"/>
          </a:p>
        </p:txBody>
      </p:sp>
    </p:spTree>
  </p:cSld>
  <p:clrMapOvr>
    <a:masterClrMapping/>
  </p:clrMapOvr>
  <p:transition spd="med">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«Рычи, лев, рычи!»</a:t>
            </a:r>
            <a:endParaRPr lang="ru-RU" dirty="0"/>
          </a:p>
        </p:txBody>
      </p:sp>
      <p:sp>
        <p:nvSpPr>
          <p:cNvPr id="3" name="Содержимое 2"/>
          <p:cNvSpPr>
            <a:spLocks noGrp="1"/>
          </p:cNvSpPr>
          <p:nvPr>
            <p:ph idx="1"/>
          </p:nvPr>
        </p:nvSpPr>
        <p:spPr/>
        <p:txBody>
          <a:bodyPr>
            <a:normAutofit lnSpcReduction="10000"/>
          </a:bodyPr>
          <a:lstStyle/>
          <a:p>
            <a:pPr algn="ctr">
              <a:buNone/>
            </a:pPr>
            <a:r>
              <a:rPr lang="ru-RU" dirty="0" smtClean="0">
                <a:solidFill>
                  <a:srgbClr val="FF0000"/>
                </a:solidFill>
              </a:rPr>
              <a:t>В эту игру хорошо играть с детьми, страдающими скованностью и пассивностью. </a:t>
            </a:r>
          </a:p>
          <a:p>
            <a:pPr algn="ctr">
              <a:buNone/>
            </a:pPr>
            <a:r>
              <a:rPr lang="ru-RU" dirty="0" smtClean="0"/>
              <a:t>Взрослый говорит: «Все мы - львы, большая дружная семья. Давайте устроим соревнование, кто громче рычит. Как только я скажу: «рычи, лев, рычи!», пусть раздается самое громкое рычание».</a:t>
            </a:r>
          </a:p>
          <a:p>
            <a:pPr algn="ctr"/>
            <a:endParaRPr lang="ru-RU" dirty="0"/>
          </a:p>
        </p:txBody>
      </p:sp>
    </p:spTree>
  </p:cSld>
  <p:clrMapOvr>
    <a:masterClrMapping/>
  </p:clrMapOvr>
  <p:transition spd="med">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solidFill>
                  <a:srgbClr val="FF0000"/>
                </a:solidFill>
              </a:rPr>
              <a:t/>
            </a:r>
            <a:br>
              <a:rPr lang="ru-RU" sz="3600" b="1" dirty="0" smtClean="0">
                <a:solidFill>
                  <a:srgbClr val="FF0000"/>
                </a:solidFill>
              </a:rPr>
            </a:br>
            <a:r>
              <a:rPr lang="ru-RU" sz="3600" b="1" dirty="0" smtClean="0">
                <a:solidFill>
                  <a:srgbClr val="FF0000"/>
                </a:solidFill>
              </a:rPr>
              <a:t>Способы выражения (выплескивания) гнева</a:t>
            </a:r>
            <a:r>
              <a:rPr lang="ru-RU" sz="3600" dirty="0" smtClean="0">
                <a:solidFill>
                  <a:srgbClr val="FF0000"/>
                </a:solidFill>
              </a:rPr>
              <a:t/>
            </a:r>
            <a:br>
              <a:rPr lang="ru-RU" sz="3600" dirty="0" smtClean="0">
                <a:solidFill>
                  <a:srgbClr val="FF0000"/>
                </a:solidFill>
              </a:rPr>
            </a:br>
            <a:endParaRPr lang="ru-RU" sz="3600" dirty="0">
              <a:solidFill>
                <a:srgbClr val="FF0000"/>
              </a:solidFill>
            </a:endParaRPr>
          </a:p>
        </p:txBody>
      </p:sp>
      <p:sp>
        <p:nvSpPr>
          <p:cNvPr id="3" name="Содержимое 2"/>
          <p:cNvSpPr>
            <a:spLocks noGrp="1"/>
          </p:cNvSpPr>
          <p:nvPr>
            <p:ph idx="1"/>
          </p:nvPr>
        </p:nvSpPr>
        <p:spPr/>
        <p:txBody>
          <a:bodyPr>
            <a:normAutofit fontScale="70000" lnSpcReduction="20000"/>
          </a:bodyPr>
          <a:lstStyle/>
          <a:p>
            <a:pPr>
              <a:buNone/>
            </a:pPr>
            <a:r>
              <a:rPr lang="ru-RU" dirty="0" smtClean="0"/>
              <a:t>1.            Громко спеть любимую песню</a:t>
            </a:r>
          </a:p>
          <a:p>
            <a:pPr>
              <a:buNone/>
            </a:pPr>
            <a:r>
              <a:rPr lang="ru-RU" dirty="0" smtClean="0"/>
              <a:t>2.            Попрыгать на скакалке</a:t>
            </a:r>
          </a:p>
          <a:p>
            <a:pPr>
              <a:buNone/>
            </a:pPr>
            <a:r>
              <a:rPr lang="ru-RU" dirty="0" smtClean="0"/>
              <a:t>3.            Используя «стаканчик для криков», высказать все свои отрицательные эмоции</a:t>
            </a:r>
          </a:p>
          <a:p>
            <a:pPr>
              <a:buNone/>
            </a:pPr>
            <a:r>
              <a:rPr lang="ru-RU" dirty="0" smtClean="0"/>
              <a:t>4.            Пускать мыльные пузыри</a:t>
            </a:r>
          </a:p>
          <a:p>
            <a:pPr>
              <a:buNone/>
            </a:pPr>
            <a:r>
              <a:rPr lang="ru-RU" dirty="0" smtClean="0"/>
              <a:t>5.            Устроить «бой» с боксёрской грушей</a:t>
            </a:r>
          </a:p>
          <a:p>
            <a:pPr>
              <a:buNone/>
            </a:pPr>
            <a:r>
              <a:rPr lang="ru-RU" dirty="0" smtClean="0"/>
              <a:t>6.            Полить цветы</a:t>
            </a:r>
          </a:p>
          <a:p>
            <a:pPr>
              <a:buNone/>
            </a:pPr>
            <a:r>
              <a:rPr lang="ru-RU" dirty="0" smtClean="0"/>
              <a:t>7.            Поиграть в «настольный футбол» (баскетбол, хоккей)</a:t>
            </a:r>
          </a:p>
          <a:p>
            <a:pPr>
              <a:buNone/>
            </a:pPr>
            <a:r>
              <a:rPr lang="ru-RU" dirty="0" smtClean="0"/>
              <a:t>8.        Устроить соревнование «Кто громче крикнет», «Кто выше прыгнет», «Кто быстрее пробежит»</a:t>
            </a:r>
          </a:p>
          <a:p>
            <a:pPr>
              <a:buNone/>
            </a:pPr>
            <a:r>
              <a:rPr lang="ru-RU" dirty="0" smtClean="0"/>
              <a:t>9.        Скомкать несколько листов бумаги, а затем их выбросить</a:t>
            </a:r>
          </a:p>
          <a:p>
            <a:pPr>
              <a:buNone/>
            </a:pPr>
            <a:r>
              <a:rPr lang="ru-RU" dirty="0" smtClean="0"/>
              <a:t>10.        Взять стопку листов плотной бумаги или картона и попытаться порвать их.</a:t>
            </a:r>
          </a:p>
          <a:p>
            <a:endParaRPr lang="ru-RU" dirty="0"/>
          </a:p>
        </p:txBody>
      </p:sp>
    </p:spTree>
  </p:cSld>
  <p:clrMapOvr>
    <a:masterClrMapping/>
  </p:clrMapOvr>
  <p:transition spd="med">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96974"/>
          </a:xfrm>
        </p:spPr>
        <p:txBody>
          <a:bodyPr>
            <a:normAutofit fontScale="90000"/>
          </a:bodyPr>
          <a:lstStyle/>
          <a:p>
            <a:pPr lvl="0"/>
            <a:r>
              <a:rPr lang="ru-RU" sz="3600" b="1" i="1" dirty="0" smtClean="0">
                <a:solidFill>
                  <a:srgbClr val="FF0000"/>
                </a:solidFill>
              </a:rPr>
              <a:t/>
            </a:r>
            <a:br>
              <a:rPr lang="ru-RU" sz="3600" b="1" i="1" dirty="0" smtClean="0">
                <a:solidFill>
                  <a:srgbClr val="FF0000"/>
                </a:solidFill>
              </a:rPr>
            </a:br>
            <a:r>
              <a:rPr lang="ru-RU" sz="3600" b="1" i="1" dirty="0" smtClean="0">
                <a:solidFill>
                  <a:srgbClr val="FF0000"/>
                </a:solidFill>
              </a:rPr>
              <a:t>Рекомендации родителям по сохранению психологического здоровья детей дошкольного возраста:</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85000" lnSpcReduction="20000"/>
          </a:bodyPr>
          <a:lstStyle/>
          <a:p>
            <a:pPr lvl="0">
              <a:buNone/>
            </a:pPr>
            <a:r>
              <a:rPr lang="ru-RU" dirty="0" smtClean="0"/>
              <a:t>•        Уважайте детей! Защищайте их любовью и правдой.</a:t>
            </a:r>
          </a:p>
          <a:p>
            <a:pPr lvl="0">
              <a:buNone/>
            </a:pPr>
            <a:r>
              <a:rPr lang="ru-RU" dirty="0" smtClean="0"/>
              <a:t>•        Замечайте и отмечайте малейший успех ребенка. От постоянных неудач дети озлобляются.</a:t>
            </a:r>
          </a:p>
          <a:p>
            <a:pPr lvl="0">
              <a:buNone/>
            </a:pPr>
            <a:r>
              <a:rPr lang="ru-RU" dirty="0" smtClean="0"/>
              <a:t>•        Ошиблись – извинитесь.</a:t>
            </a:r>
          </a:p>
          <a:p>
            <a:pPr lvl="0">
              <a:buNone/>
            </a:pPr>
            <a:r>
              <a:rPr lang="ru-RU" dirty="0" smtClean="0"/>
              <a:t>•        Детей нельзя обманывать - дети очень чувствительны к фальши.</a:t>
            </a:r>
          </a:p>
          <a:p>
            <a:pPr lvl="0">
              <a:buNone/>
            </a:pPr>
            <a:r>
              <a:rPr lang="ru-RU" dirty="0" smtClean="0"/>
              <a:t>•        Хвалите в присутствии других, а прощайте наедине.</a:t>
            </a:r>
          </a:p>
          <a:p>
            <a:pPr lvl="0">
              <a:buNone/>
            </a:pPr>
            <a:r>
              <a:rPr lang="ru-RU" dirty="0" smtClean="0"/>
              <a:t>•        Оценивайте поступок, а не личность.</a:t>
            </a:r>
            <a:endParaRPr lang="ru-RU" dirty="0"/>
          </a:p>
        </p:txBody>
      </p:sp>
    </p:spTree>
  </p:cSld>
  <p:clrMapOvr>
    <a:masterClrMapping/>
  </p:clrMapOvr>
  <p:transition spd="med">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929354"/>
          </a:xfrm>
        </p:spPr>
        <p:txBody>
          <a:bodyPr>
            <a:normAutofit fontScale="62500" lnSpcReduction="20000"/>
          </a:bodyPr>
          <a:lstStyle/>
          <a:p>
            <a:r>
              <a:rPr lang="ru-RU" sz="3900" dirty="0" smtClean="0"/>
              <a:t>Чаще используйте в своей речи ласкательные обращения, имя ребёнка.</a:t>
            </a:r>
          </a:p>
          <a:p>
            <a:pPr lvl="0">
              <a:buNone/>
            </a:pPr>
            <a:r>
              <a:rPr lang="ru-RU" sz="3900" dirty="0" smtClean="0"/>
              <a:t>•        Стремитесь, чтобы дети получали разнообразные интересные впечатления.</a:t>
            </a:r>
          </a:p>
          <a:p>
            <a:pPr lvl="0">
              <a:buNone/>
            </a:pPr>
            <a:r>
              <a:rPr lang="ru-RU" sz="3900" dirty="0" smtClean="0"/>
              <a:t>•        Следите, чтобы им никогда не было скучно и они были чем-то заняты.</a:t>
            </a:r>
          </a:p>
          <a:p>
            <a:pPr lvl="0">
              <a:buNone/>
            </a:pPr>
            <a:r>
              <a:rPr lang="ru-RU" sz="3900" dirty="0" smtClean="0"/>
              <a:t>•        Поощряйте стремление и попытки детей что – то сделать.</a:t>
            </a:r>
          </a:p>
          <a:p>
            <a:pPr lvl="0">
              <a:buNone/>
            </a:pPr>
            <a:r>
              <a:rPr lang="ru-RU" sz="3900" dirty="0" smtClean="0"/>
              <a:t>•        Поддерживайте порядок и справедливость, следите за равным соблюдением детьми и вами принятых правил</a:t>
            </a:r>
          </a:p>
          <a:p>
            <a:pPr lvl="0">
              <a:buNone/>
            </a:pPr>
            <a:r>
              <a:rPr lang="ru-RU" sz="3900" dirty="0" smtClean="0"/>
              <a:t>•        Не сравнивайте ребенка с другими детьми</a:t>
            </a:r>
          </a:p>
          <a:p>
            <a:pPr lvl="0">
              <a:buNone/>
            </a:pPr>
            <a:r>
              <a:rPr lang="ru-RU" sz="3900" dirty="0" smtClean="0"/>
              <a:t>•        Чтобы выработать чувство ответственности, необходимо, чтобы у ребенка были дела, за которые отвечает только он (домашние поручения).</a:t>
            </a:r>
          </a:p>
          <a:p>
            <a:pPr lvl="0">
              <a:buNone/>
            </a:pPr>
            <a:r>
              <a:rPr lang="ru-RU" sz="3900" dirty="0" smtClean="0"/>
              <a:t>•        Помощь ребенку необходима тогда, когда он об этом попросит.</a:t>
            </a:r>
          </a:p>
          <a:p>
            <a:pPr>
              <a:buNone/>
            </a:pPr>
            <a:endParaRPr lang="ru-RU" dirty="0"/>
          </a:p>
        </p:txBody>
      </p:sp>
    </p:spTree>
  </p:cSld>
  <p:clrMapOvr>
    <a:masterClrMapping/>
  </p:clrMapOvr>
  <p:transition spd="med">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868478"/>
          </a:xfrm>
        </p:spPr>
        <p:txBody>
          <a:bodyPr>
            <a:normAutofit fontScale="90000"/>
          </a:bodyPr>
          <a:lstStyle/>
          <a:p>
            <a:r>
              <a:rPr lang="ru-RU" dirty="0" smtClean="0">
                <a:solidFill>
                  <a:srgbClr val="FF0000"/>
                </a:solidFill>
                <a:effectLst>
                  <a:outerShdw blurRad="38100" dist="38100" dir="2700000" algn="tl">
                    <a:srgbClr val="C0C0C0"/>
                  </a:outerShdw>
                </a:effectLst>
              </a:rPr>
              <a:t>Желаем вам удачи в стремлении всегда оставаться мудрыми родителями!</a:t>
            </a:r>
            <a:endParaRPr lang="ru-RU" dirty="0"/>
          </a:p>
        </p:txBody>
      </p:sp>
      <p:pic>
        <p:nvPicPr>
          <p:cNvPr id="8194" name="Picture 2" descr="http://edu.likenul.com/tw_files2/urls_2/90/d-89974/89974_html_238dd39d.png"/>
          <p:cNvPicPr>
            <a:picLocks noChangeAspect="1" noChangeArrowheads="1"/>
          </p:cNvPicPr>
          <p:nvPr/>
        </p:nvPicPr>
        <p:blipFill>
          <a:blip r:embed="rId2"/>
          <a:srcRect/>
          <a:stretch>
            <a:fillRect/>
          </a:stretch>
        </p:blipFill>
        <p:spPr bwMode="auto">
          <a:xfrm>
            <a:off x="1428728" y="2357430"/>
            <a:ext cx="6191240" cy="3436139"/>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ru-RU" dirty="0" smtClean="0"/>
              <a:t>Психически здоровый</a:t>
            </a:r>
            <a:endParaRPr lang="ru-RU" dirty="0"/>
          </a:p>
        </p:txBody>
      </p:sp>
      <p:sp>
        <p:nvSpPr>
          <p:cNvPr id="3" name="Содержимое 2"/>
          <p:cNvSpPr>
            <a:spLocks noGrp="1"/>
          </p:cNvSpPr>
          <p:nvPr>
            <p:ph idx="1"/>
          </p:nvPr>
        </p:nvSpPr>
        <p:spPr>
          <a:xfrm>
            <a:off x="457200" y="1600200"/>
            <a:ext cx="6615130" cy="4525963"/>
          </a:xfrm>
        </p:spPr>
        <p:txBody>
          <a:bodyPr>
            <a:normAutofit fontScale="77500" lnSpcReduction="20000"/>
          </a:bodyPr>
          <a:lstStyle/>
          <a:p>
            <a:pPr>
              <a:buNone/>
            </a:pPr>
            <a:r>
              <a:rPr lang="ru-RU" dirty="0" smtClean="0"/>
              <a:t>    </a:t>
            </a:r>
            <a:r>
              <a:rPr lang="ru-RU" dirty="0" smtClean="0">
                <a:solidFill>
                  <a:srgbClr val="FF0000"/>
                </a:solidFill>
              </a:rPr>
              <a:t>это прежде всего жизнерадостный, веселый, смышленый и общительный ребенок. И каждому из нас хочется, чтобы в будущем он вырос самостоятельным, активным, успешным,</a:t>
            </a:r>
          </a:p>
          <a:p>
            <a:pPr>
              <a:buNone/>
            </a:pPr>
            <a:r>
              <a:rPr lang="ru-RU" dirty="0" smtClean="0">
                <a:solidFill>
                  <a:srgbClr val="FF0000"/>
                </a:solidFill>
              </a:rPr>
              <a:t>     уверенным в себе человеком.</a:t>
            </a:r>
          </a:p>
          <a:p>
            <a:pPr>
              <a:buNone/>
            </a:pPr>
            <a:endParaRPr lang="ru-RU" dirty="0" smtClean="0">
              <a:solidFill>
                <a:srgbClr val="FF0000"/>
              </a:solidFill>
            </a:endParaRPr>
          </a:p>
          <a:p>
            <a:pPr algn="ctr">
              <a:buNone/>
            </a:pPr>
            <a:r>
              <a:rPr lang="ru-RU" dirty="0" smtClean="0"/>
              <a:t>А основы этих качеств формируются в раннем детстве. И мы, родители обязаны знать о том, как помочь своему малышу справиться с возникающими психологическими трудностями</a:t>
            </a:r>
          </a:p>
          <a:p>
            <a:pPr>
              <a:buNone/>
            </a:pPr>
            <a:endParaRPr lang="ru-RU" dirty="0"/>
          </a:p>
        </p:txBody>
      </p:sp>
      <p:pic>
        <p:nvPicPr>
          <p:cNvPr id="53250" name="Picture 2" descr="http://www.kfreemandds.com/portals/0/imgcust/prevention.png"/>
          <p:cNvPicPr>
            <a:picLocks noChangeAspect="1" noChangeArrowheads="1"/>
          </p:cNvPicPr>
          <p:nvPr/>
        </p:nvPicPr>
        <p:blipFill>
          <a:blip r:embed="rId2"/>
          <a:srcRect/>
          <a:stretch>
            <a:fillRect/>
          </a:stretch>
        </p:blipFill>
        <p:spPr bwMode="auto">
          <a:xfrm>
            <a:off x="7000892" y="2500306"/>
            <a:ext cx="1767001" cy="178595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483245"/>
          </a:xfrm>
        </p:spPr>
        <p:txBody>
          <a:bodyPr>
            <a:normAutofit/>
          </a:bodyPr>
          <a:lstStyle/>
          <a:p>
            <a:pPr lvl="0" algn="ctr"/>
            <a:r>
              <a:rPr lang="ru-RU" b="1" dirty="0" smtClean="0">
                <a:solidFill>
                  <a:srgbClr val="FF0000"/>
                </a:solidFill>
              </a:rPr>
              <a:t>0   1   2   3  4  5  6  7  8  9 10</a:t>
            </a:r>
          </a:p>
          <a:p>
            <a:pPr lvl="0"/>
            <a:r>
              <a:rPr lang="ru-RU" dirty="0" smtClean="0"/>
              <a:t>Предлагаем родителям представить, что деление с цифрой 10 соответствует </a:t>
            </a:r>
            <a:r>
              <a:rPr lang="ru-RU" b="1" i="1" dirty="0" smtClean="0"/>
              <a:t>идеальному</a:t>
            </a:r>
            <a:r>
              <a:rPr lang="ru-RU" i="1" dirty="0" smtClean="0"/>
              <a:t> </a:t>
            </a:r>
            <a:r>
              <a:rPr lang="ru-RU" dirty="0" smtClean="0"/>
              <a:t>ребёнку,</a:t>
            </a:r>
          </a:p>
          <a:p>
            <a:pPr lvl="0">
              <a:buNone/>
            </a:pPr>
            <a:r>
              <a:rPr lang="ru-RU" dirty="0" smtClean="0"/>
              <a:t> психологически здоровому, обладающему всеми выше перечисленными качествами на 100%, а цифра 0 – психологически не здоровому, не обладающему всеми перечисленными качествами.</a:t>
            </a:r>
          </a:p>
          <a:p>
            <a:endParaRPr lang="ru-RU" dirty="0"/>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8229600" cy="5340369"/>
          </a:xfrm>
        </p:spPr>
        <p:txBody>
          <a:bodyPr>
            <a:normAutofit lnSpcReduction="10000"/>
          </a:bodyPr>
          <a:lstStyle/>
          <a:p>
            <a:pPr lvl="0"/>
            <a:r>
              <a:rPr lang="ru-RU" b="1" i="1" dirty="0" smtClean="0"/>
              <a:t>Идеальных</a:t>
            </a:r>
            <a:r>
              <a:rPr lang="ru-RU" dirty="0" smtClean="0"/>
              <a:t> детей, конечно, не бывает, в большинстве своем дети имеют те или иные отклонения от этого эталона, и это нормально. </a:t>
            </a:r>
          </a:p>
          <a:p>
            <a:pPr lvl="0"/>
            <a:r>
              <a:rPr lang="ru-RU" dirty="0" smtClean="0"/>
              <a:t>Чтобы избежать нарушения психологического здоровья ребёнка родители должны знать границы </a:t>
            </a:r>
            <a:r>
              <a:rPr lang="ru-RU" dirty="0" err="1" smtClean="0"/>
              <a:t>психоэмоциональных</a:t>
            </a:r>
            <a:r>
              <a:rPr lang="ru-RU" dirty="0" smtClean="0"/>
              <a:t> возможностей своих детей и не допускать действия тех причин, которые могут вызвать срыв нервной деятельности ребенка.</a:t>
            </a:r>
          </a:p>
          <a:p>
            <a:endParaRPr lang="ru-RU" dirty="0"/>
          </a:p>
        </p:txBody>
      </p:sp>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Причины</a:t>
            </a:r>
            <a:endParaRPr lang="ru-RU" dirty="0">
              <a:solidFill>
                <a:srgbClr val="FF0000"/>
              </a:solidFill>
            </a:endParaRPr>
          </a:p>
        </p:txBody>
      </p:sp>
      <p:sp>
        <p:nvSpPr>
          <p:cNvPr id="3" name="Содержимое 2"/>
          <p:cNvSpPr>
            <a:spLocks noGrp="1"/>
          </p:cNvSpPr>
          <p:nvPr>
            <p:ph idx="1"/>
          </p:nvPr>
        </p:nvSpPr>
        <p:spPr>
          <a:xfrm>
            <a:off x="457200" y="1214422"/>
            <a:ext cx="8229600" cy="4911741"/>
          </a:xfrm>
        </p:spPr>
        <p:txBody>
          <a:bodyPr>
            <a:normAutofit/>
          </a:bodyPr>
          <a:lstStyle/>
          <a:p>
            <a:pPr lvl="0"/>
            <a:r>
              <a:rPr lang="ru-RU" dirty="0" smtClean="0"/>
              <a:t>неумение ребёнка выразить чувство или справиться с длительными периодами негативного эмоционального состояния;</a:t>
            </a:r>
          </a:p>
          <a:p>
            <a:pPr lvl="0"/>
            <a:r>
              <a:rPr lang="ru-RU" dirty="0" smtClean="0"/>
              <a:t> чрезмерные запреты и контроль со стороны родителей;</a:t>
            </a:r>
          </a:p>
          <a:p>
            <a:pPr lvl="0"/>
            <a:r>
              <a:rPr lang="ru-RU" dirty="0" smtClean="0"/>
              <a:t> травмы, тяжелая болезнь;</a:t>
            </a:r>
          </a:p>
          <a:p>
            <a:pPr lvl="0"/>
            <a:r>
              <a:rPr lang="ru-RU" dirty="0" smtClean="0"/>
              <a:t> утрата близкого человека;</a:t>
            </a:r>
          </a:p>
          <a:p>
            <a:pPr lvl="0"/>
            <a:r>
              <a:rPr lang="ru-RU" dirty="0" smtClean="0"/>
              <a:t> жестокость или безразличие к ребёнку в семье и др.</a:t>
            </a:r>
          </a:p>
          <a:p>
            <a:endParaRPr lang="ru-RU" dirty="0"/>
          </a:p>
        </p:txBody>
      </p:sp>
      <p:pic>
        <p:nvPicPr>
          <p:cNvPr id="51202" name="Picture 2" descr="https://im1-tub-ru.yandex.net/i?id=4b3feb1b6e6ab0ace2bda402746722a4&amp;n=33&amp;h=215&amp;w=146"/>
          <p:cNvPicPr>
            <a:picLocks noChangeAspect="1" noChangeArrowheads="1"/>
          </p:cNvPicPr>
          <p:nvPr/>
        </p:nvPicPr>
        <p:blipFill>
          <a:blip r:embed="rId2"/>
          <a:srcRect/>
          <a:stretch>
            <a:fillRect/>
          </a:stretch>
        </p:blipFill>
        <p:spPr bwMode="auto">
          <a:xfrm>
            <a:off x="6357950" y="3357562"/>
            <a:ext cx="1176336" cy="1732276"/>
          </a:xfrm>
          <a:prstGeom prst="rect">
            <a:avLst/>
          </a:prstGeom>
          <a:noFill/>
        </p:spPr>
      </p:pic>
    </p:spTree>
  </p:cSld>
  <p:clrMapOvr>
    <a:masterClrMapping/>
  </p:clrMapOvr>
  <p:transition spd="med">
    <p:dissolve/>
  </p:transition>
</p:sld>
</file>

<file path=ppt/theme/theme1.xml><?xml version="1.0" encoding="utf-8"?>
<a:theme xmlns:a="http://schemas.openxmlformats.org/drawingml/2006/main" name="Тема Office">
  <a:themeElements>
    <a:clrScheme name="Другая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00000"/>
      </a:hlink>
      <a:folHlink>
        <a:srgbClr val="FAC08F"/>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TotalTime>
  <Words>2401</Words>
  <Application>Microsoft Office PowerPoint</Application>
  <PresentationFormat>Экран (4:3)</PresentationFormat>
  <Paragraphs>286</Paragraphs>
  <Slides>54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54</vt:i4>
      </vt:variant>
    </vt:vector>
  </HeadingPairs>
  <TitlesOfParts>
    <vt:vector size="55" baseType="lpstr">
      <vt:lpstr>Тема Office</vt:lpstr>
      <vt:lpstr>Слайд 1</vt:lpstr>
      <vt:lpstr>Слайд 2</vt:lpstr>
      <vt:lpstr>«Мой ребенок будет здоров, если…»</vt:lpstr>
      <vt:lpstr>Слайд 4</vt:lpstr>
      <vt:lpstr>Портрет идеального ребенка, психологически здорового</vt:lpstr>
      <vt:lpstr>Психически здоровый</vt:lpstr>
      <vt:lpstr>Слайд 7</vt:lpstr>
      <vt:lpstr>Слайд 8</vt:lpstr>
      <vt:lpstr>Причины</vt:lpstr>
      <vt:lpstr> При этом может наблюдаться: </vt:lpstr>
      <vt:lpstr>Угрозы сохранению психического здоровья детей</vt:lpstr>
      <vt:lpstr>Слайд 12</vt:lpstr>
      <vt:lpstr>«Ребенок – кумир семьи»</vt:lpstr>
      <vt:lpstr>«Как все»</vt:lpstr>
      <vt:lpstr>Слайд 15</vt:lpstr>
      <vt:lpstr>Слайд 16</vt:lpstr>
      <vt:lpstr> Рекомендации по совместной деятельности родителей с детьми от 3 до 7 лет: </vt:lpstr>
      <vt:lpstr>Слайд 18</vt:lpstr>
      <vt:lpstr>Исследования показывают, что чрезмерное увлечение детей компьютерными играми и просмотром м/ф приводят к серьезным негативным последствиям: </vt:lpstr>
      <vt:lpstr>Слайд 20</vt:lpstr>
      <vt:lpstr>Чтобы снизить вероятность негативного влияния мультипликационной продукции на психическое здоровье ребенка необходимо соблюдать несколько простых правил: </vt:lpstr>
      <vt:lpstr>Несколько слов о планшетах и компьютерах</vt:lpstr>
      <vt:lpstr>Слайд 23</vt:lpstr>
      <vt:lpstr>Пара слов об игрушках</vt:lpstr>
      <vt:lpstr>Слайд 25</vt:lpstr>
      <vt:lpstr>Слайд 26</vt:lpstr>
      <vt:lpstr>Слайд 27</vt:lpstr>
      <vt:lpstr>Взаимоотношения с ребёнком в семье.</vt:lpstr>
      <vt:lpstr>Что может сделать родитель? </vt:lpstr>
      <vt:lpstr>Слайд 30</vt:lpstr>
      <vt:lpstr>«Переделайте Ты-сообщение»</vt:lpstr>
      <vt:lpstr>Слайд 32</vt:lpstr>
      <vt:lpstr>Слайд 33</vt:lpstr>
      <vt:lpstr>Слайд 34</vt:lpstr>
      <vt:lpstr>Отрицательные установки</vt:lpstr>
      <vt:lpstr>Положительные установки </vt:lpstr>
      <vt:lpstr>Слайд 37</vt:lpstr>
      <vt:lpstr>Дети для успешного развития нуждаются в том, чтобы чаще слышать от родителей следующие слова:</vt:lpstr>
      <vt:lpstr>Вопросы:</vt:lpstr>
      <vt:lpstr>Слайд 40</vt:lpstr>
      <vt:lpstr>Отношение детей к самим себе</vt:lpstr>
      <vt:lpstr>Как порядок рождения в семье влияет на характер ребенка</vt:lpstr>
      <vt:lpstr> Осложнённые варианты психического развития детей: </vt:lpstr>
      <vt:lpstr>Слайд 44</vt:lpstr>
      <vt:lpstr>Слайд 45</vt:lpstr>
      <vt:lpstr>Основными способами снижения всех этих состояний являются </vt:lpstr>
      <vt:lpstr>«Солдат и тряпичная кукла»</vt:lpstr>
      <vt:lpstr>«Ролевая гимнастика» </vt:lpstr>
      <vt:lpstr>Слайд 49</vt:lpstr>
      <vt:lpstr>«Рычи, лев, рычи!»</vt:lpstr>
      <vt:lpstr> Способы выражения (выплескивания) гнева </vt:lpstr>
      <vt:lpstr> Рекомендации родителям по сохранению психологического здоровья детей дошкольного возраста: </vt:lpstr>
      <vt:lpstr>Слайд 53</vt:lpstr>
      <vt:lpstr>Желаем вам удачи в стремлении всегда оставаться мудрыми родителями!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магазин</cp:lastModifiedBy>
  <cp:revision>44</cp:revision>
  <dcterms:created xsi:type="dcterms:W3CDTF">2013-08-18T07:43:00Z</dcterms:created>
  <dcterms:modified xsi:type="dcterms:W3CDTF">2016-05-12T05:57:52Z</dcterms:modified>
</cp:coreProperties>
</file>