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85" r:id="rId3"/>
    <p:sldId id="290" r:id="rId4"/>
    <p:sldId id="266" r:id="rId5"/>
    <p:sldId id="291" r:id="rId6"/>
    <p:sldId id="292" r:id="rId7"/>
    <p:sldId id="293" r:id="rId8"/>
    <p:sldId id="294" r:id="rId9"/>
    <p:sldId id="295" r:id="rId10"/>
    <p:sldId id="296" r:id="rId11"/>
    <p:sldId id="297" r:id="rId12"/>
    <p:sldId id="298" r:id="rId13"/>
    <p:sldId id="299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">
          <p15:clr>
            <a:srgbClr val="A4A3A4"/>
          </p15:clr>
        </p15:guide>
        <p15:guide id="2" pos="28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6FFE7"/>
    <a:srgbClr val="FFFFFF"/>
    <a:srgbClr val="525129"/>
    <a:srgbClr val="FF66FF"/>
    <a:srgbClr val="FF6600"/>
    <a:srgbClr val="FF9900"/>
    <a:srgbClr val="00FF00"/>
    <a:srgbClr val="000000"/>
    <a:srgbClr val="FF00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8091" autoAdjust="0"/>
  </p:normalViewPr>
  <p:slideViewPr>
    <p:cSldViewPr snapToGrid="0" showGuides="1">
      <p:cViewPr varScale="1">
        <p:scale>
          <a:sx n="72" d="100"/>
          <a:sy n="72" d="100"/>
        </p:scale>
        <p:origin x="-1326" y="-84"/>
      </p:cViewPr>
      <p:guideLst>
        <p:guide orient="horz" pos="5"/>
        <p:guide pos="28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CF7D4-A899-4832-8BF5-38493BF38EAC}" type="datetimeFigureOut">
              <a:rPr lang="ru-RU" smtClean="0"/>
              <a:pPr/>
              <a:t>19.09.2016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162F06-D65F-4456-BD33-64FF77ED6B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6960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162F06-D65F-4456-BD33-64FF77ED6B37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4923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2066A2-03FC-4AC7-B0C2-96D7246A578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D1D0B4-4269-4926-9D70-BC3234AC299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CDF183-F3E6-4FAD-82D6-33199C90136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3C3ABD-CB40-4ADA-BB11-9DF90858AEC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7B8233-DE7D-4774-9152-BB2F626F3EF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FD6024-7E1E-4743-B35C-BB3207CCEE7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1AB13C-600A-4A90-80BF-298D25651C0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9F2D29-5E51-432C-A01C-0900E5F9AE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310AD-FD12-48A0-B270-48A73FD95B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141065-8E67-4568-9857-8F53AF19111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5B69FD-F761-4461-B587-C62C027FA13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209862A-87D4-48FB-8D0A-AD45CF53670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403412" y="376518"/>
            <a:ext cx="8408894" cy="4357627"/>
          </a:xfrm>
          <a:prstGeom prst="rect">
            <a:avLst/>
          </a:prstGeom>
          <a:solidFill>
            <a:srgbClr val="FFFFFF">
              <a:alpha val="81961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ru-RU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Решение заданий </a:t>
            </a:r>
            <a:r>
              <a:rPr kumimoji="0" lang="ru-RU" sz="6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В</a:t>
            </a:r>
            <a:r>
              <a:rPr kumimoji="0" lang="ru-RU" sz="6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r>
              <a:rPr kumimoji="0" lang="en-US" sz="60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lang="ru-RU" sz="3600" b="1" kern="0" dirty="0" smtClean="0">
                <a:latin typeface="+mj-lt"/>
                <a:ea typeface="+mj-ea"/>
                <a:cs typeface="+mj-cs"/>
              </a:rPr>
              <a:t>(равнобедренные треугольники</a:t>
            </a: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)</a:t>
            </a:r>
            <a: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3600" b="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3200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по материалам открытого банка задач ЕГЭ по математике</a:t>
            </a:r>
            <a:endParaRPr kumimoji="0" lang="en-US" sz="320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992380" y="278650"/>
            <a:ext cx="864095" cy="630070"/>
          </a:xfrm>
          <a:prstGeom prst="rect">
            <a:avLst/>
          </a:prstGeom>
          <a:solidFill>
            <a:srgbClr val="FFFFFF">
              <a:alpha val="8705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№8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146649" y="7938"/>
            <a:ext cx="7668883" cy="1133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В </a:t>
            </a:r>
            <a:r>
              <a:rPr lang="ru-RU" sz="2000" b="1" i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треугольнике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ABC  АC = ВС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высота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СН =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20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 </a:t>
            </a:r>
            <a:r>
              <a:rPr lang="en-US" sz="2000" b="1" i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cos</a:t>
            </a:r>
            <a:r>
              <a:rPr lang="en-US" sz="14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 = 0,6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Найдите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AC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ru-RU" sz="2000" b="1" i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53730" y="6334780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Ответ: </a:t>
            </a:r>
            <a:r>
              <a:rPr lang="en-US" sz="2800" i="1" dirty="0" smtClean="0">
                <a:solidFill>
                  <a:srgbClr val="FF0000"/>
                </a:solidFill>
                <a:latin typeface="+mn-lt"/>
              </a:rPr>
              <a:t>25</a:t>
            </a:r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120770" y="1416500"/>
          <a:ext cx="6302375" cy="4706937"/>
        </p:xfrm>
        <a:graphic>
          <a:graphicData uri="http://schemas.openxmlformats.org/presentationml/2006/ole">
            <p:oleObj spid="_x0000_s75780" name="Формула" r:id="rId3" imgW="3568700" imgH="2667000" progId="Equation.3">
              <p:embed/>
            </p:oleObj>
          </a:graphicData>
        </a:graphic>
      </p:graphicFrame>
      <p:grpSp>
        <p:nvGrpSpPr>
          <p:cNvPr id="4" name="Группа 40"/>
          <p:cNvGrpSpPr/>
          <p:nvPr/>
        </p:nvGrpSpPr>
        <p:grpSpPr>
          <a:xfrm>
            <a:off x="5408764" y="1895755"/>
            <a:ext cx="3570206" cy="3074828"/>
            <a:chOff x="5443269" y="2007899"/>
            <a:chExt cx="3570206" cy="3074828"/>
          </a:xfrm>
        </p:grpSpPr>
        <p:grpSp>
          <p:nvGrpSpPr>
            <p:cNvPr id="6" name="Группа 35"/>
            <p:cNvGrpSpPr/>
            <p:nvPr/>
          </p:nvGrpSpPr>
          <p:grpSpPr>
            <a:xfrm>
              <a:off x="5443269" y="2007899"/>
              <a:ext cx="3570206" cy="3074828"/>
              <a:chOff x="-246845" y="1567953"/>
              <a:chExt cx="3570206" cy="3074828"/>
            </a:xfrm>
          </p:grpSpPr>
          <p:grpSp>
            <p:nvGrpSpPr>
              <p:cNvPr id="7" name="Группа 18"/>
              <p:cNvGrpSpPr/>
              <p:nvPr/>
            </p:nvGrpSpPr>
            <p:grpSpPr>
              <a:xfrm>
                <a:off x="88900" y="1567953"/>
                <a:ext cx="3234461" cy="2888023"/>
                <a:chOff x="69746" y="968252"/>
                <a:chExt cx="3234461" cy="2888023"/>
              </a:xfrm>
            </p:grpSpPr>
            <p:sp>
              <p:nvSpPr>
                <p:cNvPr id="2" name="Равнобедренный треугольник 1"/>
                <p:cNvSpPr/>
                <p:nvPr/>
              </p:nvSpPr>
              <p:spPr>
                <a:xfrm>
                  <a:off x="239313" y="1393001"/>
                  <a:ext cx="2864295" cy="2042408"/>
                </a:xfrm>
                <a:prstGeom prst="triangl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atin typeface="+mj-lt"/>
                  </a:endParaRPr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69746" y="3392276"/>
                  <a:ext cx="4122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A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8" name="Прямоугольник 7"/>
                <p:cNvSpPr/>
                <p:nvPr/>
              </p:nvSpPr>
              <p:spPr>
                <a:xfrm>
                  <a:off x="2941607" y="3394610"/>
                  <a:ext cx="36260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B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466490" y="968252"/>
                  <a:ext cx="4251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C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</p:grpSp>
          <p:cxnSp>
            <p:nvCxnSpPr>
              <p:cNvPr id="22" name="Прямая соединительная линия 21"/>
              <p:cNvCxnSpPr>
                <a:stCxn id="2" idx="3"/>
                <a:endCxn id="2" idx="0"/>
              </p:cNvCxnSpPr>
              <p:nvPr/>
            </p:nvCxnSpPr>
            <p:spPr>
              <a:xfrm flipV="1">
                <a:off x="1690615" y="1992702"/>
                <a:ext cx="0" cy="2042408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9" name="Прямоугольник 28"/>
              <p:cNvSpPr/>
              <p:nvPr/>
            </p:nvSpPr>
            <p:spPr>
              <a:xfrm>
                <a:off x="1508648" y="3997725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Н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 flipH="1">
                <a:off x="1483743" y="3821502"/>
                <a:ext cx="207034" cy="224287"/>
              </a:xfrm>
              <a:custGeom>
                <a:avLst/>
                <a:gdLst>
                  <a:gd name="connsiteX0" fmla="*/ 0 w 207034"/>
                  <a:gd name="connsiteY0" fmla="*/ 0 h 224287"/>
                  <a:gd name="connsiteX1" fmla="*/ 207034 w 207034"/>
                  <a:gd name="connsiteY1" fmla="*/ 0 h 224287"/>
                  <a:gd name="connsiteX2" fmla="*/ 207034 w 207034"/>
                  <a:gd name="connsiteY2" fmla="*/ 224287 h 224287"/>
                  <a:gd name="connsiteX3" fmla="*/ 207034 w 207034"/>
                  <a:gd name="connsiteY3" fmla="*/ 224287 h 2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34" h="224287">
                    <a:moveTo>
                      <a:pt x="0" y="0"/>
                    </a:moveTo>
                    <a:lnTo>
                      <a:pt x="207034" y="0"/>
                    </a:lnTo>
                    <a:lnTo>
                      <a:pt x="207034" y="224287"/>
                    </a:lnTo>
                    <a:lnTo>
                      <a:pt x="207034" y="224287"/>
                    </a:lnTo>
                  </a:path>
                </a:pathLst>
              </a:custGeom>
              <a:solidFill>
                <a:srgbClr val="F6FFE7"/>
              </a:solidFill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2369227" y="2976113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H="1" flipV="1">
                <a:off x="908487" y="2981864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1663924" y="2988436"/>
                <a:ext cx="53091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20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855817">
                <a:off x="-246845" y="3511215"/>
                <a:ext cx="993170" cy="1131566"/>
              </a:xfrm>
              <a:prstGeom prst="arc">
                <a:avLst>
                  <a:gd name="adj1" fmla="val 17434879"/>
                  <a:gd name="adj2" fmla="val 20521313"/>
                </a:avLst>
              </a:prstGeom>
              <a:noFill/>
              <a:ln w="85725" cmpd="dbl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" name="Группа 27"/>
            <p:cNvGrpSpPr/>
            <p:nvPr/>
          </p:nvGrpSpPr>
          <p:grpSpPr>
            <a:xfrm>
              <a:off x="6721228" y="4416724"/>
              <a:ext cx="1291797" cy="125978"/>
              <a:chOff x="6660843" y="3864633"/>
              <a:chExt cx="1291797" cy="125978"/>
            </a:xfrm>
          </p:grpSpPr>
          <p:grpSp>
            <p:nvGrpSpPr>
              <p:cNvPr id="12" name="Группа 38"/>
              <p:cNvGrpSpPr/>
              <p:nvPr/>
            </p:nvGrpSpPr>
            <p:grpSpPr>
              <a:xfrm>
                <a:off x="6660843" y="3864633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13" name="Группа 39"/>
              <p:cNvGrpSpPr/>
              <p:nvPr/>
            </p:nvGrpSpPr>
            <p:grpSpPr>
              <a:xfrm>
                <a:off x="7894420" y="3873259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992380" y="278650"/>
            <a:ext cx="864095" cy="630070"/>
          </a:xfrm>
          <a:prstGeom prst="rect">
            <a:avLst/>
          </a:prstGeom>
          <a:solidFill>
            <a:srgbClr val="FFFFFF">
              <a:alpha val="8705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№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9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146649" y="7938"/>
            <a:ext cx="7668883" cy="1133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В </a:t>
            </a:r>
            <a:r>
              <a:rPr lang="ru-RU" sz="2000" b="1" i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треугольнике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ABC  АC = ВС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высота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СН =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4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 </a:t>
            </a:r>
            <a:r>
              <a:rPr lang="en-US" sz="2000" b="1" i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tg</a:t>
            </a:r>
            <a:r>
              <a:rPr lang="en-US" sz="14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 = 0,5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Найдите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AB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ru-RU" sz="2000" b="1" i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53730" y="6334780"/>
            <a:ext cx="22397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Ответ: </a:t>
            </a:r>
            <a:r>
              <a:rPr lang="en-US" sz="2800" i="1" dirty="0" smtClean="0">
                <a:solidFill>
                  <a:srgbClr val="FF0000"/>
                </a:solidFill>
                <a:latin typeface="+mn-lt"/>
              </a:rPr>
              <a:t>16</a:t>
            </a:r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3046413" y="1574800"/>
          <a:ext cx="5921375" cy="2197100"/>
        </p:xfrm>
        <a:graphic>
          <a:graphicData uri="http://schemas.openxmlformats.org/presentationml/2006/ole">
            <p:oleObj spid="_x0000_s76804" name="Формула" r:id="rId3" imgW="3352800" imgH="1244600" progId="Equation.3">
              <p:embed/>
            </p:oleObj>
          </a:graphicData>
        </a:graphic>
      </p:graphicFrame>
      <p:grpSp>
        <p:nvGrpSpPr>
          <p:cNvPr id="4" name="Группа 40"/>
          <p:cNvGrpSpPr/>
          <p:nvPr/>
        </p:nvGrpSpPr>
        <p:grpSpPr>
          <a:xfrm>
            <a:off x="0" y="2283943"/>
            <a:ext cx="3570206" cy="3074828"/>
            <a:chOff x="5443269" y="2007899"/>
            <a:chExt cx="3570206" cy="3074828"/>
          </a:xfrm>
        </p:grpSpPr>
        <p:grpSp>
          <p:nvGrpSpPr>
            <p:cNvPr id="6" name="Группа 35"/>
            <p:cNvGrpSpPr/>
            <p:nvPr/>
          </p:nvGrpSpPr>
          <p:grpSpPr>
            <a:xfrm>
              <a:off x="5443269" y="2007899"/>
              <a:ext cx="3570206" cy="3074828"/>
              <a:chOff x="-246845" y="1567953"/>
              <a:chExt cx="3570206" cy="3074828"/>
            </a:xfrm>
          </p:grpSpPr>
          <p:grpSp>
            <p:nvGrpSpPr>
              <p:cNvPr id="7" name="Группа 18"/>
              <p:cNvGrpSpPr/>
              <p:nvPr/>
            </p:nvGrpSpPr>
            <p:grpSpPr>
              <a:xfrm>
                <a:off x="88900" y="1567953"/>
                <a:ext cx="3234461" cy="2888023"/>
                <a:chOff x="69746" y="968252"/>
                <a:chExt cx="3234461" cy="2888023"/>
              </a:xfrm>
            </p:grpSpPr>
            <p:sp>
              <p:nvSpPr>
                <p:cNvPr id="2" name="Равнобедренный треугольник 1"/>
                <p:cNvSpPr/>
                <p:nvPr/>
              </p:nvSpPr>
              <p:spPr>
                <a:xfrm>
                  <a:off x="239313" y="1393001"/>
                  <a:ext cx="2864295" cy="2042408"/>
                </a:xfrm>
                <a:prstGeom prst="triangl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atin typeface="+mj-lt"/>
                  </a:endParaRPr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69746" y="3392276"/>
                  <a:ext cx="4122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A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8" name="Прямоугольник 7"/>
                <p:cNvSpPr/>
                <p:nvPr/>
              </p:nvSpPr>
              <p:spPr>
                <a:xfrm>
                  <a:off x="2941607" y="3394610"/>
                  <a:ext cx="36260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B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466490" y="968252"/>
                  <a:ext cx="4251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C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</p:grpSp>
          <p:cxnSp>
            <p:nvCxnSpPr>
              <p:cNvPr id="22" name="Прямая соединительная линия 21"/>
              <p:cNvCxnSpPr>
                <a:stCxn id="2" idx="3"/>
                <a:endCxn id="2" idx="0"/>
              </p:cNvCxnSpPr>
              <p:nvPr/>
            </p:nvCxnSpPr>
            <p:spPr>
              <a:xfrm flipV="1">
                <a:off x="1690615" y="1992702"/>
                <a:ext cx="0" cy="2042408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9" name="Прямоугольник 28"/>
              <p:cNvSpPr/>
              <p:nvPr/>
            </p:nvSpPr>
            <p:spPr>
              <a:xfrm>
                <a:off x="1508648" y="3997725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Н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 flipH="1">
                <a:off x="1483743" y="3821502"/>
                <a:ext cx="207034" cy="224287"/>
              </a:xfrm>
              <a:custGeom>
                <a:avLst/>
                <a:gdLst>
                  <a:gd name="connsiteX0" fmla="*/ 0 w 207034"/>
                  <a:gd name="connsiteY0" fmla="*/ 0 h 224287"/>
                  <a:gd name="connsiteX1" fmla="*/ 207034 w 207034"/>
                  <a:gd name="connsiteY1" fmla="*/ 0 h 224287"/>
                  <a:gd name="connsiteX2" fmla="*/ 207034 w 207034"/>
                  <a:gd name="connsiteY2" fmla="*/ 224287 h 224287"/>
                  <a:gd name="connsiteX3" fmla="*/ 207034 w 207034"/>
                  <a:gd name="connsiteY3" fmla="*/ 224287 h 2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34" h="224287">
                    <a:moveTo>
                      <a:pt x="0" y="0"/>
                    </a:moveTo>
                    <a:lnTo>
                      <a:pt x="207034" y="0"/>
                    </a:lnTo>
                    <a:lnTo>
                      <a:pt x="207034" y="224287"/>
                    </a:lnTo>
                    <a:lnTo>
                      <a:pt x="207034" y="224287"/>
                    </a:lnTo>
                  </a:path>
                </a:pathLst>
              </a:custGeom>
              <a:solidFill>
                <a:srgbClr val="F6FFE7"/>
              </a:solidFill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2369227" y="2976113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H="1" flipV="1">
                <a:off x="908487" y="2981864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1663924" y="2988436"/>
                <a:ext cx="3577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4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855817">
                <a:off x="-246845" y="3511215"/>
                <a:ext cx="993170" cy="1131566"/>
              </a:xfrm>
              <a:prstGeom prst="arc">
                <a:avLst>
                  <a:gd name="adj1" fmla="val 17434879"/>
                  <a:gd name="adj2" fmla="val 20521313"/>
                </a:avLst>
              </a:prstGeom>
              <a:noFill/>
              <a:ln w="85725" cmpd="dbl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" name="Группа 27"/>
            <p:cNvGrpSpPr/>
            <p:nvPr/>
          </p:nvGrpSpPr>
          <p:grpSpPr>
            <a:xfrm>
              <a:off x="6721228" y="4416724"/>
              <a:ext cx="1291797" cy="125978"/>
              <a:chOff x="6660843" y="3864633"/>
              <a:chExt cx="1291797" cy="125978"/>
            </a:xfrm>
          </p:grpSpPr>
          <p:grpSp>
            <p:nvGrpSpPr>
              <p:cNvPr id="12" name="Группа 38"/>
              <p:cNvGrpSpPr/>
              <p:nvPr/>
            </p:nvGrpSpPr>
            <p:grpSpPr>
              <a:xfrm>
                <a:off x="6660843" y="3864633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13" name="Группа 39"/>
              <p:cNvGrpSpPr/>
              <p:nvPr/>
            </p:nvGrpSpPr>
            <p:grpSpPr>
              <a:xfrm>
                <a:off x="7894420" y="3873259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992380" y="278650"/>
            <a:ext cx="864095" cy="630070"/>
          </a:xfrm>
          <a:prstGeom prst="rect">
            <a:avLst/>
          </a:prstGeom>
          <a:solidFill>
            <a:srgbClr val="FFFFFF">
              <a:alpha val="8705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№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10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146649" y="7938"/>
            <a:ext cx="7668883" cy="1133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В </a:t>
            </a:r>
            <a:r>
              <a:rPr lang="ru-RU" sz="2000" b="1" i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треугольнике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ABC  АC = ВС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высота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СН =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7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 = 48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Найдите </a:t>
            </a:r>
            <a:r>
              <a:rPr lang="en-US" sz="2000" b="1" i="1" dirty="0" err="1" smtClean="0">
                <a:solidFill>
                  <a:srgbClr val="FF0000"/>
                </a:solidFill>
                <a:latin typeface="+mj-lt"/>
              </a:rPr>
              <a:t>sinA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ru-RU" sz="2000" b="1" i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288622" y="6334780"/>
            <a:ext cx="25699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Ответ: </a:t>
            </a:r>
            <a:r>
              <a:rPr lang="en-US" sz="2800" i="1" dirty="0" smtClean="0">
                <a:solidFill>
                  <a:srgbClr val="FF0000"/>
                </a:solidFill>
                <a:latin typeface="+mn-lt"/>
              </a:rPr>
              <a:t>0,28</a:t>
            </a:r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grpSp>
        <p:nvGrpSpPr>
          <p:cNvPr id="4" name="Группа 40"/>
          <p:cNvGrpSpPr/>
          <p:nvPr/>
        </p:nvGrpSpPr>
        <p:grpSpPr>
          <a:xfrm>
            <a:off x="0" y="2283943"/>
            <a:ext cx="3570206" cy="3074828"/>
            <a:chOff x="5443269" y="2007899"/>
            <a:chExt cx="3570206" cy="3074828"/>
          </a:xfrm>
        </p:grpSpPr>
        <p:grpSp>
          <p:nvGrpSpPr>
            <p:cNvPr id="6" name="Группа 35"/>
            <p:cNvGrpSpPr/>
            <p:nvPr/>
          </p:nvGrpSpPr>
          <p:grpSpPr>
            <a:xfrm>
              <a:off x="5443269" y="2007899"/>
              <a:ext cx="3570206" cy="3074828"/>
              <a:chOff x="-246845" y="1567953"/>
              <a:chExt cx="3570206" cy="3074828"/>
            </a:xfrm>
          </p:grpSpPr>
          <p:grpSp>
            <p:nvGrpSpPr>
              <p:cNvPr id="7" name="Группа 18"/>
              <p:cNvGrpSpPr/>
              <p:nvPr/>
            </p:nvGrpSpPr>
            <p:grpSpPr>
              <a:xfrm>
                <a:off x="88900" y="1567953"/>
                <a:ext cx="3234461" cy="2888023"/>
                <a:chOff x="69746" y="968252"/>
                <a:chExt cx="3234461" cy="2888023"/>
              </a:xfrm>
            </p:grpSpPr>
            <p:sp>
              <p:nvSpPr>
                <p:cNvPr id="2" name="Равнобедренный треугольник 1"/>
                <p:cNvSpPr/>
                <p:nvPr/>
              </p:nvSpPr>
              <p:spPr>
                <a:xfrm>
                  <a:off x="239313" y="1393001"/>
                  <a:ext cx="2864295" cy="2042408"/>
                </a:xfrm>
                <a:prstGeom prst="triangl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atin typeface="+mj-lt"/>
                  </a:endParaRPr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69746" y="3392276"/>
                  <a:ext cx="4122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A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8" name="Прямоугольник 7"/>
                <p:cNvSpPr/>
                <p:nvPr/>
              </p:nvSpPr>
              <p:spPr>
                <a:xfrm>
                  <a:off x="2941607" y="3394610"/>
                  <a:ext cx="36260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B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466490" y="968252"/>
                  <a:ext cx="4251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C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</p:grpSp>
          <p:cxnSp>
            <p:nvCxnSpPr>
              <p:cNvPr id="22" name="Прямая соединительная линия 21"/>
              <p:cNvCxnSpPr>
                <a:stCxn id="2" idx="3"/>
                <a:endCxn id="2" idx="0"/>
              </p:cNvCxnSpPr>
              <p:nvPr/>
            </p:nvCxnSpPr>
            <p:spPr>
              <a:xfrm flipV="1">
                <a:off x="1690615" y="1992702"/>
                <a:ext cx="0" cy="2042408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9" name="Прямоугольник 28"/>
              <p:cNvSpPr/>
              <p:nvPr/>
            </p:nvSpPr>
            <p:spPr>
              <a:xfrm>
                <a:off x="1672550" y="3618163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Н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 flipH="1">
                <a:off x="1483743" y="3821502"/>
                <a:ext cx="207034" cy="224287"/>
              </a:xfrm>
              <a:custGeom>
                <a:avLst/>
                <a:gdLst>
                  <a:gd name="connsiteX0" fmla="*/ 0 w 207034"/>
                  <a:gd name="connsiteY0" fmla="*/ 0 h 224287"/>
                  <a:gd name="connsiteX1" fmla="*/ 207034 w 207034"/>
                  <a:gd name="connsiteY1" fmla="*/ 0 h 224287"/>
                  <a:gd name="connsiteX2" fmla="*/ 207034 w 207034"/>
                  <a:gd name="connsiteY2" fmla="*/ 224287 h 224287"/>
                  <a:gd name="connsiteX3" fmla="*/ 207034 w 207034"/>
                  <a:gd name="connsiteY3" fmla="*/ 224287 h 2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34" h="224287">
                    <a:moveTo>
                      <a:pt x="0" y="0"/>
                    </a:moveTo>
                    <a:lnTo>
                      <a:pt x="207034" y="0"/>
                    </a:lnTo>
                    <a:lnTo>
                      <a:pt x="207034" y="224287"/>
                    </a:lnTo>
                    <a:lnTo>
                      <a:pt x="207034" y="224287"/>
                    </a:lnTo>
                  </a:path>
                </a:pathLst>
              </a:custGeom>
              <a:solidFill>
                <a:srgbClr val="F6FFE7"/>
              </a:solidFill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2369227" y="2976113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H="1" flipV="1">
                <a:off x="908487" y="2981864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1663924" y="2988436"/>
                <a:ext cx="3577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7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855817">
                <a:off x="-246845" y="3511215"/>
                <a:ext cx="993170" cy="1131566"/>
              </a:xfrm>
              <a:prstGeom prst="arc">
                <a:avLst>
                  <a:gd name="adj1" fmla="val 17434879"/>
                  <a:gd name="adj2" fmla="val 20521313"/>
                </a:avLst>
              </a:prstGeom>
              <a:noFill/>
              <a:ln w="85725" cmpd="dbl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" name="Группа 27"/>
            <p:cNvGrpSpPr/>
            <p:nvPr/>
          </p:nvGrpSpPr>
          <p:grpSpPr>
            <a:xfrm>
              <a:off x="6721228" y="4416724"/>
              <a:ext cx="1291797" cy="125978"/>
              <a:chOff x="6660843" y="3864633"/>
              <a:chExt cx="1291797" cy="125978"/>
            </a:xfrm>
          </p:grpSpPr>
          <p:grpSp>
            <p:nvGrpSpPr>
              <p:cNvPr id="12" name="Группа 38"/>
              <p:cNvGrpSpPr/>
              <p:nvPr/>
            </p:nvGrpSpPr>
            <p:grpSpPr>
              <a:xfrm>
                <a:off x="6660843" y="3864633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13" name="Группа 39"/>
              <p:cNvGrpSpPr/>
              <p:nvPr/>
            </p:nvGrpSpPr>
            <p:grpSpPr>
              <a:xfrm>
                <a:off x="7894420" y="3873259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  <p:sp>
        <p:nvSpPr>
          <p:cNvPr id="27" name="Прямоугольник 26"/>
          <p:cNvSpPr/>
          <p:nvPr/>
        </p:nvSpPr>
        <p:spPr>
          <a:xfrm>
            <a:off x="1692232" y="4719467"/>
            <a:ext cx="5309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48</a:t>
            </a:r>
            <a:endParaRPr lang="ru-RU" b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3812068" y="2120810"/>
          <a:ext cx="5089525" cy="2781300"/>
        </p:xfrm>
        <a:graphic>
          <a:graphicData uri="http://schemas.openxmlformats.org/presentationml/2006/ole">
            <p:oleObj spid="_x0000_s77829" name="Формула" r:id="rId3" imgW="2882900" imgH="15748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992380" y="278650"/>
            <a:ext cx="864095" cy="630070"/>
          </a:xfrm>
          <a:prstGeom prst="rect">
            <a:avLst/>
          </a:prstGeom>
          <a:solidFill>
            <a:srgbClr val="FFFFFF">
              <a:alpha val="8705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№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11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146649" y="7938"/>
            <a:ext cx="7668883" cy="1133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В </a:t>
            </a:r>
            <a:r>
              <a:rPr lang="ru-RU" sz="2000" b="1" i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треугольнике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ABC  АC = ВС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высота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СН =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4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 = 16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Найдите </a:t>
            </a:r>
            <a:r>
              <a:rPr lang="en-US" sz="2000" b="1" i="1" dirty="0" err="1" smtClean="0">
                <a:solidFill>
                  <a:srgbClr val="FF0000"/>
                </a:solidFill>
                <a:latin typeface="+mj-lt"/>
              </a:rPr>
              <a:t>tgA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ru-RU" sz="2000" b="1" i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00031" y="6334780"/>
            <a:ext cx="23471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Ответ: </a:t>
            </a:r>
            <a:r>
              <a:rPr lang="en-US" sz="2800" i="1" dirty="0" smtClean="0">
                <a:solidFill>
                  <a:srgbClr val="FF0000"/>
                </a:solidFill>
                <a:latin typeface="+mn-lt"/>
              </a:rPr>
              <a:t>0,5</a:t>
            </a:r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grpSp>
        <p:nvGrpSpPr>
          <p:cNvPr id="4" name="Группа 40"/>
          <p:cNvGrpSpPr/>
          <p:nvPr/>
        </p:nvGrpSpPr>
        <p:grpSpPr>
          <a:xfrm>
            <a:off x="293298" y="2292570"/>
            <a:ext cx="3570206" cy="3074828"/>
            <a:chOff x="5443269" y="2007899"/>
            <a:chExt cx="3570206" cy="3074828"/>
          </a:xfrm>
        </p:grpSpPr>
        <p:grpSp>
          <p:nvGrpSpPr>
            <p:cNvPr id="6" name="Группа 35"/>
            <p:cNvGrpSpPr/>
            <p:nvPr/>
          </p:nvGrpSpPr>
          <p:grpSpPr>
            <a:xfrm>
              <a:off x="5443269" y="2007899"/>
              <a:ext cx="3570206" cy="3074828"/>
              <a:chOff x="-246845" y="1567953"/>
              <a:chExt cx="3570206" cy="3074828"/>
            </a:xfrm>
          </p:grpSpPr>
          <p:grpSp>
            <p:nvGrpSpPr>
              <p:cNvPr id="7" name="Группа 18"/>
              <p:cNvGrpSpPr/>
              <p:nvPr/>
            </p:nvGrpSpPr>
            <p:grpSpPr>
              <a:xfrm>
                <a:off x="88900" y="1567953"/>
                <a:ext cx="3234461" cy="2888023"/>
                <a:chOff x="69746" y="968252"/>
                <a:chExt cx="3234461" cy="2888023"/>
              </a:xfrm>
            </p:grpSpPr>
            <p:sp>
              <p:nvSpPr>
                <p:cNvPr id="2" name="Равнобедренный треугольник 1"/>
                <p:cNvSpPr/>
                <p:nvPr/>
              </p:nvSpPr>
              <p:spPr>
                <a:xfrm>
                  <a:off x="239313" y="1393001"/>
                  <a:ext cx="2864295" cy="2042408"/>
                </a:xfrm>
                <a:prstGeom prst="triangl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atin typeface="+mj-lt"/>
                  </a:endParaRPr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69746" y="3392276"/>
                  <a:ext cx="4122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A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8" name="Прямоугольник 7"/>
                <p:cNvSpPr/>
                <p:nvPr/>
              </p:nvSpPr>
              <p:spPr>
                <a:xfrm>
                  <a:off x="2941607" y="3394610"/>
                  <a:ext cx="36260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B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466490" y="968252"/>
                  <a:ext cx="4251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C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</p:grpSp>
          <p:cxnSp>
            <p:nvCxnSpPr>
              <p:cNvPr id="22" name="Прямая соединительная линия 21"/>
              <p:cNvCxnSpPr>
                <a:stCxn id="2" idx="3"/>
                <a:endCxn id="2" idx="0"/>
              </p:cNvCxnSpPr>
              <p:nvPr/>
            </p:nvCxnSpPr>
            <p:spPr>
              <a:xfrm flipV="1">
                <a:off x="1690615" y="1992702"/>
                <a:ext cx="0" cy="2042408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9" name="Прямоугольник 28"/>
              <p:cNvSpPr/>
              <p:nvPr/>
            </p:nvSpPr>
            <p:spPr>
              <a:xfrm>
                <a:off x="1672550" y="3618163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Н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 flipH="1">
                <a:off x="1483743" y="3821502"/>
                <a:ext cx="207034" cy="224287"/>
              </a:xfrm>
              <a:custGeom>
                <a:avLst/>
                <a:gdLst>
                  <a:gd name="connsiteX0" fmla="*/ 0 w 207034"/>
                  <a:gd name="connsiteY0" fmla="*/ 0 h 224287"/>
                  <a:gd name="connsiteX1" fmla="*/ 207034 w 207034"/>
                  <a:gd name="connsiteY1" fmla="*/ 0 h 224287"/>
                  <a:gd name="connsiteX2" fmla="*/ 207034 w 207034"/>
                  <a:gd name="connsiteY2" fmla="*/ 224287 h 224287"/>
                  <a:gd name="connsiteX3" fmla="*/ 207034 w 207034"/>
                  <a:gd name="connsiteY3" fmla="*/ 224287 h 2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34" h="224287">
                    <a:moveTo>
                      <a:pt x="0" y="0"/>
                    </a:moveTo>
                    <a:lnTo>
                      <a:pt x="207034" y="0"/>
                    </a:lnTo>
                    <a:lnTo>
                      <a:pt x="207034" y="224287"/>
                    </a:lnTo>
                    <a:lnTo>
                      <a:pt x="207034" y="224287"/>
                    </a:lnTo>
                  </a:path>
                </a:pathLst>
              </a:custGeom>
              <a:solidFill>
                <a:srgbClr val="F6FFE7"/>
              </a:solidFill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2369227" y="2976113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H="1" flipV="1">
                <a:off x="908487" y="2981864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1663924" y="2988436"/>
                <a:ext cx="3577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4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855817">
                <a:off x="-246845" y="3511215"/>
                <a:ext cx="993170" cy="1131566"/>
              </a:xfrm>
              <a:prstGeom prst="arc">
                <a:avLst>
                  <a:gd name="adj1" fmla="val 17434879"/>
                  <a:gd name="adj2" fmla="val 20521313"/>
                </a:avLst>
              </a:prstGeom>
              <a:noFill/>
              <a:ln w="85725" cmpd="dbl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" name="Группа 27"/>
            <p:cNvGrpSpPr/>
            <p:nvPr/>
          </p:nvGrpSpPr>
          <p:grpSpPr>
            <a:xfrm>
              <a:off x="6721228" y="4416724"/>
              <a:ext cx="1291797" cy="125978"/>
              <a:chOff x="6660843" y="3864633"/>
              <a:chExt cx="1291797" cy="125978"/>
            </a:xfrm>
          </p:grpSpPr>
          <p:grpSp>
            <p:nvGrpSpPr>
              <p:cNvPr id="12" name="Группа 38"/>
              <p:cNvGrpSpPr/>
              <p:nvPr/>
            </p:nvGrpSpPr>
            <p:grpSpPr>
              <a:xfrm>
                <a:off x="6660843" y="3864633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13" name="Группа 39"/>
              <p:cNvGrpSpPr/>
              <p:nvPr/>
            </p:nvGrpSpPr>
            <p:grpSpPr>
              <a:xfrm>
                <a:off x="7894420" y="3873259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  <p:sp>
        <p:nvSpPr>
          <p:cNvPr id="27" name="Прямоугольник 26"/>
          <p:cNvSpPr/>
          <p:nvPr/>
        </p:nvSpPr>
        <p:spPr>
          <a:xfrm>
            <a:off x="1692232" y="4719467"/>
            <a:ext cx="53091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16</a:t>
            </a:r>
            <a:endParaRPr lang="ru-RU" b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4573588" y="2750449"/>
          <a:ext cx="3362325" cy="1503363"/>
        </p:xfrm>
        <a:graphic>
          <a:graphicData uri="http://schemas.openxmlformats.org/presentationml/2006/ole">
            <p:oleObj spid="_x0000_s78852" name="Формула" r:id="rId3" imgW="1905000" imgH="8509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77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3606015" y="7938"/>
            <a:ext cx="193514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  <a:latin typeface="+mj-lt"/>
              </a:rPr>
              <a:t>Указание</a:t>
            </a:r>
          </a:p>
        </p:txBody>
      </p:sp>
      <p:sp>
        <p:nvSpPr>
          <p:cNvPr id="18" name="Rectangle 2"/>
          <p:cNvSpPr txBox="1">
            <a:spLocks noChangeArrowheads="1"/>
          </p:cNvSpPr>
          <p:nvPr/>
        </p:nvSpPr>
        <p:spPr bwMode="gray">
          <a:xfrm>
            <a:off x="553965" y="854014"/>
            <a:ext cx="8039246" cy="3105509"/>
          </a:xfrm>
          <a:prstGeom prst="rect">
            <a:avLst/>
          </a:prstGeom>
          <a:solidFill>
            <a:srgbClr val="F6FFE7"/>
          </a:solidFill>
          <a:ln w="9525">
            <a:solidFill>
              <a:schemeClr val="accent1">
                <a:lumMod val="2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>
              <a:lnSpc>
                <a:spcPct val="125000"/>
              </a:lnSpc>
            </a:pP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В задачах №1 ‒ №11 рассматриваются равнобедренные треугольники </a:t>
            </a:r>
            <a:r>
              <a:rPr lang="ru-RU" b="1" dirty="0" smtClean="0">
                <a:solidFill>
                  <a:schemeClr val="accent1">
                    <a:lumMod val="25000"/>
                  </a:schemeClr>
                </a:solidFill>
                <a:latin typeface="+mj-lt"/>
                <a:sym typeface="Symbol"/>
              </a:rPr>
              <a:t>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  <a:sym typeface="Symbol"/>
              </a:rPr>
              <a:t>АВС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с острыми углами А и В, где </a:t>
            </a:r>
          </a:p>
          <a:p>
            <a:pPr>
              <a:lnSpc>
                <a:spcPct val="125000"/>
              </a:lnSpc>
            </a:pP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СН – высота, медиана, биссектриса этого треугольника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  <a:sym typeface="Symbol"/>
              </a:rPr>
              <a:t>. </a:t>
            </a:r>
          </a:p>
          <a:p>
            <a:pPr>
              <a:lnSpc>
                <a:spcPct val="125000"/>
              </a:lnSpc>
            </a:pP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А это значит, что </a:t>
            </a:r>
            <a:endParaRPr lang="en-US" sz="2000" b="1" i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pPr algn="ctr">
              <a:lnSpc>
                <a:spcPct val="125000"/>
              </a:lnSpc>
            </a:pP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АС = ВС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;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 АН = ВН = 0,5АВ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;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 ∠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A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 = ∠ В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</a:rPr>
              <a:t>;</a:t>
            </a:r>
            <a:endParaRPr lang="ru-RU" sz="2000" b="1" i="1" dirty="0" smtClean="0">
              <a:solidFill>
                <a:srgbClr val="FF0000"/>
              </a:solidFill>
              <a:latin typeface="+mj-lt"/>
            </a:endParaRPr>
          </a:p>
          <a:p>
            <a:pPr algn="ctr">
              <a:lnSpc>
                <a:spcPct val="125000"/>
              </a:lnSpc>
            </a:pP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sin A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 =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sin B &gt; 0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;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 </a:t>
            </a:r>
            <a:r>
              <a:rPr lang="en-US" sz="2000" b="1" i="1" dirty="0" err="1" smtClean="0">
                <a:solidFill>
                  <a:srgbClr val="FF0000"/>
                </a:solidFill>
                <a:latin typeface="+mj-lt"/>
              </a:rPr>
              <a:t>cos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A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 =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+mj-lt"/>
              </a:rPr>
              <a:t>cos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B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&gt; 0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;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 </a:t>
            </a:r>
            <a:endParaRPr lang="ru-RU" sz="2000" b="1" i="1" dirty="0" smtClean="0">
              <a:solidFill>
                <a:srgbClr val="FF0000"/>
              </a:solidFill>
              <a:latin typeface="+mj-lt"/>
            </a:endParaRPr>
          </a:p>
          <a:p>
            <a:pPr algn="ctr">
              <a:lnSpc>
                <a:spcPct val="125000"/>
              </a:lnSpc>
            </a:pPr>
            <a:r>
              <a:rPr lang="en-US" sz="2000" b="1" i="1" dirty="0" err="1" smtClean="0">
                <a:solidFill>
                  <a:srgbClr val="FF0000"/>
                </a:solidFill>
                <a:latin typeface="+mj-lt"/>
              </a:rPr>
              <a:t>tg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A 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= </a:t>
            </a:r>
            <a:r>
              <a:rPr lang="en-US" sz="2000" b="1" i="1" dirty="0" err="1" smtClean="0">
                <a:solidFill>
                  <a:srgbClr val="FF0000"/>
                </a:solidFill>
                <a:latin typeface="+mj-lt"/>
              </a:rPr>
              <a:t>tg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В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&gt; 0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;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 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с</a:t>
            </a:r>
            <a:r>
              <a:rPr lang="en-US" sz="2000" b="1" i="1" dirty="0" err="1" smtClean="0">
                <a:solidFill>
                  <a:srgbClr val="FF0000"/>
                </a:solidFill>
                <a:latin typeface="+mj-lt"/>
              </a:rPr>
              <a:t>tg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А =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i="1" dirty="0" err="1" smtClean="0">
                <a:solidFill>
                  <a:srgbClr val="FF0000"/>
                </a:solidFill>
                <a:latin typeface="+mj-lt"/>
              </a:rPr>
              <a:t>ctg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B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&gt; 0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</a:t>
            </a:r>
          </a:p>
          <a:p>
            <a:pPr algn="ctr">
              <a:lnSpc>
                <a:spcPct val="125000"/>
              </a:lnSpc>
              <a:spcAft>
                <a:spcPts val="600"/>
              </a:spcAft>
            </a:pPr>
            <a:r>
              <a:rPr lang="en-US" b="1" dirty="0" smtClean="0">
                <a:solidFill>
                  <a:srgbClr val="FF0000"/>
                </a:solidFill>
                <a:latin typeface="+mj-lt"/>
                <a:sym typeface="Symbol"/>
              </a:rPr>
              <a:t>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  <a:sym typeface="Symbol"/>
              </a:rPr>
              <a:t>ACH = </a:t>
            </a:r>
            <a:r>
              <a:rPr lang="en-US" b="1" dirty="0" smtClean="0">
                <a:solidFill>
                  <a:srgbClr val="FF0000"/>
                </a:solidFill>
                <a:latin typeface="+mj-lt"/>
                <a:sym typeface="Symbol"/>
              </a:rPr>
              <a:t>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  <a:sym typeface="Symbol"/>
              </a:rPr>
              <a:t>BCH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  <a:sym typeface="Symbol"/>
              </a:rPr>
              <a:t> – </a:t>
            </a:r>
            <a:r>
              <a:rPr lang="ru-RU" sz="2000" b="1" i="1" dirty="0" err="1" smtClean="0">
                <a:solidFill>
                  <a:srgbClr val="FF0000"/>
                </a:solidFill>
                <a:latin typeface="+mj-lt"/>
                <a:sym typeface="Symbol"/>
              </a:rPr>
              <a:t>п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  <a:sym typeface="Symbol"/>
              </a:rPr>
              <a:t>/у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  <a:sym typeface="Symbol"/>
              </a:rPr>
              <a:t>.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 </a:t>
            </a:r>
          </a:p>
        </p:txBody>
      </p:sp>
      <p:grpSp>
        <p:nvGrpSpPr>
          <p:cNvPr id="42" name="Группа 41"/>
          <p:cNvGrpSpPr/>
          <p:nvPr/>
        </p:nvGrpSpPr>
        <p:grpSpPr>
          <a:xfrm>
            <a:off x="2629203" y="3947073"/>
            <a:ext cx="3888770" cy="3082063"/>
            <a:chOff x="2629203" y="3947073"/>
            <a:chExt cx="3888770" cy="3082063"/>
          </a:xfrm>
        </p:grpSpPr>
        <p:grpSp>
          <p:nvGrpSpPr>
            <p:cNvPr id="38" name="Группа 37"/>
            <p:cNvGrpSpPr/>
            <p:nvPr/>
          </p:nvGrpSpPr>
          <p:grpSpPr>
            <a:xfrm>
              <a:off x="2629203" y="3947073"/>
              <a:ext cx="3888770" cy="3082063"/>
              <a:chOff x="2630790" y="3576137"/>
              <a:chExt cx="3888770" cy="3082063"/>
            </a:xfrm>
          </p:grpSpPr>
          <p:grpSp>
            <p:nvGrpSpPr>
              <p:cNvPr id="29" name="Группа 28"/>
              <p:cNvGrpSpPr/>
              <p:nvPr/>
            </p:nvGrpSpPr>
            <p:grpSpPr>
              <a:xfrm>
                <a:off x="2630790" y="3576137"/>
                <a:ext cx="3888770" cy="3082063"/>
                <a:chOff x="2651630" y="3351851"/>
                <a:chExt cx="3888770" cy="3082063"/>
              </a:xfrm>
            </p:grpSpPr>
            <p:grpSp>
              <p:nvGrpSpPr>
                <p:cNvPr id="12" name="Группа 11"/>
                <p:cNvGrpSpPr/>
                <p:nvPr/>
              </p:nvGrpSpPr>
              <p:grpSpPr>
                <a:xfrm>
                  <a:off x="2651630" y="3351851"/>
                  <a:ext cx="3570206" cy="3074828"/>
                  <a:chOff x="-246845" y="1567953"/>
                  <a:chExt cx="3570206" cy="3074828"/>
                </a:xfrm>
              </p:grpSpPr>
              <p:grpSp>
                <p:nvGrpSpPr>
                  <p:cNvPr id="13" name="Группа 18"/>
                  <p:cNvGrpSpPr/>
                  <p:nvPr/>
                </p:nvGrpSpPr>
                <p:grpSpPr>
                  <a:xfrm>
                    <a:off x="88900" y="1567953"/>
                    <a:ext cx="3234461" cy="2888023"/>
                    <a:chOff x="69746" y="968252"/>
                    <a:chExt cx="3234461" cy="2888023"/>
                  </a:xfrm>
                </p:grpSpPr>
                <p:sp>
                  <p:nvSpPr>
                    <p:cNvPr id="24" name="Равнобедренный треугольник 23"/>
                    <p:cNvSpPr/>
                    <p:nvPr/>
                  </p:nvSpPr>
                  <p:spPr>
                    <a:xfrm>
                      <a:off x="239313" y="1393001"/>
                      <a:ext cx="2864295" cy="2042408"/>
                    </a:xfrm>
                    <a:prstGeom prst="triangle">
                      <a:avLst/>
                    </a:prstGeom>
                    <a:solidFill>
                      <a:srgbClr val="F6FFE7"/>
                    </a:solidFill>
                    <a:ln>
                      <a:solidFill>
                        <a:schemeClr val="accent1">
                          <a:lumMod val="25000"/>
                        </a:schemeClr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ru-RU">
                        <a:latin typeface="+mj-lt"/>
                      </a:endParaRPr>
                    </a:p>
                  </p:txBody>
                </p:sp>
                <p:sp>
                  <p:nvSpPr>
                    <p:cNvPr id="25" name="Прямоугольник 2"/>
                    <p:cNvSpPr/>
                    <p:nvPr/>
                  </p:nvSpPr>
                  <p:spPr>
                    <a:xfrm>
                      <a:off x="69746" y="3392276"/>
                      <a:ext cx="412292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400" b="1" i="1" dirty="0" smtClean="0">
                          <a:solidFill>
                            <a:schemeClr val="accent1">
                              <a:lumMod val="25000"/>
                            </a:schemeClr>
                          </a:solidFill>
                          <a:latin typeface="+mj-lt"/>
                        </a:rPr>
                        <a:t>A</a:t>
                      </a:r>
                      <a:endParaRPr lang="ru-RU" b="1" dirty="0">
                        <a:solidFill>
                          <a:schemeClr val="accent1">
                            <a:lumMod val="25000"/>
                          </a:schemeClr>
                        </a:solidFill>
                        <a:latin typeface="+mj-lt"/>
                      </a:endParaRPr>
                    </a:p>
                  </p:txBody>
                </p:sp>
                <p:sp>
                  <p:nvSpPr>
                    <p:cNvPr id="26" name="Прямоугольник 25"/>
                    <p:cNvSpPr/>
                    <p:nvPr/>
                  </p:nvSpPr>
                  <p:spPr>
                    <a:xfrm>
                      <a:off x="2941607" y="3394610"/>
                      <a:ext cx="362600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400" b="1" i="1" dirty="0" smtClean="0">
                          <a:solidFill>
                            <a:schemeClr val="accent1">
                              <a:lumMod val="25000"/>
                            </a:schemeClr>
                          </a:solidFill>
                          <a:latin typeface="+mj-lt"/>
                        </a:rPr>
                        <a:t>B</a:t>
                      </a:r>
                      <a:endParaRPr lang="ru-RU" b="1" dirty="0">
                        <a:solidFill>
                          <a:schemeClr val="accent1">
                            <a:lumMod val="25000"/>
                          </a:schemeClr>
                        </a:solidFill>
                        <a:latin typeface="+mj-lt"/>
                      </a:endParaRPr>
                    </a:p>
                  </p:txBody>
                </p:sp>
                <p:sp>
                  <p:nvSpPr>
                    <p:cNvPr id="27" name="Прямоугольник 26"/>
                    <p:cNvSpPr/>
                    <p:nvPr/>
                  </p:nvSpPr>
                  <p:spPr>
                    <a:xfrm>
                      <a:off x="1466490" y="968252"/>
                      <a:ext cx="425116" cy="461665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r>
                        <a:rPr lang="en-US" sz="2400" b="1" i="1" dirty="0" smtClean="0">
                          <a:solidFill>
                            <a:schemeClr val="accent1">
                              <a:lumMod val="25000"/>
                            </a:schemeClr>
                          </a:solidFill>
                          <a:latin typeface="+mj-lt"/>
                        </a:rPr>
                        <a:t>C</a:t>
                      </a:r>
                      <a:endParaRPr lang="ru-RU" b="1" dirty="0">
                        <a:solidFill>
                          <a:schemeClr val="accent1">
                            <a:lumMod val="25000"/>
                          </a:schemeClr>
                        </a:solidFill>
                        <a:latin typeface="+mj-lt"/>
                      </a:endParaRPr>
                    </a:p>
                  </p:txBody>
                </p:sp>
              </p:grpSp>
              <p:cxnSp>
                <p:nvCxnSpPr>
                  <p:cNvPr id="14" name="Прямая соединительная линия 13"/>
                  <p:cNvCxnSpPr>
                    <a:stCxn id="24" idx="3"/>
                    <a:endCxn id="24" idx="0"/>
                  </p:cNvCxnSpPr>
                  <p:nvPr/>
                </p:nvCxnSpPr>
                <p:spPr>
                  <a:xfrm flipV="1">
                    <a:off x="1690615" y="1992702"/>
                    <a:ext cx="0" cy="2042408"/>
                  </a:xfrm>
                  <a:prstGeom prst="line">
                    <a:avLst/>
                  </a:prstGeom>
                  <a:solidFill>
                    <a:srgbClr val="F6FFE7"/>
                  </a:solidFill>
                  <a:ln>
                    <a:solidFill>
                      <a:schemeClr val="accent1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  <p:sp>
                <p:nvSpPr>
                  <p:cNvPr id="15" name="Прямоугольник 14"/>
                  <p:cNvSpPr/>
                  <p:nvPr/>
                </p:nvSpPr>
                <p:spPr>
                  <a:xfrm>
                    <a:off x="1508648" y="3997726"/>
                    <a:ext cx="394660" cy="461665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ru-RU" sz="2400" b="1" i="1" dirty="0" smtClean="0">
                        <a:solidFill>
                          <a:schemeClr val="accent1">
                            <a:lumMod val="25000"/>
                          </a:schemeClr>
                        </a:solidFill>
                        <a:latin typeface="+mj-lt"/>
                      </a:rPr>
                      <a:t>Н</a:t>
                    </a:r>
                    <a:endParaRPr lang="ru-RU" b="1" dirty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endParaRPr>
                  </a:p>
                </p:txBody>
              </p:sp>
              <p:sp>
                <p:nvSpPr>
                  <p:cNvPr id="16" name="Полилиния 15"/>
                  <p:cNvSpPr/>
                  <p:nvPr/>
                </p:nvSpPr>
                <p:spPr>
                  <a:xfrm flipH="1">
                    <a:off x="1483743" y="3821502"/>
                    <a:ext cx="207034" cy="224287"/>
                  </a:xfrm>
                  <a:custGeom>
                    <a:avLst/>
                    <a:gdLst>
                      <a:gd name="connsiteX0" fmla="*/ 0 w 207034"/>
                      <a:gd name="connsiteY0" fmla="*/ 0 h 224287"/>
                      <a:gd name="connsiteX1" fmla="*/ 207034 w 207034"/>
                      <a:gd name="connsiteY1" fmla="*/ 0 h 224287"/>
                      <a:gd name="connsiteX2" fmla="*/ 207034 w 207034"/>
                      <a:gd name="connsiteY2" fmla="*/ 224287 h 224287"/>
                      <a:gd name="connsiteX3" fmla="*/ 207034 w 207034"/>
                      <a:gd name="connsiteY3" fmla="*/ 224287 h 224287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</a:cxnLst>
                    <a:rect l="l" t="t" r="r" b="b"/>
                    <a:pathLst>
                      <a:path w="207034" h="224287">
                        <a:moveTo>
                          <a:pt x="0" y="0"/>
                        </a:moveTo>
                        <a:lnTo>
                          <a:pt x="207034" y="0"/>
                        </a:lnTo>
                        <a:lnTo>
                          <a:pt x="207034" y="224287"/>
                        </a:lnTo>
                        <a:lnTo>
                          <a:pt x="207034" y="224287"/>
                        </a:lnTo>
                      </a:path>
                    </a:pathLst>
                  </a:custGeom>
                  <a:solidFill>
                    <a:srgbClr val="F6FFE7"/>
                  </a:solidFill>
                  <a:ln w="19050">
                    <a:solidFill>
                      <a:schemeClr val="accent1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  <p:cxnSp>
                <p:nvCxnSpPr>
                  <p:cNvPr id="20" name="Прямая соединительная линия 19"/>
                  <p:cNvCxnSpPr/>
                  <p:nvPr/>
                </p:nvCxnSpPr>
                <p:spPr>
                  <a:xfrm flipV="1">
                    <a:off x="2369227" y="2976113"/>
                    <a:ext cx="97928" cy="107216"/>
                  </a:xfrm>
                  <a:prstGeom prst="line">
                    <a:avLst/>
                  </a:prstGeom>
                  <a:solidFill>
                    <a:srgbClr val="F6FFE7"/>
                  </a:solidFill>
                  <a:ln>
                    <a:solidFill>
                      <a:schemeClr val="accent1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  <p:cxnSp>
                <p:nvCxnSpPr>
                  <p:cNvPr id="21" name="Прямая соединительная линия 20"/>
                  <p:cNvCxnSpPr/>
                  <p:nvPr/>
                </p:nvCxnSpPr>
                <p:spPr>
                  <a:xfrm flipH="1" flipV="1">
                    <a:off x="908487" y="2981864"/>
                    <a:ext cx="97928" cy="107216"/>
                  </a:xfrm>
                  <a:prstGeom prst="line">
                    <a:avLst/>
                  </a:prstGeom>
                  <a:solidFill>
                    <a:srgbClr val="F6FFE7"/>
                  </a:solidFill>
                  <a:ln>
                    <a:solidFill>
                      <a:schemeClr val="accent1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</p:cxnSp>
              <p:sp>
                <p:nvSpPr>
                  <p:cNvPr id="23" name="Дуга 22"/>
                  <p:cNvSpPr/>
                  <p:nvPr/>
                </p:nvSpPr>
                <p:spPr>
                  <a:xfrm rot="855817">
                    <a:off x="-246845" y="3511215"/>
                    <a:ext cx="993170" cy="1131566"/>
                  </a:xfrm>
                  <a:prstGeom prst="arc">
                    <a:avLst>
                      <a:gd name="adj1" fmla="val 17434879"/>
                      <a:gd name="adj2" fmla="val 20521313"/>
                    </a:avLst>
                  </a:prstGeom>
                  <a:noFill/>
                  <a:ln w="85725" cmpd="dbl">
                    <a:solidFill>
                      <a:schemeClr val="accent1">
                        <a:lumMod val="2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ru-RU"/>
                  </a:p>
                </p:txBody>
              </p:sp>
            </p:grpSp>
            <p:sp>
              <p:nvSpPr>
                <p:cNvPr id="28" name="Дуга 27"/>
                <p:cNvSpPr/>
                <p:nvPr/>
              </p:nvSpPr>
              <p:spPr>
                <a:xfrm rot="20744183" flipH="1">
                  <a:off x="5547230" y="5302348"/>
                  <a:ext cx="993170" cy="1131566"/>
                </a:xfrm>
                <a:prstGeom prst="arc">
                  <a:avLst>
                    <a:gd name="adj1" fmla="val 17434879"/>
                    <a:gd name="adj2" fmla="val 20521313"/>
                  </a:avLst>
                </a:prstGeom>
                <a:noFill/>
                <a:ln w="85725" cmpd="dbl"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  <p:grpSp>
            <p:nvGrpSpPr>
              <p:cNvPr id="34" name="Группа 33"/>
              <p:cNvGrpSpPr/>
              <p:nvPr/>
            </p:nvGrpSpPr>
            <p:grpSpPr>
              <a:xfrm>
                <a:off x="3884724" y="5986731"/>
                <a:ext cx="58220" cy="117352"/>
                <a:chOff x="3884724" y="5986731"/>
                <a:chExt cx="58220" cy="117352"/>
              </a:xfrm>
            </p:grpSpPr>
            <p:cxnSp>
              <p:nvCxnSpPr>
                <p:cNvPr id="30" name="Прямая соединительная линия 29"/>
                <p:cNvCxnSpPr/>
                <p:nvPr/>
              </p:nvCxnSpPr>
              <p:spPr>
                <a:xfrm flipV="1">
                  <a:off x="3884724" y="5986731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 flipV="1">
                  <a:off x="3942232" y="5987136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35" name="Группа 34"/>
              <p:cNvGrpSpPr/>
              <p:nvPr/>
            </p:nvGrpSpPr>
            <p:grpSpPr>
              <a:xfrm>
                <a:off x="5192031" y="5991494"/>
                <a:ext cx="58220" cy="117352"/>
                <a:chOff x="3884724" y="5986731"/>
                <a:chExt cx="58220" cy="117352"/>
              </a:xfrm>
            </p:grpSpPr>
            <p:cxnSp>
              <p:nvCxnSpPr>
                <p:cNvPr id="36" name="Прямая соединительная линия 35"/>
                <p:cNvCxnSpPr/>
                <p:nvPr/>
              </p:nvCxnSpPr>
              <p:spPr>
                <a:xfrm flipV="1">
                  <a:off x="3884724" y="5986731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3942232" y="5987136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  <p:sp>
          <p:nvSpPr>
            <p:cNvPr id="39" name="Дуга 38"/>
            <p:cNvSpPr/>
            <p:nvPr/>
          </p:nvSpPr>
          <p:spPr>
            <a:xfrm rot="9072295">
              <a:off x="3946170" y="4024152"/>
              <a:ext cx="993170" cy="1131566"/>
            </a:xfrm>
            <a:prstGeom prst="arc">
              <a:avLst>
                <a:gd name="adj1" fmla="val 17174154"/>
                <a:gd name="adj2" fmla="val 20205130"/>
              </a:avLst>
            </a:prstGeom>
            <a:noFill/>
            <a:ln w="31750" cmpd="sng">
              <a:solidFill>
                <a:schemeClr val="accent1">
                  <a:lumMod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xmlns="" val="2668802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992380" y="278650"/>
            <a:ext cx="864095" cy="630070"/>
          </a:xfrm>
          <a:prstGeom prst="rect">
            <a:avLst/>
          </a:prstGeom>
          <a:solidFill>
            <a:srgbClr val="FFFFFF">
              <a:alpha val="8705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№1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507189" y="26812"/>
            <a:ext cx="7416824" cy="1133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В </a:t>
            </a:r>
            <a:r>
              <a:rPr lang="ru-RU" sz="2000" b="1" i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треугольнике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ABC  АC = ВС = 8, </a:t>
            </a:r>
            <a:r>
              <a:rPr lang="en-US" sz="2000" b="1" i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cos</a:t>
            </a:r>
            <a:r>
              <a:rPr lang="en-US" sz="14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 = 0,5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Найдите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A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В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ru-RU" sz="2000" b="1" i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65138" y="6334780"/>
            <a:ext cx="2016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Ответ: </a:t>
            </a:r>
            <a:r>
              <a:rPr lang="en-US" sz="2800" i="1" dirty="0" smtClean="0">
                <a:solidFill>
                  <a:srgbClr val="FF0000"/>
                </a:solidFill>
                <a:latin typeface="+mn-lt"/>
              </a:rPr>
              <a:t>8</a:t>
            </a:r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2956974" y="1618322"/>
          <a:ext cx="5897562" cy="2265362"/>
        </p:xfrm>
        <a:graphic>
          <a:graphicData uri="http://schemas.openxmlformats.org/presentationml/2006/ole">
            <p:oleObj spid="_x0000_s53252" name="Формула" r:id="rId3" imgW="3340100" imgH="1282700" progId="Equation.3">
              <p:embed/>
            </p:oleObj>
          </a:graphicData>
        </a:graphic>
      </p:graphicFrame>
      <p:grpSp>
        <p:nvGrpSpPr>
          <p:cNvPr id="37" name="Группа 36"/>
          <p:cNvGrpSpPr/>
          <p:nvPr/>
        </p:nvGrpSpPr>
        <p:grpSpPr>
          <a:xfrm>
            <a:off x="120770" y="2784277"/>
            <a:ext cx="3570206" cy="3074828"/>
            <a:chOff x="120770" y="2784277"/>
            <a:chExt cx="3570206" cy="3074828"/>
          </a:xfrm>
        </p:grpSpPr>
        <p:grpSp>
          <p:nvGrpSpPr>
            <p:cNvPr id="9" name="Группа 35"/>
            <p:cNvGrpSpPr/>
            <p:nvPr/>
          </p:nvGrpSpPr>
          <p:grpSpPr>
            <a:xfrm>
              <a:off x="120770" y="2784277"/>
              <a:ext cx="3570206" cy="3074828"/>
              <a:chOff x="-246845" y="1567953"/>
              <a:chExt cx="3570206" cy="3074828"/>
            </a:xfrm>
          </p:grpSpPr>
          <p:grpSp>
            <p:nvGrpSpPr>
              <p:cNvPr id="14" name="Группа 18"/>
              <p:cNvGrpSpPr/>
              <p:nvPr/>
            </p:nvGrpSpPr>
            <p:grpSpPr>
              <a:xfrm>
                <a:off x="88900" y="1567953"/>
                <a:ext cx="3234461" cy="2888023"/>
                <a:chOff x="69746" y="968252"/>
                <a:chExt cx="3234461" cy="2888023"/>
              </a:xfrm>
            </p:grpSpPr>
            <p:sp>
              <p:nvSpPr>
                <p:cNvPr id="2" name="Равнобедренный треугольник 1"/>
                <p:cNvSpPr/>
                <p:nvPr/>
              </p:nvSpPr>
              <p:spPr>
                <a:xfrm>
                  <a:off x="239313" y="1393001"/>
                  <a:ext cx="2864295" cy="2042408"/>
                </a:xfrm>
                <a:prstGeom prst="triangl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atin typeface="+mj-lt"/>
                  </a:endParaRPr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69746" y="3392276"/>
                  <a:ext cx="4122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A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8" name="Прямоугольник 7"/>
                <p:cNvSpPr/>
                <p:nvPr/>
              </p:nvSpPr>
              <p:spPr>
                <a:xfrm>
                  <a:off x="2941607" y="3394610"/>
                  <a:ext cx="36260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B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466490" y="968252"/>
                  <a:ext cx="4251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C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</p:grpSp>
          <p:cxnSp>
            <p:nvCxnSpPr>
              <p:cNvPr id="22" name="Прямая соединительная линия 21"/>
              <p:cNvCxnSpPr>
                <a:stCxn id="2" idx="3"/>
                <a:endCxn id="2" idx="0"/>
              </p:cNvCxnSpPr>
              <p:nvPr/>
            </p:nvCxnSpPr>
            <p:spPr>
              <a:xfrm flipV="1">
                <a:off x="1690615" y="1992702"/>
                <a:ext cx="0" cy="2042408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9" name="Прямоугольник 28"/>
              <p:cNvSpPr/>
              <p:nvPr/>
            </p:nvSpPr>
            <p:spPr>
              <a:xfrm>
                <a:off x="1508648" y="3997726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Н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 flipH="1">
                <a:off x="1483743" y="3821502"/>
                <a:ext cx="207034" cy="224287"/>
              </a:xfrm>
              <a:custGeom>
                <a:avLst/>
                <a:gdLst>
                  <a:gd name="connsiteX0" fmla="*/ 0 w 207034"/>
                  <a:gd name="connsiteY0" fmla="*/ 0 h 224287"/>
                  <a:gd name="connsiteX1" fmla="*/ 207034 w 207034"/>
                  <a:gd name="connsiteY1" fmla="*/ 0 h 224287"/>
                  <a:gd name="connsiteX2" fmla="*/ 207034 w 207034"/>
                  <a:gd name="connsiteY2" fmla="*/ 224287 h 224287"/>
                  <a:gd name="connsiteX3" fmla="*/ 207034 w 207034"/>
                  <a:gd name="connsiteY3" fmla="*/ 224287 h 2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34" h="224287">
                    <a:moveTo>
                      <a:pt x="0" y="0"/>
                    </a:moveTo>
                    <a:lnTo>
                      <a:pt x="207034" y="0"/>
                    </a:lnTo>
                    <a:lnTo>
                      <a:pt x="207034" y="224287"/>
                    </a:lnTo>
                    <a:lnTo>
                      <a:pt x="207034" y="224287"/>
                    </a:lnTo>
                  </a:path>
                </a:pathLst>
              </a:custGeom>
              <a:solidFill>
                <a:srgbClr val="F6FFE7"/>
              </a:solidFill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2369227" y="2976113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H="1" flipV="1">
                <a:off x="908487" y="2981864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611501" y="2574369"/>
                <a:ext cx="3577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8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855817">
                <a:off x="-246845" y="3511215"/>
                <a:ext cx="993170" cy="1131566"/>
              </a:xfrm>
              <a:prstGeom prst="arc">
                <a:avLst>
                  <a:gd name="adj1" fmla="val 17434879"/>
                  <a:gd name="adj2" fmla="val 20521313"/>
                </a:avLst>
              </a:prstGeom>
              <a:noFill/>
              <a:ln w="85725" cmpd="dbl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27" name="Группа 26"/>
            <p:cNvGrpSpPr/>
            <p:nvPr/>
          </p:nvGrpSpPr>
          <p:grpSpPr>
            <a:xfrm>
              <a:off x="1338345" y="5201728"/>
              <a:ext cx="58220" cy="117352"/>
              <a:chOff x="3883137" y="6357667"/>
              <a:chExt cx="58220" cy="117352"/>
            </a:xfrm>
          </p:grpSpPr>
          <p:cxnSp>
            <p:nvCxnSpPr>
              <p:cNvPr id="25" name="Прямая соединительная линия 24"/>
              <p:cNvCxnSpPr/>
              <p:nvPr/>
            </p:nvCxnSpPr>
            <p:spPr>
              <a:xfrm flipV="1">
                <a:off x="3883137" y="6357667"/>
                <a:ext cx="712" cy="116947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26" name="Прямая соединительная линия 25"/>
              <p:cNvCxnSpPr/>
              <p:nvPr/>
            </p:nvCxnSpPr>
            <p:spPr>
              <a:xfrm flipV="1">
                <a:off x="3940645" y="6358072"/>
                <a:ext cx="712" cy="116947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  <p:grpSp>
          <p:nvGrpSpPr>
            <p:cNvPr id="36" name="Группа 35"/>
            <p:cNvGrpSpPr/>
            <p:nvPr/>
          </p:nvGrpSpPr>
          <p:grpSpPr>
            <a:xfrm>
              <a:off x="2623680" y="5193101"/>
              <a:ext cx="58220" cy="117352"/>
              <a:chOff x="3883137" y="6357667"/>
              <a:chExt cx="58220" cy="117352"/>
            </a:xfrm>
          </p:grpSpPr>
          <p:cxnSp>
            <p:nvCxnSpPr>
              <p:cNvPr id="28" name="Прямая соединительная линия 27"/>
              <p:cNvCxnSpPr/>
              <p:nvPr/>
            </p:nvCxnSpPr>
            <p:spPr>
              <a:xfrm flipV="1">
                <a:off x="3883137" y="6357667"/>
                <a:ext cx="712" cy="116947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2" name="Прямая соединительная линия 31"/>
              <p:cNvCxnSpPr/>
              <p:nvPr/>
            </p:nvCxnSpPr>
            <p:spPr>
              <a:xfrm flipV="1">
                <a:off x="3940645" y="6358072"/>
                <a:ext cx="712" cy="116947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992380" y="278650"/>
            <a:ext cx="864095" cy="630070"/>
          </a:xfrm>
          <a:prstGeom prst="rect">
            <a:avLst/>
          </a:prstGeom>
          <a:solidFill>
            <a:srgbClr val="FFFFFF">
              <a:alpha val="8705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№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2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21" name="Группа 20"/>
          <p:cNvGrpSpPr/>
          <p:nvPr/>
        </p:nvGrpSpPr>
        <p:grpSpPr>
          <a:xfrm>
            <a:off x="507189" y="26812"/>
            <a:ext cx="7416824" cy="1133745"/>
            <a:chOff x="507189" y="26812"/>
            <a:chExt cx="7416824" cy="1133745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 bwMode="gray">
            <a:xfrm>
              <a:off x="507189" y="26812"/>
              <a:ext cx="7416824" cy="1133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r>
                <a:rPr lang="ru-RU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В </a:t>
              </a:r>
              <a:r>
                <a:rPr lang="ru-RU" sz="2000" b="1" i="1" dirty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треугольнике </a:t>
              </a:r>
              <a:r>
                <a:rPr lang="ru-RU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ABC  АC = ВС = 5, </a:t>
              </a:r>
              <a:r>
                <a:rPr lang="en-US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sin</a:t>
              </a:r>
              <a:r>
                <a:rPr lang="en-US" sz="14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 </a:t>
              </a:r>
              <a:r>
                <a:rPr lang="en-US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A =      </a:t>
              </a:r>
              <a:r>
                <a:rPr lang="ru-RU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. </a:t>
              </a:r>
              <a:endPara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endParaRPr>
            </a:p>
            <a:p>
              <a:r>
                <a:rPr lang="ru-RU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Найдите </a:t>
              </a:r>
              <a:r>
                <a:rPr lang="en-US" sz="2000" b="1" i="1" dirty="0" smtClean="0">
                  <a:solidFill>
                    <a:srgbClr val="FF0000"/>
                  </a:solidFill>
                  <a:latin typeface="+mj-lt"/>
                </a:rPr>
                <a:t>A</a:t>
              </a:r>
              <a:r>
                <a:rPr lang="ru-RU" sz="2000" b="1" i="1" dirty="0" smtClean="0">
                  <a:solidFill>
                    <a:srgbClr val="FF0000"/>
                  </a:solidFill>
                  <a:latin typeface="+mj-lt"/>
                </a:rPr>
                <a:t>В</a:t>
              </a:r>
              <a:r>
                <a:rPr lang="ru-RU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. </a:t>
              </a:r>
              <a:endParaRPr lang="ru-RU" sz="2000" b="1" i="1" dirty="0">
                <a:solidFill>
                  <a:schemeClr val="accent1">
                    <a:lumMod val="25000"/>
                  </a:schemeClr>
                </a:solidFill>
                <a:latin typeface="+mj-lt"/>
              </a:endParaRPr>
            </a:p>
          </p:txBody>
        </p:sp>
        <p:grpSp>
          <p:nvGrpSpPr>
            <p:cNvPr id="14" name="Группа 13"/>
            <p:cNvGrpSpPr/>
            <p:nvPr/>
          </p:nvGrpSpPr>
          <p:grpSpPr>
            <a:xfrm>
              <a:off x="5698586" y="219454"/>
              <a:ext cx="476305" cy="737130"/>
              <a:chOff x="2357181" y="1442959"/>
              <a:chExt cx="476305" cy="737130"/>
            </a:xfrm>
          </p:grpSpPr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2415881" y="1821553"/>
                <a:ext cx="329928" cy="0"/>
              </a:xfrm>
              <a:prstGeom prst="line">
                <a:avLst/>
              </a:prstGeom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Прямоугольник 5"/>
              <p:cNvSpPr/>
              <p:nvPr/>
            </p:nvSpPr>
            <p:spPr>
              <a:xfrm>
                <a:off x="2424507" y="1442959"/>
                <a:ext cx="32893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>
                    <a:solidFill>
                      <a:srgbClr val="BBE0E3">
                        <a:lumMod val="25000"/>
                      </a:srgbClr>
                    </a:solidFill>
                    <a:latin typeface="Century Gothic"/>
                  </a:rPr>
                  <a:t>7</a:t>
                </a:r>
                <a:endParaRPr lang="ru-RU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2357181" y="1779979"/>
                <a:ext cx="47630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BBE0E3">
                        <a:lumMod val="25000"/>
                      </a:srgbClr>
                    </a:solidFill>
                    <a:latin typeface="Century Gothic"/>
                  </a:rPr>
                  <a:t>25</a:t>
                </a:r>
                <a:endParaRPr lang="ru-RU" dirty="0"/>
              </a:p>
            </p:txBody>
          </p:sp>
        </p:grpSp>
      </p:grpSp>
      <p:sp>
        <p:nvSpPr>
          <p:cNvPr id="17" name="Прямоугольник 16"/>
          <p:cNvSpPr/>
          <p:nvPr/>
        </p:nvSpPr>
        <p:spPr>
          <a:xfrm>
            <a:off x="3400029" y="6334780"/>
            <a:ext cx="2347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Ответ: </a:t>
            </a:r>
            <a:r>
              <a:rPr lang="en-US" sz="2800" i="1" dirty="0" smtClean="0">
                <a:solidFill>
                  <a:srgbClr val="FF0000"/>
                </a:solidFill>
                <a:latin typeface="+mn-lt"/>
              </a:rPr>
              <a:t>9,6</a:t>
            </a:r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207963" y="1555750"/>
          <a:ext cx="5091112" cy="4464050"/>
        </p:xfrm>
        <a:graphic>
          <a:graphicData uri="http://schemas.openxmlformats.org/presentationml/2006/ole">
            <p:oleObj spid="_x0000_s25618" name="Формула" r:id="rId3" imgW="2882900" imgH="2527300" progId="Equation.3">
              <p:embed/>
            </p:oleObj>
          </a:graphicData>
        </a:graphic>
      </p:graphicFrame>
      <p:graphicFrame>
        <p:nvGraphicFramePr>
          <p:cNvPr id="25615" name="Object 15"/>
          <p:cNvGraphicFramePr>
            <a:graphicFrameLocks noChangeAspect="1"/>
          </p:cNvGraphicFramePr>
          <p:nvPr/>
        </p:nvGraphicFramePr>
        <p:xfrm>
          <a:off x="5547834" y="4946470"/>
          <a:ext cx="3117850" cy="1077913"/>
        </p:xfrm>
        <a:graphic>
          <a:graphicData uri="http://schemas.openxmlformats.org/presentationml/2006/ole">
            <p:oleObj spid="_x0000_s25619" name="Формула" r:id="rId4" imgW="1765300" imgH="609600" progId="Equation.3">
              <p:embed/>
            </p:oleObj>
          </a:graphicData>
        </a:graphic>
      </p:graphicFrame>
      <p:grpSp>
        <p:nvGrpSpPr>
          <p:cNvPr id="44" name="Группа 43"/>
          <p:cNvGrpSpPr/>
          <p:nvPr/>
        </p:nvGrpSpPr>
        <p:grpSpPr>
          <a:xfrm>
            <a:off x="5386204" y="1455809"/>
            <a:ext cx="3570206" cy="3074828"/>
            <a:chOff x="5386204" y="1455809"/>
            <a:chExt cx="3570206" cy="3074828"/>
          </a:xfrm>
        </p:grpSpPr>
        <p:grpSp>
          <p:nvGrpSpPr>
            <p:cNvPr id="36" name="Группа 35"/>
            <p:cNvGrpSpPr/>
            <p:nvPr/>
          </p:nvGrpSpPr>
          <p:grpSpPr>
            <a:xfrm>
              <a:off x="5386204" y="1455809"/>
              <a:ext cx="3570206" cy="3074828"/>
              <a:chOff x="-246845" y="1567953"/>
              <a:chExt cx="3570206" cy="3074828"/>
            </a:xfrm>
          </p:grpSpPr>
          <p:grpSp>
            <p:nvGrpSpPr>
              <p:cNvPr id="19" name="Группа 18"/>
              <p:cNvGrpSpPr/>
              <p:nvPr/>
            </p:nvGrpSpPr>
            <p:grpSpPr>
              <a:xfrm>
                <a:off x="88900" y="1567953"/>
                <a:ext cx="3234461" cy="2888023"/>
                <a:chOff x="69746" y="968252"/>
                <a:chExt cx="3234461" cy="2888023"/>
              </a:xfrm>
            </p:grpSpPr>
            <p:sp>
              <p:nvSpPr>
                <p:cNvPr id="2" name="Равнобедренный треугольник 1"/>
                <p:cNvSpPr/>
                <p:nvPr/>
              </p:nvSpPr>
              <p:spPr>
                <a:xfrm>
                  <a:off x="239313" y="1393001"/>
                  <a:ext cx="2864295" cy="2042408"/>
                </a:xfrm>
                <a:prstGeom prst="triangl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atin typeface="+mj-lt"/>
                  </a:endParaRPr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69746" y="3392276"/>
                  <a:ext cx="4122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A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8" name="Прямоугольник 7"/>
                <p:cNvSpPr/>
                <p:nvPr/>
              </p:nvSpPr>
              <p:spPr>
                <a:xfrm>
                  <a:off x="2941607" y="3394610"/>
                  <a:ext cx="36260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B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466490" y="968252"/>
                  <a:ext cx="4251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C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</p:grpSp>
          <p:cxnSp>
            <p:nvCxnSpPr>
              <p:cNvPr id="22" name="Прямая соединительная линия 21"/>
              <p:cNvCxnSpPr>
                <a:stCxn id="2" idx="3"/>
                <a:endCxn id="2" idx="0"/>
              </p:cNvCxnSpPr>
              <p:nvPr/>
            </p:nvCxnSpPr>
            <p:spPr>
              <a:xfrm flipV="1">
                <a:off x="1690615" y="1992702"/>
                <a:ext cx="0" cy="2042408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9" name="Прямоугольник 28"/>
              <p:cNvSpPr/>
              <p:nvPr/>
            </p:nvSpPr>
            <p:spPr>
              <a:xfrm>
                <a:off x="1508648" y="3997726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Н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 flipH="1">
                <a:off x="1483743" y="3821502"/>
                <a:ext cx="207034" cy="224287"/>
              </a:xfrm>
              <a:custGeom>
                <a:avLst/>
                <a:gdLst>
                  <a:gd name="connsiteX0" fmla="*/ 0 w 207034"/>
                  <a:gd name="connsiteY0" fmla="*/ 0 h 224287"/>
                  <a:gd name="connsiteX1" fmla="*/ 207034 w 207034"/>
                  <a:gd name="connsiteY1" fmla="*/ 0 h 224287"/>
                  <a:gd name="connsiteX2" fmla="*/ 207034 w 207034"/>
                  <a:gd name="connsiteY2" fmla="*/ 224287 h 224287"/>
                  <a:gd name="connsiteX3" fmla="*/ 207034 w 207034"/>
                  <a:gd name="connsiteY3" fmla="*/ 224287 h 2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34" h="224287">
                    <a:moveTo>
                      <a:pt x="0" y="0"/>
                    </a:moveTo>
                    <a:lnTo>
                      <a:pt x="207034" y="0"/>
                    </a:lnTo>
                    <a:lnTo>
                      <a:pt x="207034" y="224287"/>
                    </a:lnTo>
                    <a:lnTo>
                      <a:pt x="207034" y="224287"/>
                    </a:lnTo>
                  </a:path>
                </a:pathLst>
              </a:custGeom>
              <a:solidFill>
                <a:srgbClr val="F6FFE7"/>
              </a:solidFill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2369227" y="2976113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H="1" flipV="1">
                <a:off x="908487" y="2981864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611501" y="2574369"/>
                <a:ext cx="3577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5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855817">
                <a:off x="-246845" y="3511215"/>
                <a:ext cx="993170" cy="1131566"/>
              </a:xfrm>
              <a:prstGeom prst="arc">
                <a:avLst>
                  <a:gd name="adj1" fmla="val 17434879"/>
                  <a:gd name="adj2" fmla="val 20521313"/>
                </a:avLst>
              </a:prstGeom>
              <a:noFill/>
              <a:ln w="85725" cmpd="dbl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43" name="Группа 42"/>
            <p:cNvGrpSpPr/>
            <p:nvPr/>
          </p:nvGrpSpPr>
          <p:grpSpPr>
            <a:xfrm>
              <a:off x="6660843" y="3864633"/>
              <a:ext cx="1291797" cy="125978"/>
              <a:chOff x="6660843" y="3864633"/>
              <a:chExt cx="1291797" cy="125978"/>
            </a:xfrm>
          </p:grpSpPr>
          <p:grpSp>
            <p:nvGrpSpPr>
              <p:cNvPr id="39" name="Группа 38"/>
              <p:cNvGrpSpPr/>
              <p:nvPr/>
            </p:nvGrpSpPr>
            <p:grpSpPr>
              <a:xfrm>
                <a:off x="6660843" y="3864633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40" name="Группа 39"/>
              <p:cNvGrpSpPr/>
              <p:nvPr/>
            </p:nvGrpSpPr>
            <p:grpSpPr>
              <a:xfrm>
                <a:off x="7894420" y="3873259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41" name="Прямая соединительная линия 40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112143" y="1056197"/>
          <a:ext cx="6167887" cy="5676065"/>
        </p:xfrm>
        <a:graphic>
          <a:graphicData uri="http://schemas.openxmlformats.org/presentationml/2006/ole">
            <p:oleObj spid="_x0000_s54277" name="Формула" r:id="rId3" imgW="3581400" imgH="3302000" progId="Equation.3">
              <p:embed/>
            </p:oleObj>
          </a:graphicData>
        </a:graphic>
      </p:graphicFrame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992380" y="278650"/>
            <a:ext cx="864095" cy="630070"/>
          </a:xfrm>
          <a:prstGeom prst="rect">
            <a:avLst/>
          </a:prstGeom>
          <a:solidFill>
            <a:srgbClr val="FFFFFF">
              <a:alpha val="8705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№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3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507189" y="26812"/>
            <a:ext cx="7416824" cy="10687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В </a:t>
            </a:r>
            <a:r>
              <a:rPr lang="ru-RU" sz="2000" b="1" i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треугольнике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ABC  АC = ВС =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7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 </a:t>
            </a:r>
            <a:r>
              <a:rPr lang="en-US" sz="2000" b="1" i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tg</a:t>
            </a:r>
            <a:r>
              <a:rPr lang="en-US" sz="14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 =          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Найдите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A</a:t>
            </a:r>
            <a:r>
              <a:rPr lang="ru-RU" sz="2000" b="1" i="1" dirty="0" smtClean="0">
                <a:solidFill>
                  <a:srgbClr val="FF0000"/>
                </a:solidFill>
                <a:latin typeface="+mj-lt"/>
              </a:rPr>
              <a:t>В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ru-RU" sz="2000" b="1" i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316965" y="6334780"/>
            <a:ext cx="2016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Ответ: </a:t>
            </a:r>
            <a:r>
              <a:rPr lang="en-US" sz="2800" i="1" dirty="0" smtClean="0">
                <a:solidFill>
                  <a:srgbClr val="FF0000"/>
                </a:solidFill>
                <a:latin typeface="+mn-lt"/>
              </a:rPr>
              <a:t>8</a:t>
            </a:r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grpSp>
        <p:nvGrpSpPr>
          <p:cNvPr id="26" name="Группа 25"/>
          <p:cNvGrpSpPr/>
          <p:nvPr/>
        </p:nvGrpSpPr>
        <p:grpSpPr>
          <a:xfrm>
            <a:off x="5579323" y="237308"/>
            <a:ext cx="840295" cy="770206"/>
            <a:chOff x="5579323" y="237308"/>
            <a:chExt cx="840295" cy="770206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5579323" y="607404"/>
              <a:ext cx="84029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kern="0" dirty="0" smtClean="0">
                  <a:solidFill>
                    <a:srgbClr val="BBE0E3">
                      <a:lumMod val="25000"/>
                    </a:srgbClr>
                  </a:solidFill>
                  <a:latin typeface="Century Gothic"/>
                </a:rPr>
                <a:t>4</a:t>
              </a:r>
              <a:r>
                <a:rPr lang="en-US" sz="2000" b="1" kern="0" dirty="0" smtClean="0">
                  <a:solidFill>
                    <a:srgbClr val="BBE0E3">
                      <a:lumMod val="25000"/>
                    </a:srgbClr>
                  </a:solidFill>
                  <a:latin typeface="Verdana" pitchFamily="34" charset="0"/>
                  <a:ea typeface="Verdana" pitchFamily="34" charset="0"/>
                  <a:cs typeface="Verdana" pitchFamily="34" charset="0"/>
                </a:rPr>
                <a:t>√</a:t>
              </a:r>
              <a:r>
                <a:rPr lang="en-US" sz="2000" b="1" i="1" kern="0" dirty="0" smtClean="0">
                  <a:solidFill>
                    <a:srgbClr val="BBE0E3">
                      <a:lumMod val="25000"/>
                    </a:srgbClr>
                  </a:solidFill>
                  <a:latin typeface="Century Gothic"/>
                </a:rPr>
                <a:t>33</a:t>
              </a:r>
              <a:endParaRPr lang="ru-RU" dirty="0"/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5837382" y="237308"/>
              <a:ext cx="47320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kern="0" dirty="0" smtClean="0">
                  <a:solidFill>
                    <a:srgbClr val="BBE0E3">
                      <a:lumMod val="25000"/>
                    </a:srgbClr>
                  </a:solidFill>
                  <a:latin typeface="Century Gothic"/>
                </a:rPr>
                <a:t>33</a:t>
              </a:r>
              <a:endParaRPr lang="ru-RU" dirty="0"/>
            </a:p>
          </p:txBody>
        </p:sp>
        <p:cxnSp>
          <p:nvCxnSpPr>
            <p:cNvPr id="21" name="Прямая соединительная линия 20"/>
            <p:cNvCxnSpPr/>
            <p:nvPr/>
          </p:nvCxnSpPr>
          <p:spPr>
            <a:xfrm>
              <a:off x="6022736" y="680829"/>
              <a:ext cx="329928" cy="0"/>
            </a:xfrm>
            <a:prstGeom prst="line">
              <a:avLst/>
            </a:prstGeom>
            <a:ln w="19050">
              <a:solidFill>
                <a:schemeClr val="accent1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flipV="1">
              <a:off x="5676107" y="597694"/>
              <a:ext cx="677068" cy="1922"/>
            </a:xfrm>
            <a:prstGeom prst="line">
              <a:avLst/>
            </a:prstGeom>
            <a:ln w="19050">
              <a:solidFill>
                <a:schemeClr val="accent1">
                  <a:lumMod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Группа 40"/>
          <p:cNvGrpSpPr/>
          <p:nvPr/>
        </p:nvGrpSpPr>
        <p:grpSpPr>
          <a:xfrm>
            <a:off x="5443269" y="2007899"/>
            <a:ext cx="3570206" cy="3074828"/>
            <a:chOff x="5443269" y="2007899"/>
            <a:chExt cx="3570206" cy="3074828"/>
          </a:xfrm>
        </p:grpSpPr>
        <p:grpSp>
          <p:nvGrpSpPr>
            <p:cNvPr id="4" name="Группа 35"/>
            <p:cNvGrpSpPr/>
            <p:nvPr/>
          </p:nvGrpSpPr>
          <p:grpSpPr>
            <a:xfrm>
              <a:off x="5443269" y="2007899"/>
              <a:ext cx="3570206" cy="3074828"/>
              <a:chOff x="-246845" y="1567953"/>
              <a:chExt cx="3570206" cy="3074828"/>
            </a:xfrm>
          </p:grpSpPr>
          <p:grpSp>
            <p:nvGrpSpPr>
              <p:cNvPr id="6" name="Группа 18"/>
              <p:cNvGrpSpPr/>
              <p:nvPr/>
            </p:nvGrpSpPr>
            <p:grpSpPr>
              <a:xfrm>
                <a:off x="88900" y="1567953"/>
                <a:ext cx="3234461" cy="2888023"/>
                <a:chOff x="69746" y="968252"/>
                <a:chExt cx="3234461" cy="2888023"/>
              </a:xfrm>
            </p:grpSpPr>
            <p:sp>
              <p:nvSpPr>
                <p:cNvPr id="2" name="Равнобедренный треугольник 1"/>
                <p:cNvSpPr/>
                <p:nvPr/>
              </p:nvSpPr>
              <p:spPr>
                <a:xfrm>
                  <a:off x="239313" y="1393001"/>
                  <a:ext cx="2864295" cy="2042408"/>
                </a:xfrm>
                <a:prstGeom prst="triangl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atin typeface="+mj-lt"/>
                  </a:endParaRPr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69746" y="3392276"/>
                  <a:ext cx="4122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A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8" name="Прямоугольник 7"/>
                <p:cNvSpPr/>
                <p:nvPr/>
              </p:nvSpPr>
              <p:spPr>
                <a:xfrm>
                  <a:off x="2941607" y="3394610"/>
                  <a:ext cx="36260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B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466490" y="968252"/>
                  <a:ext cx="4251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C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</p:grpSp>
          <p:cxnSp>
            <p:nvCxnSpPr>
              <p:cNvPr id="22" name="Прямая соединительная линия 21"/>
              <p:cNvCxnSpPr>
                <a:stCxn id="2" idx="3"/>
                <a:endCxn id="2" idx="0"/>
              </p:cNvCxnSpPr>
              <p:nvPr/>
            </p:nvCxnSpPr>
            <p:spPr>
              <a:xfrm flipV="1">
                <a:off x="1690615" y="1992702"/>
                <a:ext cx="0" cy="2042408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9" name="Прямоугольник 28"/>
              <p:cNvSpPr/>
              <p:nvPr/>
            </p:nvSpPr>
            <p:spPr>
              <a:xfrm>
                <a:off x="1508648" y="3997726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Н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 flipH="1">
                <a:off x="1483743" y="3821502"/>
                <a:ext cx="207034" cy="224287"/>
              </a:xfrm>
              <a:custGeom>
                <a:avLst/>
                <a:gdLst>
                  <a:gd name="connsiteX0" fmla="*/ 0 w 207034"/>
                  <a:gd name="connsiteY0" fmla="*/ 0 h 224287"/>
                  <a:gd name="connsiteX1" fmla="*/ 207034 w 207034"/>
                  <a:gd name="connsiteY1" fmla="*/ 0 h 224287"/>
                  <a:gd name="connsiteX2" fmla="*/ 207034 w 207034"/>
                  <a:gd name="connsiteY2" fmla="*/ 224287 h 224287"/>
                  <a:gd name="connsiteX3" fmla="*/ 207034 w 207034"/>
                  <a:gd name="connsiteY3" fmla="*/ 224287 h 2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34" h="224287">
                    <a:moveTo>
                      <a:pt x="0" y="0"/>
                    </a:moveTo>
                    <a:lnTo>
                      <a:pt x="207034" y="0"/>
                    </a:lnTo>
                    <a:lnTo>
                      <a:pt x="207034" y="224287"/>
                    </a:lnTo>
                    <a:lnTo>
                      <a:pt x="207034" y="224287"/>
                    </a:lnTo>
                  </a:path>
                </a:pathLst>
              </a:custGeom>
              <a:solidFill>
                <a:srgbClr val="F6FFE7"/>
              </a:solidFill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2369227" y="2976113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H="1" flipV="1">
                <a:off x="908487" y="2981864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611501" y="2574369"/>
                <a:ext cx="3577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7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855817">
                <a:off x="-246845" y="3511215"/>
                <a:ext cx="993170" cy="1131566"/>
              </a:xfrm>
              <a:prstGeom prst="arc">
                <a:avLst>
                  <a:gd name="adj1" fmla="val 17434879"/>
                  <a:gd name="adj2" fmla="val 20521313"/>
                </a:avLst>
              </a:prstGeom>
              <a:noFill/>
              <a:ln w="85725" cmpd="dbl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28" name="Группа 27"/>
            <p:cNvGrpSpPr/>
            <p:nvPr/>
          </p:nvGrpSpPr>
          <p:grpSpPr>
            <a:xfrm>
              <a:off x="6721228" y="4416724"/>
              <a:ext cx="1291797" cy="125978"/>
              <a:chOff x="6660843" y="3864633"/>
              <a:chExt cx="1291797" cy="125978"/>
            </a:xfrm>
          </p:grpSpPr>
          <p:grpSp>
            <p:nvGrpSpPr>
              <p:cNvPr id="32" name="Группа 38"/>
              <p:cNvGrpSpPr/>
              <p:nvPr/>
            </p:nvGrpSpPr>
            <p:grpSpPr>
              <a:xfrm>
                <a:off x="6660843" y="3864633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36" name="Группа 39"/>
              <p:cNvGrpSpPr/>
              <p:nvPr/>
            </p:nvGrpSpPr>
            <p:grpSpPr>
              <a:xfrm>
                <a:off x="7894420" y="3873259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54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992380" y="278650"/>
            <a:ext cx="864095" cy="630070"/>
          </a:xfrm>
          <a:prstGeom prst="rect">
            <a:avLst/>
          </a:prstGeom>
          <a:solidFill>
            <a:srgbClr val="FFFFFF">
              <a:alpha val="8705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№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4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507189" y="26812"/>
            <a:ext cx="7416824" cy="1133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В </a:t>
            </a:r>
            <a:r>
              <a:rPr lang="ru-RU" sz="2000" b="1" i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треугольнике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ABC  АC = ВС =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2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5,</a:t>
            </a:r>
            <a:r>
              <a:rPr lang="en-US" sz="14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 = 40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Найдите </a:t>
            </a:r>
            <a:r>
              <a:rPr lang="en-US" sz="2000" b="1" i="1" dirty="0" err="1" smtClean="0">
                <a:solidFill>
                  <a:srgbClr val="FF0000"/>
                </a:solidFill>
                <a:latin typeface="+mj-lt"/>
              </a:rPr>
              <a:t>sinA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ru-RU" sz="2000" b="1" i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400029" y="6334780"/>
            <a:ext cx="2347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Ответ: 0</a:t>
            </a:r>
            <a:r>
              <a:rPr lang="en-US" sz="2800" i="1" dirty="0" smtClean="0">
                <a:solidFill>
                  <a:srgbClr val="FF0000"/>
                </a:solidFill>
                <a:latin typeface="+mn-lt"/>
              </a:rPr>
              <a:t>,6</a:t>
            </a:r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3785558" y="1982788"/>
          <a:ext cx="5089525" cy="2781300"/>
        </p:xfrm>
        <a:graphic>
          <a:graphicData uri="http://schemas.openxmlformats.org/presentationml/2006/ole">
            <p:oleObj spid="_x0000_s55300" name="Формула" r:id="rId3" imgW="2882900" imgH="1574800" progId="Equation.3">
              <p:embed/>
            </p:oleObj>
          </a:graphicData>
        </a:graphic>
      </p:graphicFrame>
      <p:grpSp>
        <p:nvGrpSpPr>
          <p:cNvPr id="39" name="Группа 38"/>
          <p:cNvGrpSpPr/>
          <p:nvPr/>
        </p:nvGrpSpPr>
        <p:grpSpPr>
          <a:xfrm>
            <a:off x="0" y="1783612"/>
            <a:ext cx="3570206" cy="3074828"/>
            <a:chOff x="5386204" y="1455809"/>
            <a:chExt cx="3570206" cy="3074828"/>
          </a:xfrm>
        </p:grpSpPr>
        <p:grpSp>
          <p:nvGrpSpPr>
            <p:cNvPr id="9" name="Группа 35"/>
            <p:cNvGrpSpPr/>
            <p:nvPr/>
          </p:nvGrpSpPr>
          <p:grpSpPr>
            <a:xfrm>
              <a:off x="5386204" y="1455809"/>
              <a:ext cx="3570206" cy="3074828"/>
              <a:chOff x="-246845" y="1567953"/>
              <a:chExt cx="3570206" cy="3074828"/>
            </a:xfrm>
          </p:grpSpPr>
          <p:grpSp>
            <p:nvGrpSpPr>
              <p:cNvPr id="14" name="Группа 18"/>
              <p:cNvGrpSpPr/>
              <p:nvPr/>
            </p:nvGrpSpPr>
            <p:grpSpPr>
              <a:xfrm>
                <a:off x="88900" y="1567953"/>
                <a:ext cx="3234461" cy="2888023"/>
                <a:chOff x="69746" y="968252"/>
                <a:chExt cx="3234461" cy="2888023"/>
              </a:xfrm>
            </p:grpSpPr>
            <p:sp>
              <p:nvSpPr>
                <p:cNvPr id="2" name="Равнобедренный треугольник 1"/>
                <p:cNvSpPr/>
                <p:nvPr/>
              </p:nvSpPr>
              <p:spPr>
                <a:xfrm>
                  <a:off x="239313" y="1393001"/>
                  <a:ext cx="2864295" cy="2042408"/>
                </a:xfrm>
                <a:prstGeom prst="triangl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atin typeface="+mj-lt"/>
                  </a:endParaRPr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69746" y="3392276"/>
                  <a:ext cx="4122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A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8" name="Прямоугольник 7"/>
                <p:cNvSpPr/>
                <p:nvPr/>
              </p:nvSpPr>
              <p:spPr>
                <a:xfrm>
                  <a:off x="2941607" y="3394610"/>
                  <a:ext cx="36260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B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466490" y="968252"/>
                  <a:ext cx="4251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C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</p:grpSp>
          <p:cxnSp>
            <p:nvCxnSpPr>
              <p:cNvPr id="22" name="Прямая соединительная линия 21"/>
              <p:cNvCxnSpPr>
                <a:stCxn id="2" idx="3"/>
                <a:endCxn id="2" idx="0"/>
              </p:cNvCxnSpPr>
              <p:nvPr/>
            </p:nvCxnSpPr>
            <p:spPr>
              <a:xfrm flipV="1">
                <a:off x="1690615" y="1992702"/>
                <a:ext cx="0" cy="2042408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9" name="Прямоугольник 28"/>
              <p:cNvSpPr/>
              <p:nvPr/>
            </p:nvSpPr>
            <p:spPr>
              <a:xfrm>
                <a:off x="1689802" y="3626790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Н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 flipH="1">
                <a:off x="1483743" y="3821502"/>
                <a:ext cx="207034" cy="224287"/>
              </a:xfrm>
              <a:custGeom>
                <a:avLst/>
                <a:gdLst>
                  <a:gd name="connsiteX0" fmla="*/ 0 w 207034"/>
                  <a:gd name="connsiteY0" fmla="*/ 0 h 224287"/>
                  <a:gd name="connsiteX1" fmla="*/ 207034 w 207034"/>
                  <a:gd name="connsiteY1" fmla="*/ 0 h 224287"/>
                  <a:gd name="connsiteX2" fmla="*/ 207034 w 207034"/>
                  <a:gd name="connsiteY2" fmla="*/ 224287 h 224287"/>
                  <a:gd name="connsiteX3" fmla="*/ 207034 w 207034"/>
                  <a:gd name="connsiteY3" fmla="*/ 224287 h 2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34" h="224287">
                    <a:moveTo>
                      <a:pt x="0" y="0"/>
                    </a:moveTo>
                    <a:lnTo>
                      <a:pt x="207034" y="0"/>
                    </a:lnTo>
                    <a:lnTo>
                      <a:pt x="207034" y="224287"/>
                    </a:lnTo>
                    <a:lnTo>
                      <a:pt x="207034" y="224287"/>
                    </a:lnTo>
                  </a:path>
                </a:pathLst>
              </a:custGeom>
              <a:solidFill>
                <a:srgbClr val="F6FFE7"/>
              </a:solidFill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2369227" y="2976113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H="1" flipV="1">
                <a:off x="908487" y="2981864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542490" y="2574369"/>
                <a:ext cx="53091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25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855817">
                <a:off x="-246845" y="3511215"/>
                <a:ext cx="993170" cy="1131566"/>
              </a:xfrm>
              <a:prstGeom prst="arc">
                <a:avLst>
                  <a:gd name="adj1" fmla="val 17434879"/>
                  <a:gd name="adj2" fmla="val 20521313"/>
                </a:avLst>
              </a:prstGeom>
              <a:noFill/>
              <a:ln w="85725" cmpd="dbl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25" name="Прямоугольник 24"/>
            <p:cNvSpPr/>
            <p:nvPr/>
          </p:nvSpPr>
          <p:spPr>
            <a:xfrm>
              <a:off x="7069811" y="3951719"/>
              <a:ext cx="53091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40</a:t>
              </a:r>
              <a:endParaRPr lang="ru-RU" b="1" dirty="0">
                <a:solidFill>
                  <a:schemeClr val="accent1">
                    <a:lumMod val="25000"/>
                  </a:schemeClr>
                </a:solidFill>
                <a:latin typeface="+mj-lt"/>
              </a:endParaRPr>
            </a:p>
          </p:txBody>
        </p:sp>
        <p:grpSp>
          <p:nvGrpSpPr>
            <p:cNvPr id="26" name="Группа 25"/>
            <p:cNvGrpSpPr/>
            <p:nvPr/>
          </p:nvGrpSpPr>
          <p:grpSpPr>
            <a:xfrm>
              <a:off x="6660843" y="3864633"/>
              <a:ext cx="1291797" cy="125978"/>
              <a:chOff x="6660843" y="3864633"/>
              <a:chExt cx="1291797" cy="125978"/>
            </a:xfrm>
          </p:grpSpPr>
          <p:grpSp>
            <p:nvGrpSpPr>
              <p:cNvPr id="27" name="Группа 38"/>
              <p:cNvGrpSpPr/>
              <p:nvPr/>
            </p:nvGrpSpPr>
            <p:grpSpPr>
              <a:xfrm>
                <a:off x="6660843" y="3864633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28" name="Группа 39"/>
              <p:cNvGrpSpPr/>
              <p:nvPr/>
            </p:nvGrpSpPr>
            <p:grpSpPr>
              <a:xfrm>
                <a:off x="7894420" y="3873259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2" name="Прямая соединительная линия 31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6" name="Прямая соединительная линия 35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992380" y="278650"/>
            <a:ext cx="864095" cy="630070"/>
          </a:xfrm>
          <a:prstGeom prst="rect">
            <a:avLst/>
          </a:prstGeom>
          <a:solidFill>
            <a:srgbClr val="FFFFFF">
              <a:alpha val="8705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№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5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4" name="Группа 20"/>
          <p:cNvGrpSpPr/>
          <p:nvPr/>
        </p:nvGrpSpPr>
        <p:grpSpPr>
          <a:xfrm>
            <a:off x="507189" y="26812"/>
            <a:ext cx="7416824" cy="1133745"/>
            <a:chOff x="507189" y="26812"/>
            <a:chExt cx="7416824" cy="1133745"/>
          </a:xfrm>
        </p:grpSpPr>
        <p:sp>
          <p:nvSpPr>
            <p:cNvPr id="5" name="Rectangle 2"/>
            <p:cNvSpPr txBox="1">
              <a:spLocks noChangeArrowheads="1"/>
            </p:cNvSpPr>
            <p:nvPr/>
          </p:nvSpPr>
          <p:spPr bwMode="gray">
            <a:xfrm>
              <a:off x="507189" y="26812"/>
              <a:ext cx="7416824" cy="11337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r>
                <a:rPr lang="ru-RU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В </a:t>
              </a:r>
              <a:r>
                <a:rPr lang="ru-RU" sz="2000" b="1" i="1" dirty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треугольнике </a:t>
              </a:r>
              <a:r>
                <a:rPr lang="ru-RU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ABC  АC = ВС = 5, </a:t>
              </a:r>
              <a:r>
                <a:rPr lang="en-US" sz="2000" b="1" i="1" dirty="0" err="1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cos</a:t>
              </a:r>
              <a:r>
                <a:rPr lang="en-US" sz="14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 </a:t>
              </a:r>
              <a:r>
                <a:rPr lang="en-US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A =      </a:t>
              </a:r>
              <a:r>
                <a:rPr lang="ru-RU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. </a:t>
              </a:r>
              <a:endPara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endParaRPr>
            </a:p>
            <a:p>
              <a:r>
                <a:rPr lang="ru-RU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Найдите высоту </a:t>
              </a:r>
              <a:r>
                <a:rPr lang="en-US" sz="2000" b="1" i="1" dirty="0" smtClean="0">
                  <a:solidFill>
                    <a:srgbClr val="FF0000"/>
                  </a:solidFill>
                  <a:latin typeface="+mj-lt"/>
                </a:rPr>
                <a:t>CH</a:t>
              </a:r>
              <a:r>
                <a:rPr lang="ru-RU" sz="2000" b="1" i="1" dirty="0" smtClean="0">
                  <a:solidFill>
                    <a:schemeClr val="accent1">
                      <a:lumMod val="25000"/>
                    </a:schemeClr>
                  </a:solidFill>
                  <a:latin typeface="+mj-lt"/>
                </a:rPr>
                <a:t>. </a:t>
              </a:r>
              <a:endParaRPr lang="ru-RU" sz="2000" b="1" i="1" dirty="0">
                <a:solidFill>
                  <a:schemeClr val="accent1">
                    <a:lumMod val="25000"/>
                  </a:schemeClr>
                </a:solidFill>
                <a:latin typeface="+mj-lt"/>
              </a:endParaRPr>
            </a:p>
          </p:txBody>
        </p:sp>
        <p:grpSp>
          <p:nvGrpSpPr>
            <p:cNvPr id="7" name="Группа 13"/>
            <p:cNvGrpSpPr/>
            <p:nvPr/>
          </p:nvGrpSpPr>
          <p:grpSpPr>
            <a:xfrm>
              <a:off x="5819355" y="219455"/>
              <a:ext cx="476305" cy="737130"/>
              <a:chOff x="2477950" y="1442960"/>
              <a:chExt cx="476305" cy="737130"/>
            </a:xfrm>
          </p:grpSpPr>
          <p:cxnSp>
            <p:nvCxnSpPr>
              <p:cNvPr id="12" name="Прямая соединительная линия 11"/>
              <p:cNvCxnSpPr/>
              <p:nvPr/>
            </p:nvCxnSpPr>
            <p:spPr>
              <a:xfrm>
                <a:off x="2562530" y="1812927"/>
                <a:ext cx="329928" cy="0"/>
              </a:xfrm>
              <a:prstGeom prst="line">
                <a:avLst/>
              </a:prstGeom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Прямоугольник 5"/>
              <p:cNvSpPr/>
              <p:nvPr/>
            </p:nvSpPr>
            <p:spPr>
              <a:xfrm>
                <a:off x="2545276" y="1442960"/>
                <a:ext cx="32893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>
                    <a:solidFill>
                      <a:srgbClr val="BBE0E3">
                        <a:lumMod val="25000"/>
                      </a:srgbClr>
                    </a:solidFill>
                    <a:latin typeface="Century Gothic"/>
                  </a:rPr>
                  <a:t>7</a:t>
                </a:r>
                <a:endParaRPr lang="ru-RU" dirty="0"/>
              </a:p>
            </p:txBody>
          </p:sp>
          <p:sp>
            <p:nvSpPr>
              <p:cNvPr id="13" name="Прямоугольник 12"/>
              <p:cNvSpPr/>
              <p:nvPr/>
            </p:nvSpPr>
            <p:spPr>
              <a:xfrm>
                <a:off x="2477950" y="1779980"/>
                <a:ext cx="476305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000" b="1" i="1" dirty="0" smtClean="0">
                    <a:solidFill>
                      <a:srgbClr val="BBE0E3">
                        <a:lumMod val="25000"/>
                      </a:srgbClr>
                    </a:solidFill>
                    <a:latin typeface="Century Gothic"/>
                  </a:rPr>
                  <a:t>25</a:t>
                </a:r>
                <a:endParaRPr lang="ru-RU" dirty="0"/>
              </a:p>
            </p:txBody>
          </p:sp>
        </p:grpSp>
      </p:grpSp>
      <p:sp>
        <p:nvSpPr>
          <p:cNvPr id="17" name="Прямоугольник 16"/>
          <p:cNvSpPr/>
          <p:nvPr/>
        </p:nvSpPr>
        <p:spPr>
          <a:xfrm>
            <a:off x="3400029" y="6334780"/>
            <a:ext cx="2347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Ответ: </a:t>
            </a:r>
            <a:r>
              <a:rPr lang="en-US" sz="2800" i="1" dirty="0" smtClean="0">
                <a:solidFill>
                  <a:srgbClr val="FF0000"/>
                </a:solidFill>
                <a:latin typeface="+mn-lt"/>
              </a:rPr>
              <a:t>4,8</a:t>
            </a:r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graphicFrame>
        <p:nvGraphicFramePr>
          <p:cNvPr id="25614" name="Object 14"/>
          <p:cNvGraphicFramePr>
            <a:graphicFrameLocks noChangeAspect="1"/>
          </p:cNvGraphicFramePr>
          <p:nvPr/>
        </p:nvGraphicFramePr>
        <p:xfrm>
          <a:off x="3760458" y="1116852"/>
          <a:ext cx="5091112" cy="5203825"/>
        </p:xfrm>
        <a:graphic>
          <a:graphicData uri="http://schemas.openxmlformats.org/presentationml/2006/ole">
            <p:oleObj spid="_x0000_s56324" name="Формула" r:id="rId3" imgW="2882900" imgH="2946400" progId="Equation.3">
              <p:embed/>
            </p:oleObj>
          </a:graphicData>
        </a:graphic>
      </p:graphicFrame>
      <p:grpSp>
        <p:nvGrpSpPr>
          <p:cNvPr id="9" name="Группа 43"/>
          <p:cNvGrpSpPr/>
          <p:nvPr/>
        </p:nvGrpSpPr>
        <p:grpSpPr>
          <a:xfrm>
            <a:off x="0" y="1843997"/>
            <a:ext cx="3570206" cy="3074828"/>
            <a:chOff x="5386204" y="1455809"/>
            <a:chExt cx="3570206" cy="3074828"/>
          </a:xfrm>
        </p:grpSpPr>
        <p:grpSp>
          <p:nvGrpSpPr>
            <p:cNvPr id="14" name="Группа 35"/>
            <p:cNvGrpSpPr/>
            <p:nvPr/>
          </p:nvGrpSpPr>
          <p:grpSpPr>
            <a:xfrm>
              <a:off x="5386204" y="1455809"/>
              <a:ext cx="3570206" cy="3074828"/>
              <a:chOff x="-246845" y="1567953"/>
              <a:chExt cx="3570206" cy="3074828"/>
            </a:xfrm>
          </p:grpSpPr>
          <p:grpSp>
            <p:nvGrpSpPr>
              <p:cNvPr id="15" name="Группа 18"/>
              <p:cNvGrpSpPr/>
              <p:nvPr/>
            </p:nvGrpSpPr>
            <p:grpSpPr>
              <a:xfrm>
                <a:off x="88900" y="1567953"/>
                <a:ext cx="3234461" cy="2888023"/>
                <a:chOff x="69746" y="968252"/>
                <a:chExt cx="3234461" cy="2888023"/>
              </a:xfrm>
            </p:grpSpPr>
            <p:sp>
              <p:nvSpPr>
                <p:cNvPr id="2" name="Равнобедренный треугольник 1"/>
                <p:cNvSpPr/>
                <p:nvPr/>
              </p:nvSpPr>
              <p:spPr>
                <a:xfrm>
                  <a:off x="239313" y="1393001"/>
                  <a:ext cx="2864295" cy="2042408"/>
                </a:xfrm>
                <a:prstGeom prst="triangl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atin typeface="+mj-lt"/>
                  </a:endParaRPr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69746" y="3392276"/>
                  <a:ext cx="4122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A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8" name="Прямоугольник 7"/>
                <p:cNvSpPr/>
                <p:nvPr/>
              </p:nvSpPr>
              <p:spPr>
                <a:xfrm>
                  <a:off x="2941607" y="3394610"/>
                  <a:ext cx="36260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B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466490" y="968252"/>
                  <a:ext cx="4251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C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</p:grpSp>
          <p:cxnSp>
            <p:nvCxnSpPr>
              <p:cNvPr id="22" name="Прямая соединительная линия 21"/>
              <p:cNvCxnSpPr>
                <a:stCxn id="2" idx="3"/>
                <a:endCxn id="2" idx="0"/>
              </p:cNvCxnSpPr>
              <p:nvPr/>
            </p:nvCxnSpPr>
            <p:spPr>
              <a:xfrm flipV="1">
                <a:off x="1690615" y="1992702"/>
                <a:ext cx="0" cy="2042408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9" name="Прямоугольник 28"/>
              <p:cNvSpPr/>
              <p:nvPr/>
            </p:nvSpPr>
            <p:spPr>
              <a:xfrm>
                <a:off x="1508648" y="3997726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Н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 flipH="1">
                <a:off x="1483743" y="3821502"/>
                <a:ext cx="207034" cy="224287"/>
              </a:xfrm>
              <a:custGeom>
                <a:avLst/>
                <a:gdLst>
                  <a:gd name="connsiteX0" fmla="*/ 0 w 207034"/>
                  <a:gd name="connsiteY0" fmla="*/ 0 h 224287"/>
                  <a:gd name="connsiteX1" fmla="*/ 207034 w 207034"/>
                  <a:gd name="connsiteY1" fmla="*/ 0 h 224287"/>
                  <a:gd name="connsiteX2" fmla="*/ 207034 w 207034"/>
                  <a:gd name="connsiteY2" fmla="*/ 224287 h 224287"/>
                  <a:gd name="connsiteX3" fmla="*/ 207034 w 207034"/>
                  <a:gd name="connsiteY3" fmla="*/ 224287 h 2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34" h="224287">
                    <a:moveTo>
                      <a:pt x="0" y="0"/>
                    </a:moveTo>
                    <a:lnTo>
                      <a:pt x="207034" y="0"/>
                    </a:lnTo>
                    <a:lnTo>
                      <a:pt x="207034" y="224287"/>
                    </a:lnTo>
                    <a:lnTo>
                      <a:pt x="207034" y="224287"/>
                    </a:lnTo>
                  </a:path>
                </a:pathLst>
              </a:custGeom>
              <a:solidFill>
                <a:srgbClr val="F6FFE7"/>
              </a:solidFill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2369227" y="2976113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H="1" flipV="1">
                <a:off x="908487" y="2981864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611501" y="2574369"/>
                <a:ext cx="3577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5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855817">
                <a:off x="-246845" y="3511215"/>
                <a:ext cx="993170" cy="1131566"/>
              </a:xfrm>
              <a:prstGeom prst="arc">
                <a:avLst>
                  <a:gd name="adj1" fmla="val 17434879"/>
                  <a:gd name="adj2" fmla="val 20521313"/>
                </a:avLst>
              </a:prstGeom>
              <a:noFill/>
              <a:ln w="85725" cmpd="dbl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6" name="Группа 42"/>
            <p:cNvGrpSpPr/>
            <p:nvPr/>
          </p:nvGrpSpPr>
          <p:grpSpPr>
            <a:xfrm>
              <a:off x="6660843" y="3864633"/>
              <a:ext cx="1291797" cy="125978"/>
              <a:chOff x="6660843" y="3864633"/>
              <a:chExt cx="1291797" cy="125978"/>
            </a:xfrm>
          </p:grpSpPr>
          <p:grpSp>
            <p:nvGrpSpPr>
              <p:cNvPr id="18" name="Группа 38"/>
              <p:cNvGrpSpPr/>
              <p:nvPr/>
            </p:nvGrpSpPr>
            <p:grpSpPr>
              <a:xfrm>
                <a:off x="6660843" y="3864633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19" name="Группа 39"/>
              <p:cNvGrpSpPr/>
              <p:nvPr/>
            </p:nvGrpSpPr>
            <p:grpSpPr>
              <a:xfrm>
                <a:off x="7894420" y="3873259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41" name="Прямая соединительная линия 40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2" name="Прямая соединительная линия 41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992380" y="278650"/>
            <a:ext cx="864095" cy="630070"/>
          </a:xfrm>
          <a:prstGeom prst="rect">
            <a:avLst/>
          </a:prstGeom>
          <a:solidFill>
            <a:srgbClr val="FFFFFF">
              <a:alpha val="8705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№</a:t>
            </a:r>
            <a:r>
              <a:rPr kumimoji="0" lang="en-US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6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507189" y="26812"/>
            <a:ext cx="7416824" cy="1133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В </a:t>
            </a:r>
            <a:r>
              <a:rPr lang="ru-RU" sz="2000" b="1" i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треугольнике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ABC  АC = ВС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 AB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= 16, </a:t>
            </a:r>
            <a:r>
              <a:rPr lang="en-US" sz="2000" b="1" i="1" dirty="0" err="1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tg</a:t>
            </a:r>
            <a:r>
              <a:rPr lang="en-US" sz="14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 = 0,5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Найдите высоту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CH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ru-RU" sz="2000" b="1" i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65138" y="6334780"/>
            <a:ext cx="2016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Ответ: 4.</a:t>
            </a:r>
          </a:p>
        </p:txBody>
      </p:sp>
      <p:grpSp>
        <p:nvGrpSpPr>
          <p:cNvPr id="6" name="Группа 40"/>
          <p:cNvGrpSpPr/>
          <p:nvPr/>
        </p:nvGrpSpPr>
        <p:grpSpPr>
          <a:xfrm>
            <a:off x="-310550" y="2059658"/>
            <a:ext cx="3570206" cy="3074828"/>
            <a:chOff x="5443269" y="2007899"/>
            <a:chExt cx="3570206" cy="3074828"/>
          </a:xfrm>
        </p:grpSpPr>
        <p:grpSp>
          <p:nvGrpSpPr>
            <p:cNvPr id="7" name="Группа 35"/>
            <p:cNvGrpSpPr/>
            <p:nvPr/>
          </p:nvGrpSpPr>
          <p:grpSpPr>
            <a:xfrm>
              <a:off x="5443269" y="2007899"/>
              <a:ext cx="3570206" cy="3074828"/>
              <a:chOff x="-246845" y="1567953"/>
              <a:chExt cx="3570206" cy="3074828"/>
            </a:xfrm>
          </p:grpSpPr>
          <p:grpSp>
            <p:nvGrpSpPr>
              <p:cNvPr id="9" name="Группа 18"/>
              <p:cNvGrpSpPr/>
              <p:nvPr/>
            </p:nvGrpSpPr>
            <p:grpSpPr>
              <a:xfrm>
                <a:off x="88900" y="1567953"/>
                <a:ext cx="3234461" cy="2888023"/>
                <a:chOff x="69746" y="968252"/>
                <a:chExt cx="3234461" cy="2888023"/>
              </a:xfrm>
            </p:grpSpPr>
            <p:sp>
              <p:nvSpPr>
                <p:cNvPr id="2" name="Равнобедренный треугольник 1"/>
                <p:cNvSpPr/>
                <p:nvPr/>
              </p:nvSpPr>
              <p:spPr>
                <a:xfrm>
                  <a:off x="239313" y="1393001"/>
                  <a:ext cx="2864295" cy="2042408"/>
                </a:xfrm>
                <a:prstGeom prst="triangl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atin typeface="+mj-lt"/>
                  </a:endParaRPr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69746" y="3392276"/>
                  <a:ext cx="4122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A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8" name="Прямоугольник 7"/>
                <p:cNvSpPr/>
                <p:nvPr/>
              </p:nvSpPr>
              <p:spPr>
                <a:xfrm>
                  <a:off x="2941607" y="3394610"/>
                  <a:ext cx="36260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B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466490" y="968252"/>
                  <a:ext cx="4251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C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</p:grpSp>
          <p:cxnSp>
            <p:nvCxnSpPr>
              <p:cNvPr id="22" name="Прямая соединительная линия 21"/>
              <p:cNvCxnSpPr>
                <a:stCxn id="2" idx="3"/>
                <a:endCxn id="2" idx="0"/>
              </p:cNvCxnSpPr>
              <p:nvPr/>
            </p:nvCxnSpPr>
            <p:spPr>
              <a:xfrm flipV="1">
                <a:off x="1690615" y="1992702"/>
                <a:ext cx="0" cy="2042408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9" name="Прямоугольник 28"/>
              <p:cNvSpPr/>
              <p:nvPr/>
            </p:nvSpPr>
            <p:spPr>
              <a:xfrm>
                <a:off x="1689802" y="3609537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Н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 flipH="1">
                <a:off x="1483743" y="3821502"/>
                <a:ext cx="207034" cy="224287"/>
              </a:xfrm>
              <a:custGeom>
                <a:avLst/>
                <a:gdLst>
                  <a:gd name="connsiteX0" fmla="*/ 0 w 207034"/>
                  <a:gd name="connsiteY0" fmla="*/ 0 h 224287"/>
                  <a:gd name="connsiteX1" fmla="*/ 207034 w 207034"/>
                  <a:gd name="connsiteY1" fmla="*/ 0 h 224287"/>
                  <a:gd name="connsiteX2" fmla="*/ 207034 w 207034"/>
                  <a:gd name="connsiteY2" fmla="*/ 224287 h 224287"/>
                  <a:gd name="connsiteX3" fmla="*/ 207034 w 207034"/>
                  <a:gd name="connsiteY3" fmla="*/ 224287 h 2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34" h="224287">
                    <a:moveTo>
                      <a:pt x="0" y="0"/>
                    </a:moveTo>
                    <a:lnTo>
                      <a:pt x="207034" y="0"/>
                    </a:lnTo>
                    <a:lnTo>
                      <a:pt x="207034" y="224287"/>
                    </a:lnTo>
                    <a:lnTo>
                      <a:pt x="207034" y="224287"/>
                    </a:lnTo>
                  </a:path>
                </a:pathLst>
              </a:custGeom>
              <a:solidFill>
                <a:srgbClr val="F6FFE7"/>
              </a:solidFill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2369227" y="2976113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H="1" flipV="1">
                <a:off x="908487" y="2981864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1431011" y="3997727"/>
                <a:ext cx="53091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16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855817">
                <a:off x="-246845" y="3511215"/>
                <a:ext cx="993170" cy="1131566"/>
              </a:xfrm>
              <a:prstGeom prst="arc">
                <a:avLst>
                  <a:gd name="adj1" fmla="val 17434879"/>
                  <a:gd name="adj2" fmla="val 20521313"/>
                </a:avLst>
              </a:prstGeom>
              <a:noFill/>
              <a:ln w="85725" cmpd="dbl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12" name="Группа 27"/>
            <p:cNvGrpSpPr/>
            <p:nvPr/>
          </p:nvGrpSpPr>
          <p:grpSpPr>
            <a:xfrm>
              <a:off x="6721228" y="4416724"/>
              <a:ext cx="1291797" cy="125978"/>
              <a:chOff x="6660843" y="3864633"/>
              <a:chExt cx="1291797" cy="125978"/>
            </a:xfrm>
          </p:grpSpPr>
          <p:grpSp>
            <p:nvGrpSpPr>
              <p:cNvPr id="13" name="Группа 38"/>
              <p:cNvGrpSpPr/>
              <p:nvPr/>
            </p:nvGrpSpPr>
            <p:grpSpPr>
              <a:xfrm>
                <a:off x="6660843" y="3864633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14" name="Группа 39"/>
              <p:cNvGrpSpPr/>
              <p:nvPr/>
            </p:nvGrpSpPr>
            <p:grpSpPr>
              <a:xfrm>
                <a:off x="7894420" y="3873259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3314551" y="2292530"/>
          <a:ext cx="5584825" cy="2263775"/>
        </p:xfrm>
        <a:graphic>
          <a:graphicData uri="http://schemas.openxmlformats.org/presentationml/2006/ole">
            <p:oleObj spid="_x0000_s57349" name="Формула" r:id="rId3" imgW="3162300" imgH="12827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/>
          <p:cNvSpPr txBox="1">
            <a:spLocks noChangeArrowheads="1"/>
          </p:cNvSpPr>
          <p:nvPr/>
        </p:nvSpPr>
        <p:spPr bwMode="auto">
          <a:xfrm>
            <a:off x="7992380" y="278650"/>
            <a:ext cx="864095" cy="630070"/>
          </a:xfrm>
          <a:prstGeom prst="rect">
            <a:avLst/>
          </a:prstGeom>
          <a:solidFill>
            <a:srgbClr val="FFFFFF">
              <a:alpha val="87059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№7</a:t>
            </a:r>
            <a:endParaRPr kumimoji="0" lang="en-US" sz="2400" b="0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gray">
          <a:xfrm>
            <a:off x="274276" y="7938"/>
            <a:ext cx="7416824" cy="1133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В </a:t>
            </a:r>
            <a:r>
              <a:rPr lang="ru-RU" sz="2000" b="1" i="1" dirty="0">
                <a:solidFill>
                  <a:schemeClr val="accent1">
                    <a:lumMod val="25000"/>
                  </a:schemeClr>
                </a:solidFill>
                <a:latin typeface="+mj-lt"/>
              </a:rPr>
              <a:t>треугольнике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ABC  АC = ВС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,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высота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СН = 4,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sin</a:t>
            </a:r>
            <a:r>
              <a:rPr lang="en-US" sz="14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 </a:t>
            </a:r>
            <a:r>
              <a:rPr lang="en-US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A = 0,5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en-US" sz="2000" b="1" i="1" dirty="0" smtClean="0">
              <a:solidFill>
                <a:schemeClr val="accent1">
                  <a:lumMod val="25000"/>
                </a:schemeClr>
              </a:solidFill>
              <a:latin typeface="+mj-lt"/>
            </a:endParaRPr>
          </a:p>
          <a:p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Найдите </a:t>
            </a:r>
            <a:r>
              <a:rPr lang="en-US" sz="2000" b="1" i="1" dirty="0" smtClean="0">
                <a:solidFill>
                  <a:srgbClr val="FF0000"/>
                </a:solidFill>
                <a:latin typeface="+mj-lt"/>
              </a:rPr>
              <a:t>AC</a:t>
            </a:r>
            <a:r>
              <a:rPr lang="ru-RU" sz="2000" b="1" i="1" dirty="0" smtClean="0">
                <a:solidFill>
                  <a:schemeClr val="accent1">
                    <a:lumMod val="25000"/>
                  </a:schemeClr>
                </a:solidFill>
                <a:latin typeface="+mj-lt"/>
              </a:rPr>
              <a:t>. </a:t>
            </a:r>
            <a:endParaRPr lang="ru-RU" sz="2000" b="1" i="1" dirty="0">
              <a:solidFill>
                <a:schemeClr val="accent1">
                  <a:lumMod val="25000"/>
                </a:schemeClr>
              </a:solidFill>
              <a:latin typeface="+mj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565138" y="6334780"/>
            <a:ext cx="20168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Ответ: </a:t>
            </a:r>
            <a:r>
              <a:rPr lang="en-US" sz="2800" i="1" dirty="0" smtClean="0">
                <a:solidFill>
                  <a:srgbClr val="FF0000"/>
                </a:solidFill>
                <a:latin typeface="+mn-lt"/>
              </a:rPr>
              <a:t>8</a:t>
            </a:r>
            <a:r>
              <a:rPr lang="ru-RU" sz="2800" i="1" dirty="0" smtClean="0">
                <a:solidFill>
                  <a:srgbClr val="FF0000"/>
                </a:solidFill>
                <a:latin typeface="+mn-lt"/>
              </a:rPr>
              <a:t>.</a:t>
            </a:r>
          </a:p>
        </p:txBody>
      </p:sp>
      <p:grpSp>
        <p:nvGrpSpPr>
          <p:cNvPr id="4" name="Группа 40"/>
          <p:cNvGrpSpPr/>
          <p:nvPr/>
        </p:nvGrpSpPr>
        <p:grpSpPr>
          <a:xfrm>
            <a:off x="0" y="2585869"/>
            <a:ext cx="3570206" cy="3074828"/>
            <a:chOff x="5443269" y="2007899"/>
            <a:chExt cx="3570206" cy="3074828"/>
          </a:xfrm>
        </p:grpSpPr>
        <p:grpSp>
          <p:nvGrpSpPr>
            <p:cNvPr id="6" name="Группа 35"/>
            <p:cNvGrpSpPr/>
            <p:nvPr/>
          </p:nvGrpSpPr>
          <p:grpSpPr>
            <a:xfrm>
              <a:off x="5443269" y="2007899"/>
              <a:ext cx="3570206" cy="3074828"/>
              <a:chOff x="-246845" y="1567953"/>
              <a:chExt cx="3570206" cy="3074828"/>
            </a:xfrm>
          </p:grpSpPr>
          <p:grpSp>
            <p:nvGrpSpPr>
              <p:cNvPr id="7" name="Группа 18"/>
              <p:cNvGrpSpPr/>
              <p:nvPr/>
            </p:nvGrpSpPr>
            <p:grpSpPr>
              <a:xfrm>
                <a:off x="88900" y="1567953"/>
                <a:ext cx="3234461" cy="2888023"/>
                <a:chOff x="69746" y="968252"/>
                <a:chExt cx="3234461" cy="2888023"/>
              </a:xfrm>
            </p:grpSpPr>
            <p:sp>
              <p:nvSpPr>
                <p:cNvPr id="2" name="Равнобедренный треугольник 1"/>
                <p:cNvSpPr/>
                <p:nvPr/>
              </p:nvSpPr>
              <p:spPr>
                <a:xfrm>
                  <a:off x="239313" y="1393001"/>
                  <a:ext cx="2864295" cy="2042408"/>
                </a:xfrm>
                <a:prstGeom prst="triangl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>
                    <a:latin typeface="+mj-lt"/>
                  </a:endParaRPr>
                </a:p>
              </p:txBody>
            </p:sp>
            <p:sp>
              <p:nvSpPr>
                <p:cNvPr id="3" name="Прямоугольник 2"/>
                <p:cNvSpPr/>
                <p:nvPr/>
              </p:nvSpPr>
              <p:spPr>
                <a:xfrm>
                  <a:off x="69746" y="3392276"/>
                  <a:ext cx="41229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A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8" name="Прямоугольник 7"/>
                <p:cNvSpPr/>
                <p:nvPr/>
              </p:nvSpPr>
              <p:spPr>
                <a:xfrm>
                  <a:off x="2941607" y="3394610"/>
                  <a:ext cx="362600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B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1466490" y="968252"/>
                  <a:ext cx="42511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US" sz="2400" b="1" i="1" dirty="0" smtClean="0">
                      <a:solidFill>
                        <a:schemeClr val="accent1">
                          <a:lumMod val="25000"/>
                        </a:schemeClr>
                      </a:solidFill>
                      <a:latin typeface="+mj-lt"/>
                    </a:rPr>
                    <a:t>C</a:t>
                  </a:r>
                  <a:endParaRPr lang="ru-RU" b="1" dirty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endParaRPr>
                </a:p>
              </p:txBody>
            </p:sp>
          </p:grpSp>
          <p:cxnSp>
            <p:nvCxnSpPr>
              <p:cNvPr id="22" name="Прямая соединительная линия 21"/>
              <p:cNvCxnSpPr>
                <a:stCxn id="2" idx="3"/>
                <a:endCxn id="2" idx="0"/>
              </p:cNvCxnSpPr>
              <p:nvPr/>
            </p:nvCxnSpPr>
            <p:spPr>
              <a:xfrm flipV="1">
                <a:off x="1690615" y="1992702"/>
                <a:ext cx="0" cy="2042408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29" name="Прямоугольник 28"/>
              <p:cNvSpPr/>
              <p:nvPr/>
            </p:nvSpPr>
            <p:spPr>
              <a:xfrm>
                <a:off x="1508648" y="3997725"/>
                <a:ext cx="39466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ru-RU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Н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0" name="Полилиния 29"/>
              <p:cNvSpPr/>
              <p:nvPr/>
            </p:nvSpPr>
            <p:spPr>
              <a:xfrm flipH="1">
                <a:off x="1483743" y="3821502"/>
                <a:ext cx="207034" cy="224287"/>
              </a:xfrm>
              <a:custGeom>
                <a:avLst/>
                <a:gdLst>
                  <a:gd name="connsiteX0" fmla="*/ 0 w 207034"/>
                  <a:gd name="connsiteY0" fmla="*/ 0 h 224287"/>
                  <a:gd name="connsiteX1" fmla="*/ 207034 w 207034"/>
                  <a:gd name="connsiteY1" fmla="*/ 0 h 224287"/>
                  <a:gd name="connsiteX2" fmla="*/ 207034 w 207034"/>
                  <a:gd name="connsiteY2" fmla="*/ 224287 h 224287"/>
                  <a:gd name="connsiteX3" fmla="*/ 207034 w 207034"/>
                  <a:gd name="connsiteY3" fmla="*/ 224287 h 22428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034" h="224287">
                    <a:moveTo>
                      <a:pt x="0" y="0"/>
                    </a:moveTo>
                    <a:lnTo>
                      <a:pt x="207034" y="0"/>
                    </a:lnTo>
                    <a:lnTo>
                      <a:pt x="207034" y="224287"/>
                    </a:lnTo>
                    <a:lnTo>
                      <a:pt x="207034" y="224287"/>
                    </a:lnTo>
                  </a:path>
                </a:pathLst>
              </a:custGeom>
              <a:solidFill>
                <a:srgbClr val="F6FFE7"/>
              </a:solidFill>
              <a:ln w="19050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31" name="Прямая соединительная линия 30"/>
              <p:cNvCxnSpPr/>
              <p:nvPr/>
            </p:nvCxnSpPr>
            <p:spPr>
              <a:xfrm flipV="1">
                <a:off x="2369227" y="2976113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cxnSp>
            <p:nvCxnSpPr>
              <p:cNvPr id="33" name="Прямая соединительная линия 32"/>
              <p:cNvCxnSpPr/>
              <p:nvPr/>
            </p:nvCxnSpPr>
            <p:spPr>
              <a:xfrm flipH="1" flipV="1">
                <a:off x="908487" y="2981864"/>
                <a:ext cx="97928" cy="107216"/>
              </a:xfrm>
              <a:prstGeom prst="line">
                <a:avLst/>
              </a:prstGeom>
              <a:solidFill>
                <a:srgbClr val="F6FFE7"/>
              </a:solidFill>
              <a:ln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</p:cxnSp>
          <p:sp>
            <p:nvSpPr>
              <p:cNvPr id="34" name="Прямоугольник 33"/>
              <p:cNvSpPr/>
              <p:nvPr/>
            </p:nvSpPr>
            <p:spPr>
              <a:xfrm>
                <a:off x="1663924" y="2988436"/>
                <a:ext cx="35779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i="1" dirty="0" smtClean="0">
                    <a:solidFill>
                      <a:schemeClr val="accent1">
                        <a:lumMod val="25000"/>
                      </a:schemeClr>
                    </a:solidFill>
                    <a:latin typeface="+mj-lt"/>
                  </a:rPr>
                  <a:t>4</a:t>
                </a:r>
                <a:endParaRPr lang="ru-RU" b="1" dirty="0">
                  <a:solidFill>
                    <a:schemeClr val="accent1">
                      <a:lumMod val="25000"/>
                    </a:schemeClr>
                  </a:solidFill>
                  <a:latin typeface="+mj-lt"/>
                </a:endParaRPr>
              </a:p>
            </p:txBody>
          </p:sp>
          <p:sp>
            <p:nvSpPr>
              <p:cNvPr id="35" name="Дуга 34"/>
              <p:cNvSpPr/>
              <p:nvPr/>
            </p:nvSpPr>
            <p:spPr>
              <a:xfrm rot="855817">
                <a:off x="-246845" y="3511215"/>
                <a:ext cx="993170" cy="1131566"/>
              </a:xfrm>
              <a:prstGeom prst="arc">
                <a:avLst>
                  <a:gd name="adj1" fmla="val 17434879"/>
                  <a:gd name="adj2" fmla="val 20521313"/>
                </a:avLst>
              </a:prstGeom>
              <a:noFill/>
              <a:ln w="85725" cmpd="dbl">
                <a:solidFill>
                  <a:schemeClr val="accent1">
                    <a:lumMod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grpSp>
          <p:nvGrpSpPr>
            <p:cNvPr id="9" name="Группа 27"/>
            <p:cNvGrpSpPr/>
            <p:nvPr/>
          </p:nvGrpSpPr>
          <p:grpSpPr>
            <a:xfrm>
              <a:off x="6721228" y="4416724"/>
              <a:ext cx="1291797" cy="125978"/>
              <a:chOff x="6660843" y="3864633"/>
              <a:chExt cx="1291797" cy="125978"/>
            </a:xfrm>
          </p:grpSpPr>
          <p:grpSp>
            <p:nvGrpSpPr>
              <p:cNvPr id="12" name="Группа 38"/>
              <p:cNvGrpSpPr/>
              <p:nvPr/>
            </p:nvGrpSpPr>
            <p:grpSpPr>
              <a:xfrm>
                <a:off x="6660843" y="3864633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9" name="Прямая соединительная линия 38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40" name="Прямая соединительная линия 39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  <p:grpSp>
            <p:nvGrpSpPr>
              <p:cNvPr id="13" name="Группа 39"/>
              <p:cNvGrpSpPr/>
              <p:nvPr/>
            </p:nvGrpSpPr>
            <p:grpSpPr>
              <a:xfrm>
                <a:off x="7894420" y="3873259"/>
                <a:ext cx="58220" cy="117352"/>
                <a:chOff x="3883137" y="6357667"/>
                <a:chExt cx="58220" cy="117352"/>
              </a:xfrm>
            </p:grpSpPr>
            <p:cxnSp>
              <p:nvCxnSpPr>
                <p:cNvPr id="37" name="Прямая соединительная линия 36"/>
                <p:cNvCxnSpPr/>
                <p:nvPr/>
              </p:nvCxnSpPr>
              <p:spPr>
                <a:xfrm flipV="1">
                  <a:off x="3883137" y="6357667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  <p:cxnSp>
              <p:nvCxnSpPr>
                <p:cNvPr id="38" name="Прямая соединительная линия 37"/>
                <p:cNvCxnSpPr/>
                <p:nvPr/>
              </p:nvCxnSpPr>
              <p:spPr>
                <a:xfrm flipV="1">
                  <a:off x="3940645" y="6358072"/>
                  <a:ext cx="712" cy="116947"/>
                </a:xfrm>
                <a:prstGeom prst="line">
                  <a:avLst/>
                </a:prstGeom>
                <a:solidFill>
                  <a:srgbClr val="F6FFE7"/>
                </a:solidFill>
                <a:ln>
                  <a:solidFill>
                    <a:schemeClr val="accent1">
                      <a:lumMod val="2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</p:cxnSp>
          </p:grpSp>
        </p:grpSp>
      </p:grpSp>
      <p:graphicFrame>
        <p:nvGraphicFramePr>
          <p:cNvPr id="57347" name="Object 3"/>
          <p:cNvGraphicFramePr>
            <a:graphicFrameLocks noChangeAspect="1"/>
          </p:cNvGraphicFramePr>
          <p:nvPr/>
        </p:nvGraphicFramePr>
        <p:xfrm>
          <a:off x="2955925" y="1789113"/>
          <a:ext cx="6010275" cy="1838325"/>
        </p:xfrm>
        <a:graphic>
          <a:graphicData uri="http://schemas.openxmlformats.org/presentationml/2006/ole">
            <p:oleObj spid="_x0000_s58372" name="Формула" r:id="rId3" imgW="3403600" imgH="10414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57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theme/theme1.xml><?xml version="1.0" encoding="utf-8"?>
<a:theme xmlns:a="http://schemas.openxmlformats.org/drawingml/2006/main" name="Текст">
  <a:themeElements>
    <a:clrScheme name="Текст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Другая 1">
      <a:majorFont>
        <a:latin typeface="Century Gothic"/>
        <a:ea typeface=""/>
        <a:cs typeface=""/>
      </a:majorFont>
      <a:minorFont>
        <a:latin typeface="Bookman Old Styl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кст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кст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кст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Текст</Template>
  <TotalTime>1545</TotalTime>
  <Words>442</Words>
  <Application>Microsoft Office PowerPoint</Application>
  <PresentationFormat>Экран (4:3)</PresentationFormat>
  <Paragraphs>122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Текст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Администратор1</dc:creator>
  <cp:lastModifiedBy>user</cp:lastModifiedBy>
  <cp:revision>163</cp:revision>
  <dcterms:created xsi:type="dcterms:W3CDTF">2011-04-26T15:03:27Z</dcterms:created>
  <dcterms:modified xsi:type="dcterms:W3CDTF">2016-09-19T19:43:40Z</dcterms:modified>
</cp:coreProperties>
</file>