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3" r:id="rId4"/>
    <p:sldId id="284" r:id="rId5"/>
    <p:sldId id="272" r:id="rId6"/>
    <p:sldId id="273" r:id="rId7"/>
    <p:sldId id="282" r:id="rId8"/>
    <p:sldId id="267" r:id="rId9"/>
    <p:sldId id="268" r:id="rId10"/>
    <p:sldId id="269" r:id="rId11"/>
    <p:sldId id="270" r:id="rId12"/>
    <p:sldId id="274" r:id="rId13"/>
    <p:sldId id="276" r:id="rId14"/>
    <p:sldId id="280" r:id="rId15"/>
    <p:sldId id="281" r:id="rId16"/>
    <p:sldId id="260" r:id="rId17"/>
    <p:sldId id="264" r:id="rId18"/>
    <p:sldId id="278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7FF"/>
    <a:srgbClr val="0097CC"/>
    <a:srgbClr val="FF750D"/>
    <a:srgbClr val="D68B1C"/>
    <a:srgbClr val="253600"/>
    <a:srgbClr val="760000"/>
    <a:srgbClr val="FF9E1D"/>
    <a:srgbClr val="552579"/>
    <a:srgbClr val="D09622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75" y="4497935"/>
            <a:ext cx="7635250" cy="763525"/>
          </a:xfrm>
          <a:effectLst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261460"/>
            <a:ext cx="763525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2597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093365" cy="61082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093365" cy="427574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527605"/>
            <a:ext cx="6719019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1" y="1443835"/>
            <a:ext cx="671901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054655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684517"/>
            <a:ext cx="4040188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054655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684518"/>
            <a:ext cx="4041775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940660" cy="207170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Здоровый образ жизни детей и молодежи: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«Наше здоровье в наших руках»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4643446"/>
            <a:ext cx="7940660" cy="610820"/>
          </a:xfrm>
        </p:spPr>
        <p:txBody>
          <a:bodyPr>
            <a:no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Крюков Денис, ученик 8 «б» класса</a:t>
            </a:r>
          </a:p>
          <a:p>
            <a:pPr indent="450215" algn="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800" b="1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Учитель физической культуры: Губарева Анастасия Васильевна</a:t>
            </a:r>
            <a:endParaRPr lang="ru-RU" sz="18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indent="450215" algn="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800" b="1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МКОУ «Средняя школа с углубленным изучением </a:t>
            </a:r>
          </a:p>
          <a:p>
            <a:pPr indent="450215" algn="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1800" b="1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отдельных предметов г. Жирновска»</a:t>
            </a:r>
            <a:endParaRPr lang="ru-RU" sz="1800" dirty="0" smtClean="0">
              <a:solidFill>
                <a:schemeClr val="bg1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5045119" cy="3429000"/>
          </a:xfrm>
        </p:spPr>
        <p:txBody>
          <a:bodyPr>
            <a:normAutofit/>
          </a:bodyPr>
          <a:lstStyle/>
          <a:p>
            <a:pPr marL="228600" indent="0" algn="ctr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effectLst/>
                <a:latin typeface="Times New Roman"/>
                <a:ea typeface="Times New Roman"/>
                <a:cs typeface="+mn-cs"/>
              </a:rPr>
              <a:t>Ничто </a:t>
            </a:r>
            <a:r>
              <a:rPr lang="ru-RU" sz="2400" dirty="0">
                <a:effectLst/>
                <a:latin typeface="Times New Roman"/>
                <a:ea typeface="Times New Roman"/>
                <a:cs typeface="+mn-cs"/>
              </a:rPr>
              <a:t>не должно мешать естественному обновлению организма, а образ жизни должен способствовать его правильному росту и развитию.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928662" y="1000108"/>
            <a:ext cx="6831017" cy="1785950"/>
          </a:xfrm>
          <a:prstGeom prst="rect">
            <a:avLst/>
          </a:prstGeom>
        </p:spPr>
        <p:txBody>
          <a:bodyPr>
            <a:normAutofit/>
          </a:bodyPr>
          <a:lstStyle/>
          <a:p>
            <a:pPr indent="0" algn="just">
              <a:spcAft>
                <a:spcPct val="0"/>
              </a:spcAft>
              <a:buFont typeface="Georgia" pitchFamily="18" charset="0"/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Здоровый образ жизни (ЗОЖ) – это жизнь в соответствии с законами природы и общества или жизнь в соответствии с биологическими и нравственными нормами.</a:t>
            </a:r>
          </a:p>
          <a:p>
            <a:pPr indent="0"/>
            <a:endParaRPr lang="ru-RU" dirty="0" smtClean="0"/>
          </a:p>
        </p:txBody>
      </p:sp>
      <p:pic>
        <p:nvPicPr>
          <p:cNvPr id="9221" name="Picture 3" descr="C:\Users\Дашунька\Desktop\sdorovii.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4115541" cy="292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lmozg.ru/wp-content/uploads/2015/02/zoz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85794"/>
            <a:ext cx="4038600" cy="57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093076" cy="5775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7692"/>
                <a:gridCol w="2697692"/>
                <a:gridCol w="26976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«Да»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 «Нет»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Курите ли</a:t>
                      </a:r>
                      <a:r>
                        <a:rPr lang="ru-RU" baseline="0" dirty="0" smtClean="0"/>
                        <a:t> вы?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Употребляете спиртные напитки, в том числе и пиво?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Правильно ли вы питаетесь по вашему мнению?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Достаточно ли вы спите?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Соблюдаете ли вы режим дня?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Занимаетесь</a:t>
                      </a:r>
                      <a:r>
                        <a:rPr lang="ru-RU" baseline="0" dirty="0" smtClean="0"/>
                        <a:t> ли вы регулярно спортом?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Достаточно ли времени вы проводите на свежем воздухе?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8. Закаляетесь ли вы?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Методы и формы оздоровления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093365" cy="4803345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Обеспечение здорового ритма жизни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Физические упражнения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 Гигиенические и водные процедуры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err="1" smtClean="0"/>
              <a:t>Спецзакаливание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Свето</a:t>
            </a:r>
            <a:r>
              <a:rPr lang="ru-RU" dirty="0" smtClean="0"/>
              <a:t> – воздушные ванны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Диетотерапия</a:t>
            </a:r>
            <a:endParaRPr lang="ru-RU" i="1" u="sng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Активный отдых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Профилактическая работа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 Консультативно – информационная работа</a:t>
            </a:r>
          </a:p>
          <a:p>
            <a:pPr lvl="8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Физические у</a:t>
            </a:r>
            <a:r>
              <a:rPr lang="ru-RU" dirty="0" smtClean="0"/>
              <a:t>пражнения, </a:t>
            </a:r>
            <a:br>
              <a:rPr lang="ru-RU" dirty="0" smtClean="0"/>
            </a:br>
            <a:r>
              <a:rPr lang="ru-RU" dirty="0" smtClean="0"/>
              <a:t>активный отдых</a:t>
            </a:r>
            <a:endParaRPr lang="ru-RU" dirty="0"/>
          </a:p>
        </p:txBody>
      </p:sp>
      <p:pic>
        <p:nvPicPr>
          <p:cNvPr id="2050" name="Picture 2" descr="C:\Users\Denis\Desktop\fizra_log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3071834" cy="2274770"/>
          </a:xfrm>
          <a:prstGeom prst="rect">
            <a:avLst/>
          </a:prstGeom>
          <a:noFill/>
        </p:spPr>
      </p:pic>
      <p:pic>
        <p:nvPicPr>
          <p:cNvPr id="1028" name="Picture 4" descr="C:\Users\Denis\Desktop\SAM_0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0"/>
            <a:ext cx="3774104" cy="2481124"/>
          </a:xfrm>
          <a:prstGeom prst="rect">
            <a:avLst/>
          </a:prstGeom>
          <a:noFill/>
        </p:spPr>
      </p:pic>
      <p:pic>
        <p:nvPicPr>
          <p:cNvPr id="1029" name="Picture 5" descr="C:\Users\Denis\Desktop\SAM_0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929066"/>
            <a:ext cx="3911985" cy="2571768"/>
          </a:xfrm>
          <a:prstGeom prst="rect">
            <a:avLst/>
          </a:prstGeom>
          <a:noFill/>
        </p:spPr>
      </p:pic>
      <p:pic>
        <p:nvPicPr>
          <p:cNvPr id="1030" name="Picture 6" descr="C:\Users\Denis\Desktop\SAM_01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214818"/>
            <a:ext cx="3622172" cy="23812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093365" cy="6108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Информационно-консультативная работа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Denis\Desktop\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3346454" cy="2509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Denis\Desktop\SAM_0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2871528" cy="18797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C:\Users\Denis\Desktop\SAM_0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214818"/>
            <a:ext cx="3705089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3" name="Picture 5" descr="C:\Users\Denis\Desktop\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4357" y="2143116"/>
            <a:ext cx="2839643" cy="3786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о себе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4040188" cy="639762"/>
          </a:xfrm>
        </p:spPr>
        <p:txBody>
          <a:bodyPr/>
          <a:lstStyle/>
          <a:p>
            <a:r>
              <a:rPr lang="ru-RU" dirty="0" smtClean="0"/>
              <a:t>Плавание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785926"/>
            <a:ext cx="4041775" cy="639762"/>
          </a:xfrm>
        </p:spPr>
        <p:txBody>
          <a:bodyPr/>
          <a:lstStyle/>
          <a:p>
            <a:r>
              <a:rPr lang="ru-RU" dirty="0" smtClean="0"/>
              <a:t>Спортивные игры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1" name="Picture 5" descr="C:\Users\Denis\Desktop\DSCF8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74" y="2571744"/>
            <a:ext cx="448718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 descr="C:\Users\Denis\Desktop\OcUAp4zW7z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418313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532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39762"/>
          </a:xfrm>
        </p:spPr>
        <p:txBody>
          <a:bodyPr/>
          <a:lstStyle/>
          <a:p>
            <a:r>
              <a:rPr lang="ru-RU" dirty="0" smtClean="0"/>
              <a:t>Спортивные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639762"/>
          </a:xfrm>
        </p:spPr>
        <p:txBody>
          <a:bodyPr/>
          <a:lstStyle/>
          <a:p>
            <a:r>
              <a:rPr lang="ru-RU" dirty="0" smtClean="0"/>
              <a:t>Школьные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enis\Desktop\2014-05-10 09.52.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6" y="2143116"/>
            <a:ext cx="3594469" cy="4506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Denis\Desktop\img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8143">
            <a:off x="4582745" y="2317871"/>
            <a:ext cx="1705968" cy="2426516"/>
          </a:xfrm>
          <a:prstGeom prst="rect">
            <a:avLst/>
          </a:prstGeom>
          <a:noFill/>
        </p:spPr>
      </p:pic>
      <p:pic>
        <p:nvPicPr>
          <p:cNvPr id="1028" name="Picture 4" descr="C:\Users\Denis\Desktop\img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3463">
            <a:off x="7223219" y="2284940"/>
            <a:ext cx="1544860" cy="2234756"/>
          </a:xfrm>
          <a:prstGeom prst="rect">
            <a:avLst/>
          </a:prstGeom>
          <a:noFill/>
        </p:spPr>
      </p:pic>
      <p:pic>
        <p:nvPicPr>
          <p:cNvPr id="1029" name="Picture 5" descr="C:\Users\Denis\Desktop\img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929198"/>
            <a:ext cx="2361963" cy="17065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093365" cy="61082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Высоким уровнем работоспособности, здоровья и долголетия будет обладать тот, кто придерживается требований здорового образа жизни.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8" name="Picture 4" descr="http://stepshool.ucoz.ru/_tbkp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3982" y="2571744"/>
            <a:ext cx="5048284" cy="37862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s://im2-tub-ru.yandex.net/i?id=48f816b04d3fabfde90aa3e155ac43c3&amp;n=33&amp;h=215&amp;w=3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359752" cy="3567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</a:rPr>
              <a:t>Самая большая ценность для человека – здоровье</a:t>
            </a:r>
            <a:endParaRPr lang="pt-BR" b="1" dirty="0" smtClean="0">
              <a:latin typeface="Times New Roman" pitchFamily="18" charset="0"/>
            </a:endParaRPr>
          </a:p>
        </p:txBody>
      </p:sp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4500570"/>
            <a:ext cx="8195001" cy="207170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9D3232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solidFill>
                  <a:srgbClr val="9D3232"/>
                </a:solidFill>
              </a:rPr>
              <a:t>    </a:t>
            </a:r>
            <a:r>
              <a:rPr lang="ru-RU" dirty="0" smtClean="0">
                <a:latin typeface="Times New Roman" pitchFamily="18" charset="0"/>
              </a:rPr>
              <a:t>В преамбуле Устава Всемирной организации здравоохранения  здоровье  характеризуется как «состояние наибольшего физического психологического и социального благополучия, а не только отсутствие заболеваний и физических дефектов»</a:t>
            </a:r>
            <a:endParaRPr lang="pt-BR" dirty="0" smtClean="0">
              <a:latin typeface="Times New Roman" pitchFamily="18" charset="0"/>
            </a:endParaRPr>
          </a:p>
        </p:txBody>
      </p:sp>
      <p:pic>
        <p:nvPicPr>
          <p:cNvPr id="26626" name="Picture 2" descr="http://www.funlib.ru/cimg/2014/102009/1012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5443363" cy="2211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093365" cy="610820"/>
          </a:xfrm>
        </p:spPr>
        <p:txBody>
          <a:bodyPr>
            <a:noAutofit/>
          </a:bodyPr>
          <a:lstStyle/>
          <a:p>
            <a:r>
              <a:rPr lang="ru-RU" dirty="0" smtClean="0"/>
              <a:t>Это актуально!</a:t>
            </a:r>
            <a:endParaRPr lang="ru-RU" dirty="0"/>
          </a:p>
        </p:txBody>
      </p:sp>
      <p:pic>
        <p:nvPicPr>
          <p:cNvPr id="1026" name="Picture 2" descr="C:\Users\Denis\Desktop\0018-018-JA-khochu-byt-zdorovy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00438"/>
            <a:ext cx="514353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enis\Desktop\image135473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071546"/>
            <a:ext cx="56102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093365" cy="610820"/>
          </a:xfrm>
        </p:spPr>
        <p:txBody>
          <a:bodyPr>
            <a:noAutofit/>
          </a:bodyPr>
          <a:lstStyle/>
          <a:p>
            <a:r>
              <a:rPr lang="ru-RU" dirty="0" smtClean="0"/>
              <a:t>Этапы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Подготовительный</a:t>
            </a:r>
          </a:p>
          <a:p>
            <a:endParaRPr lang="ru-RU" dirty="0" smtClean="0"/>
          </a:p>
          <a:p>
            <a:r>
              <a:rPr lang="ru-RU" dirty="0" smtClean="0"/>
              <a:t>Организационный</a:t>
            </a:r>
          </a:p>
          <a:p>
            <a:endParaRPr lang="ru-RU" dirty="0" smtClean="0"/>
          </a:p>
          <a:p>
            <a:r>
              <a:rPr lang="ru-RU" dirty="0" smtClean="0"/>
              <a:t>Практический</a:t>
            </a:r>
          </a:p>
          <a:p>
            <a:endParaRPr lang="ru-RU" dirty="0" smtClean="0"/>
          </a:p>
          <a:p>
            <a:r>
              <a:rPr lang="ru-RU" dirty="0" smtClean="0"/>
              <a:t>Заключительный</a:t>
            </a:r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u="sng" dirty="0" smtClean="0">
                <a:latin typeface="Times New Roman" pitchFamily="18" charset="0"/>
              </a:rPr>
              <a:t/>
            </a:r>
            <a:br>
              <a:rPr lang="ru-RU" b="1" u="sng" dirty="0" smtClean="0">
                <a:latin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</a:rPr>
              <a:t>Цели  проекта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3878742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</a:rPr>
              <a:t>изучить теоретические аспекты здорового образа жизни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</a:rPr>
              <a:t>исследовать некоторые методы и формы оздоровления школьников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3200" dirty="0" smtClean="0">
                <a:latin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</a:rPr>
              <a:t>одействовать </a:t>
            </a:r>
            <a:r>
              <a:rPr lang="ru-RU" sz="3200" dirty="0" smtClean="0">
                <a:latin typeface="Times New Roman" pitchFamily="18" charset="0"/>
              </a:rPr>
              <a:t>распространению здорового образа жизни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2000" dirty="0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pic>
        <p:nvPicPr>
          <p:cNvPr id="27650" name="Picture 2" descr="http://ic.pics.livejournal.com/vse_horosho/2981827/314175/314175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143380"/>
            <a:ext cx="5000660" cy="2374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eaLnBrk="1" hangingPunct="1"/>
            <a:r>
              <a:rPr lang="ru-RU" b="1" u="sng" dirty="0" smtClean="0">
                <a:latin typeface="Times New Roman" pitchFamily="18" charset="0"/>
              </a:rPr>
              <a:t>Проблемный вопрос: 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0" name="Rectangle 3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38496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latin typeface="Times New Roman" pitchFamily="18" charset="0"/>
              </a:rPr>
              <a:t>Как  и с помощью чего сохранить и укрепить здоровье?</a:t>
            </a:r>
          </a:p>
        </p:txBody>
      </p:sp>
      <p:pic>
        <p:nvPicPr>
          <p:cNvPr id="29698" name="Picture 2" descr="http://www.csl.h16.ru/images/children_fitn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143248"/>
            <a:ext cx="5610225" cy="28194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Предполагаемый результат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i="1" dirty="0" smtClean="0"/>
          </a:p>
          <a:p>
            <a:pPr lvl="0"/>
            <a:r>
              <a:rPr lang="ru-RU" i="1" dirty="0" smtClean="0"/>
              <a:t>Формирование у учащихся представления об общих человеческих ценностях, здоровом образе жизни</a:t>
            </a:r>
            <a:endParaRPr lang="ru-RU" dirty="0" smtClean="0"/>
          </a:p>
          <a:p>
            <a:pPr lvl="0"/>
            <a:r>
              <a:rPr lang="ru-RU" i="1" dirty="0" smtClean="0"/>
              <a:t>Вовлечение учащихся в спортивные секции, занятия спортом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071942"/>
            <a:ext cx="4320479" cy="2498532"/>
          </a:xfrm>
        </p:spPr>
        <p:txBody>
          <a:bodyPr>
            <a:normAutofit fontScale="90000"/>
          </a:bodyPr>
          <a:lstStyle/>
          <a:p>
            <a:pPr marL="45720" indent="0" fontAlgn="auto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>
                <a:effectLst/>
                <a:ea typeface="+mn-ea"/>
                <a:cs typeface="+mn-cs"/>
              </a:rPr>
              <a:t>Но, к сожалению, дети и молодежь редко задумывается над тем, что такое здоровый образ жизни.</a:t>
            </a:r>
            <a:r>
              <a:rPr lang="ru-RU" sz="3100" dirty="0">
                <a:effectLst/>
                <a:ea typeface="+mn-ea"/>
                <a:cs typeface="+mn-cs"/>
              </a:rPr>
              <a:t/>
            </a:r>
            <a:br>
              <a:rPr lang="ru-RU" sz="3100" dirty="0">
                <a:effectLst/>
                <a:ea typeface="+mn-ea"/>
                <a:cs typeface="+mn-cs"/>
              </a:rPr>
            </a:br>
            <a:endParaRPr lang="ru-RU" sz="3100" dirty="0"/>
          </a:p>
        </p:txBody>
      </p:sp>
      <p:sp>
        <p:nvSpPr>
          <p:cNvPr id="6147" name="Объект 1"/>
          <p:cNvSpPr>
            <a:spLocks noGrp="1"/>
          </p:cNvSpPr>
          <p:nvPr>
            <p:ph sz="quarter" idx="4294967295"/>
          </p:nvPr>
        </p:nvSpPr>
        <p:spPr>
          <a:xfrm>
            <a:off x="5143504" y="928670"/>
            <a:ext cx="3527425" cy="2984500"/>
          </a:xfrm>
          <a:prstGeom prst="rect">
            <a:avLst/>
          </a:prstGeo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Каждый человек наделён запасом жизненных сил, и их ровно столько, чтобы быть здоровым всю жизнь. </a:t>
            </a:r>
          </a:p>
        </p:txBody>
      </p:sp>
      <p:pic>
        <p:nvPicPr>
          <p:cNvPr id="6148" name="Picture 2" descr="C:\Users\Дашунька\Desktop\Здоровый-образ-жизни-что-э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66731"/>
            <a:ext cx="4465637" cy="2975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3" descr="C:\Users\Дашунька\Desktop\fraj_7805935_orig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883025"/>
            <a:ext cx="3527425" cy="2644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293096"/>
            <a:ext cx="5976664" cy="1152130"/>
          </a:xfrm>
        </p:spPr>
        <p:txBody>
          <a:bodyPr>
            <a:normAutofit fontScale="90000"/>
          </a:bodyPr>
          <a:lstStyle/>
          <a:p>
            <a:pPr marL="228600" indent="0" fontAlgn="auto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b="0" dirty="0" smtClean="0">
                <a:effectLst/>
                <a:latin typeface="Times New Roman"/>
                <a:ea typeface="Calibri"/>
                <a:cs typeface="Times New Roman"/>
              </a:rPr>
              <a:t>Я </a:t>
            </a:r>
            <a:r>
              <a:rPr lang="ru-RU" sz="4400" b="1" dirty="0" smtClean="0">
                <a:effectLst/>
                <a:latin typeface="Times New Roman"/>
                <a:ea typeface="Calibri"/>
                <a:cs typeface="Times New Roman"/>
              </a:rPr>
              <a:t>за</a:t>
            </a:r>
            <a:r>
              <a:rPr lang="ru-RU" sz="3600" b="0" dirty="0" smtClean="0">
                <a:effectLst/>
                <a:latin typeface="Times New Roman"/>
                <a:ea typeface="Calibri"/>
                <a:cs typeface="Times New Roman"/>
              </a:rPr>
              <a:t> здоровый </a:t>
            </a:r>
            <a:r>
              <a:rPr lang="ru-RU" sz="3600" b="0" dirty="0">
                <a:effectLst/>
                <a:latin typeface="Times New Roman"/>
                <a:ea typeface="Calibri"/>
                <a:cs typeface="Times New Roman"/>
              </a:rPr>
              <a:t>образ </a:t>
            </a:r>
            <a:r>
              <a:rPr lang="ru-RU" sz="3600" b="0" dirty="0" smtClean="0">
                <a:effectLst/>
                <a:latin typeface="Times New Roman"/>
                <a:ea typeface="Calibri"/>
                <a:cs typeface="Times New Roman"/>
              </a:rPr>
              <a:t>жизни!</a:t>
            </a:r>
            <a:r>
              <a:rPr lang="ru-RU" sz="19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900" b="0" dirty="0">
                <a:effectLst/>
                <a:latin typeface="Calibri"/>
                <a:ea typeface="Calibri"/>
                <a:cs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643174" y="1500174"/>
            <a:ext cx="6119812" cy="34750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0" algn="just" fontAlgn="auto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3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Гиподинамия - </a:t>
            </a:r>
            <a:r>
              <a:rPr lang="ru-RU" sz="24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причина </a:t>
            </a:r>
            <a:r>
              <a:rPr lang="ru-RU" sz="24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перенапряжений нервной системы, нарушений обмена веществ, ожирения, болезней коронарной системы. </a:t>
            </a:r>
            <a:endParaRPr lang="ru-RU" sz="2400" dirty="0" smtClean="0">
              <a:solidFill>
                <a:schemeClr val="bg1"/>
              </a:solidFill>
              <a:latin typeface="Times New Roman"/>
              <a:ea typeface="Calibri"/>
              <a:cs typeface="Times New Roman"/>
            </a:endParaRPr>
          </a:p>
          <a:p>
            <a:pPr indent="0" algn="just" fontAlgn="auto">
              <a:lnSpc>
                <a:spcPct val="115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6" name="Picture 2" descr="C:\Users\Дашунька\Desktop\221887_html_m7ce3f2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2500312" cy="333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7" name="Picture 3" descr="C:\Users\Дашунька\Desktop\673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4005263"/>
            <a:ext cx="2089150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8" name="Picture 4" descr="C:\Users\Дашунька\Desktop\1357400880_chto-my-nazyvaem-immunitet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030788"/>
            <a:ext cx="2159000" cy="1620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412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Здоровый образ жизни детей и молодежи:        «Наше здоровье в наших руках»</vt:lpstr>
      <vt:lpstr>Самая большая ценность для человека – здоровье</vt:lpstr>
      <vt:lpstr>Это актуально!</vt:lpstr>
      <vt:lpstr>Этапы проекта</vt:lpstr>
      <vt:lpstr> Цели  проекта</vt:lpstr>
      <vt:lpstr>Проблемный вопрос:  </vt:lpstr>
      <vt:lpstr>Предполагаемый результат  </vt:lpstr>
      <vt:lpstr>Но, к сожалению, дети и молодежь редко задумывается над тем, что такое здоровый образ жизни. </vt:lpstr>
      <vt:lpstr>Я за здоровый образ жизни! </vt:lpstr>
      <vt:lpstr>Ничто не должно мешать естественному обновлению организма, а образ жизни должен способствовать его правильному росту и развитию. </vt:lpstr>
      <vt:lpstr>Слайд 11</vt:lpstr>
      <vt:lpstr>исследование</vt:lpstr>
      <vt:lpstr>Методы и формы оздоровления </vt:lpstr>
      <vt:lpstr> Физические упражнения,  активный отдых</vt:lpstr>
      <vt:lpstr>  Информационно-консультативная работа </vt:lpstr>
      <vt:lpstr>Немного о себе</vt:lpstr>
      <vt:lpstr>Мои достижения</vt:lpstr>
      <vt:lpstr>Высоким уровнем работоспособности, здоровья и долголетия будет обладать тот, кто придерживается требований здорового образа жизни.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Denis</cp:lastModifiedBy>
  <cp:revision>109</cp:revision>
  <dcterms:created xsi:type="dcterms:W3CDTF">2013-08-21T19:17:07Z</dcterms:created>
  <dcterms:modified xsi:type="dcterms:W3CDTF">2016-02-24T12:45:22Z</dcterms:modified>
</cp:coreProperties>
</file>