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73" r:id="rId6"/>
    <p:sldId id="272" r:id="rId7"/>
    <p:sldId id="265" r:id="rId8"/>
    <p:sldId id="259" r:id="rId9"/>
    <p:sldId id="262" r:id="rId10"/>
    <p:sldId id="261" r:id="rId11"/>
    <p:sldId id="266" r:id="rId12"/>
    <p:sldId id="263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5071F"/>
    <a:srgbClr val="DEF9FA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1340767"/>
            <a:ext cx="216024" cy="1318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5085184"/>
            <a:ext cx="3816424" cy="163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7030A0"/>
                </a:solidFill>
                <a:latin typeface="Monotype Corsiva" pitchFamily="66" charset="0"/>
              </a:rPr>
              <a:t>МДОУ ИРМО</a:t>
            </a:r>
          </a:p>
          <a:p>
            <a:pPr algn="ctr"/>
            <a:r>
              <a:rPr lang="ru-RU" altLang="ru-RU" sz="2000" b="1" dirty="0">
                <a:solidFill>
                  <a:srgbClr val="7030A0"/>
                </a:solidFill>
                <a:latin typeface="Monotype Corsiva" pitchFamily="66" charset="0"/>
              </a:rPr>
              <a:t>«Карлукский детский сад  общеразвивающего вида» </a:t>
            </a:r>
          </a:p>
          <a:p>
            <a:pPr algn="ctr"/>
            <a:r>
              <a:rPr lang="ru-RU" altLang="ru-RU" sz="2000" b="1" dirty="0">
                <a:solidFill>
                  <a:srgbClr val="7030A0"/>
                </a:solidFill>
                <a:latin typeface="Monotype Corsiva" pitchFamily="66" charset="0"/>
              </a:rPr>
              <a:t>Воспитатель : Ширяева </a:t>
            </a:r>
          </a:p>
          <a:p>
            <a:pPr algn="ctr"/>
            <a:r>
              <a:rPr lang="ru-RU" altLang="ru-RU" sz="2000" b="1" dirty="0">
                <a:solidFill>
                  <a:srgbClr val="7030A0"/>
                </a:solidFill>
                <a:latin typeface="Monotype Corsiva" pitchFamily="66" charset="0"/>
              </a:rPr>
              <a:t>Людмила Устиновна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72590"/>
            <a:ext cx="7056784" cy="297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3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7"/>
    </mc:Choice>
    <mc:Fallback xmlns="">
      <p:transition spd="slow" advTm="119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26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5" y="188641"/>
            <a:ext cx="54726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Инсценировка </a:t>
            </a:r>
            <a:r>
              <a:rPr lang="ru-RU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сказки</a:t>
            </a:r>
            <a:br>
              <a:rPr lang="ru-RU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(кукольный театр)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0093"/>
            <a:ext cx="6104499" cy="343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5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570"/>
            <a:ext cx="9144000" cy="689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5020"/>
            <a:ext cx="59049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Драматизация сказок  с участием детей.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48672" cy="357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5485071"/>
            <a:ext cx="53285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Вот такие мы артисты!</a:t>
            </a:r>
            <a:endParaRPr lang="ru-RU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DCIM\Camera\20160121_090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80720" cy="388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04663"/>
            <a:ext cx="7092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 НАС ВСЁ  ПОЛУЧИЛОСЬ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4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дмила\Desktop\фон для призентации\p00011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874673">
            <a:off x="2424452" y="865008"/>
            <a:ext cx="298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882689">
            <a:off x="590211" y="894465"/>
            <a:ext cx="56166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Используемая литература</a:t>
            </a:r>
          </a:p>
          <a:p>
            <a:pPr algn="ctr"/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954053">
            <a:off x="994086" y="1824010"/>
            <a:ext cx="59328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 </a:t>
            </a:r>
            <a:r>
              <a:rPr lang="ru-RU" b="1" dirty="0" smtClean="0">
                <a:solidFill>
                  <a:srgbClr val="002060"/>
                </a:solidFill>
              </a:rPr>
              <a:t>Сакович </a:t>
            </a:r>
            <a:r>
              <a:rPr lang="ru-RU" b="1" dirty="0">
                <a:solidFill>
                  <a:srgbClr val="002060"/>
                </a:solidFill>
              </a:rPr>
              <a:t>Н.А. «</a:t>
            </a:r>
            <a:r>
              <a:rPr lang="ru-RU" b="1" dirty="0" smtClean="0">
                <a:solidFill>
                  <a:srgbClr val="002060"/>
                </a:solidFill>
              </a:rPr>
              <a:t>Практика </a:t>
            </a:r>
            <a:r>
              <a:rPr lang="ru-RU" b="1" dirty="0" err="1" smtClean="0">
                <a:solidFill>
                  <a:srgbClr val="002060"/>
                </a:solidFill>
              </a:rPr>
              <a:t>сказкатерапии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2. </a:t>
            </a:r>
            <a:r>
              <a:rPr lang="ru-RU" b="1" dirty="0" smtClean="0">
                <a:solidFill>
                  <a:srgbClr val="002060"/>
                </a:solidFill>
              </a:rPr>
              <a:t>Интернет ресурс.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3. Золотая коллекция сказок.</a:t>
            </a:r>
          </a:p>
          <a:p>
            <a:r>
              <a:rPr lang="ru-RU" b="1" dirty="0">
                <a:solidFill>
                  <a:srgbClr val="002060"/>
                </a:solidFill>
              </a:rPr>
              <a:t>4. </a:t>
            </a:r>
            <a:r>
              <a:rPr lang="ru-RU" b="1" dirty="0" smtClean="0">
                <a:solidFill>
                  <a:srgbClr val="002060"/>
                </a:solidFill>
              </a:rPr>
              <a:t>Зинкевич – Евстигнеева Т.Д. «Практикум по сказкотерапии»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5. </a:t>
            </a:r>
            <a:r>
              <a:rPr lang="ru-RU" b="1" dirty="0" smtClean="0">
                <a:solidFill>
                  <a:srgbClr val="002060"/>
                </a:solidFill>
              </a:rPr>
              <a:t>КрюковаС.В., Слободянник Н.П. «Удевляюсь, злюсь, боюсь, хвалюсь и радуюсь».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6. Грабенко Т.М. «Зачем читать детям сказки».</a:t>
            </a:r>
          </a:p>
          <a:p>
            <a:r>
              <a:rPr lang="ru-RU" b="1" dirty="0">
                <a:solidFill>
                  <a:srgbClr val="002060"/>
                </a:solidFill>
              </a:rPr>
              <a:t>7.Калинина Р. Адаптация дошкольников к условиям детского </a:t>
            </a:r>
            <a:r>
              <a:rPr lang="ru-RU" b="1" dirty="0" smtClean="0">
                <a:solidFill>
                  <a:srgbClr val="002060"/>
                </a:solidFill>
              </a:rPr>
              <a:t>сада».</a:t>
            </a:r>
          </a:p>
        </p:txBody>
      </p:sp>
    </p:spTree>
    <p:extLst>
      <p:ext uri="{BB962C8B-B14F-4D97-AF65-F5344CB8AC3E}">
        <p14:creationId xmlns:p14="http://schemas.microsoft.com/office/powerpoint/2010/main" val="15900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Людмила\Desktop\18548_html_21019eb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9652" y="3498106"/>
            <a:ext cx="63727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ea typeface="MS UI Gothic" pitchFamily="34" charset="-128"/>
              </a:rPr>
              <a:t>Благодарю за внимание. 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  <a:ea typeface="MS UI Gothic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9652" y="2420888"/>
            <a:ext cx="6372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</a:rPr>
              <a:t>                           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6359" y="188640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Адаптация</a:t>
            </a:r>
            <a:r>
              <a:rPr lang="ru-RU" alt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- это сложный процесс приспособления организма, который происходит на разных </a:t>
            </a:r>
            <a:r>
              <a:rPr lang="ru-RU" alt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уровнях физиологическом</a:t>
            </a:r>
            <a:r>
              <a:rPr lang="ru-RU" alt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, социальном, психологическом состоянии ребёнка. </a:t>
            </a:r>
            <a:br>
              <a:rPr lang="ru-RU" alt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828836"/>
            <a:ext cx="7236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Сказкотерапия </a:t>
            </a:r>
            <a:r>
              <a:rPr lang="ru-RU" alt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- это </a:t>
            </a:r>
            <a:r>
              <a:rPr lang="ru-RU" alt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процесс переноса сказочных смыслов в реальность, процесс активизации ресурсов, потенциала личности  детей.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9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332656"/>
            <a:ext cx="41764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u="sng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        технологии</a:t>
            </a:r>
            <a:r>
              <a:rPr lang="ru-RU" altLang="ru-RU" sz="3200" b="1" dirty="0">
                <a:latin typeface="Monotype Corsiva" pitchFamily="66" charset="0"/>
              </a:rPr>
              <a:t/>
            </a:r>
            <a:br>
              <a:rPr lang="ru-RU" altLang="ru-RU" sz="3200" b="1" dirty="0">
                <a:latin typeface="Monotype Corsiva" pitchFamily="66" charset="0"/>
              </a:rPr>
            </a:br>
            <a:r>
              <a:rPr lang="ru-RU" altLang="ru-RU" sz="3200" b="1" dirty="0" smtClean="0">
                <a:latin typeface="Monotype Corsiva" pitchFamily="66" charset="0"/>
              </a:rPr>
              <a:t>Является </a:t>
            </a:r>
            <a:r>
              <a:rPr lang="ru-RU" altLang="ru-RU" sz="3200" b="1" dirty="0">
                <a:latin typeface="Monotype Corsiva" pitchFamily="66" charset="0"/>
              </a:rPr>
              <a:t>обеспечение благоприятной  адаптации ребенка к детскому саду</a:t>
            </a:r>
            <a:r>
              <a:rPr lang="ru-RU" altLang="ru-RU" sz="3200" b="1" u="sng" dirty="0">
                <a:latin typeface="Monotype Corsiva" pitchFamily="66" charset="0"/>
              </a:rPr>
              <a:t/>
            </a:r>
            <a:br>
              <a:rPr lang="ru-RU" altLang="ru-RU" sz="3200" b="1" u="sng" dirty="0">
                <a:latin typeface="Monotype Corsiva" pitchFamily="66" charset="0"/>
              </a:rPr>
            </a:br>
            <a:r>
              <a:rPr lang="ru-RU" altLang="ru-RU" sz="3200" b="1" u="sng" dirty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altLang="ru-RU" sz="3200" b="1" dirty="0">
                <a:latin typeface="Monotype Corsiva" pitchFamily="66" charset="0"/>
              </a:rPr>
              <a:t>Помо</a:t>
            </a:r>
            <a:r>
              <a:rPr lang="ru-RU" altLang="ru-RU" sz="3200" b="1" dirty="0">
                <a:latin typeface="Monotype Corsiva" pitchFamily="66" charset="0"/>
                <a:ea typeface="MingLiU_HKSCS-ExtB" pitchFamily="18" charset="-120"/>
              </a:rPr>
              <a:t>чь</a:t>
            </a:r>
            <a:r>
              <a:rPr lang="ru-RU" altLang="ru-RU" sz="3200" b="1" dirty="0">
                <a:latin typeface="Monotype Corsiva" pitchFamily="66" charset="0"/>
              </a:rPr>
              <a:t> ребенку раннего возраста адаптироваться к условиям дошкольного образовательного учреждения </a:t>
            </a:r>
            <a:br>
              <a:rPr lang="ru-RU" altLang="ru-RU" sz="3200" b="1" dirty="0">
                <a:latin typeface="Monotype Corsiva" pitchFamily="66" charset="0"/>
              </a:rPr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907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5"/>
    </mc:Choice>
    <mc:Fallback xmlns="">
      <p:transition spd="slow" advTm="61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705318">
            <a:off x="778275" y="824717"/>
            <a:ext cx="6224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Задачи в адаптационный период</a:t>
            </a:r>
            <a:endParaRPr lang="ru-RU" altLang="ru-RU" sz="32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alt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Снятие эмоционального напряжения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alt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Снижение </a:t>
            </a:r>
            <a:r>
              <a:rPr lang="ru-RU" altLang="ru-RU" sz="2800" b="1" dirty="0">
                <a:solidFill>
                  <a:srgbClr val="002060"/>
                </a:solidFill>
                <a:latin typeface="Monotype Corsiva" pitchFamily="66" charset="0"/>
              </a:rPr>
              <a:t>тревоги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altLang="ru-RU" sz="2800" b="1" dirty="0">
                <a:solidFill>
                  <a:srgbClr val="002060"/>
                </a:solidFill>
                <a:latin typeface="Monotype Corsiva" pitchFamily="66" charset="0"/>
              </a:rPr>
              <a:t>Развитие навыков взаимодействия детей друг с </a:t>
            </a:r>
            <a:r>
              <a:rPr lang="ru-RU" alt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другом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alt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Развитие внимания, восприятия, речь, воображение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ru-RU" alt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Развитие </a:t>
            </a:r>
            <a:r>
              <a:rPr lang="ru-RU" altLang="ru-RU" sz="2800" b="1" dirty="0">
                <a:solidFill>
                  <a:srgbClr val="002060"/>
                </a:solidFill>
                <a:latin typeface="Monotype Corsiva" pitchFamily="66" charset="0"/>
              </a:rPr>
              <a:t>общей и мелкой моторики, координации движений.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4"/>
    </mc:Choice>
    <mc:Fallback xmlns="">
      <p:transition spd="slow" advTm="2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93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Людмила\Desktop\фон для призентации\82915_html_m4b3865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650" y="112474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</a:t>
            </a:r>
          </a:p>
          <a:p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1.Охрана и укрепление физического и психического здоровья детей, в том числе их эмоционального благополучия.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2.Объединение обучения  и воспитания в целостный образовательный процесс на основе духовно-нравственных  и социокультурных ценностей.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Формирование общей культуры личности детей, в том числе ценностей  здорового  образа жизни, развитие их социальных, нравственных, эстетических, интеллектуальных  физических качеств личности, самостоятельности и ответственности ребёнка, формирование предпосылок учебной деятельности.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0604" y="692696"/>
            <a:ext cx="59298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Прогнозируемые результаты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юдмила\Desktop\фон для призентации\82915_html_m4b3865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1" y="1196752"/>
            <a:ext cx="2388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Структура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348880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1 Ритуал входа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 сказку.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(сюрпризный момент). 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2.Решение 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проблемной </a:t>
            </a:r>
            <a:r>
              <a:rPr lang="ru-RU" sz="2800" b="1" smtClean="0">
                <a:solidFill>
                  <a:srgbClr val="002060"/>
                </a:solidFill>
                <a:latin typeface="Monotype Corsiva" pitchFamily="66" charset="0"/>
              </a:rPr>
              <a:t>ситуации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3.Сказочная задача.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(драматизация)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4.Ритуал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выхода из сказки 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5.Рефлексия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5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908720"/>
            <a:ext cx="552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0690" y="4725144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143823" y="2089678"/>
            <a:ext cx="600769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411760" y="908720"/>
            <a:ext cx="4032448" cy="151563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Сказкотерапия</a:t>
            </a:r>
            <a:endParaRPr lang="ru-RU" sz="2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228058" y="2385045"/>
            <a:ext cx="385584" cy="2008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436415" y="2424353"/>
            <a:ext cx="16863" cy="793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843808" y="2356440"/>
            <a:ext cx="700263" cy="2008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979712" y="2089678"/>
            <a:ext cx="720080" cy="950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Блок-схема: знак завершения 10243"/>
          <p:cNvSpPr/>
          <p:nvPr/>
        </p:nvSpPr>
        <p:spPr>
          <a:xfrm>
            <a:off x="899592" y="3040516"/>
            <a:ext cx="2160240" cy="964548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Познавательное развитие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46" name="Блок-схема: знак завершения 10245"/>
          <p:cNvSpPr/>
          <p:nvPr/>
        </p:nvSpPr>
        <p:spPr>
          <a:xfrm>
            <a:off x="899593" y="4380686"/>
            <a:ext cx="2644478" cy="1208553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Коммуникация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Чтение художественной литературы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47" name="Блок-схема: знак завершения 10246"/>
          <p:cNvSpPr/>
          <p:nvPr/>
        </p:nvSpPr>
        <p:spPr>
          <a:xfrm>
            <a:off x="3659564" y="3218173"/>
            <a:ext cx="1676001" cy="669114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Музыка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53" name="Блок-схема: знак завершения 10252"/>
          <p:cNvSpPr/>
          <p:nvPr/>
        </p:nvSpPr>
        <p:spPr>
          <a:xfrm>
            <a:off x="3923928" y="4401389"/>
            <a:ext cx="4176463" cy="1187850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Художественно эстетическое развитие. Рисование.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55" name="Блок-схема: знак завершения 10254"/>
          <p:cNvSpPr/>
          <p:nvPr/>
        </p:nvSpPr>
        <p:spPr>
          <a:xfrm>
            <a:off x="5796136" y="3150260"/>
            <a:ext cx="2304256" cy="926812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Физическое развитие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980728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Monotype Corsiva" pitchFamily="66" charset="0"/>
              </a:rPr>
              <a:t>Методы работы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44824"/>
            <a:ext cx="3456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altLang="ru-RU" sz="2800" b="1" dirty="0">
                <a:solidFill>
                  <a:srgbClr val="002060"/>
                </a:solidFill>
                <a:latin typeface="Monotype Corsiva" pitchFamily="66" charset="0"/>
              </a:rPr>
              <a:t>Чтение сказок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2800" b="1" dirty="0">
                <a:solidFill>
                  <a:srgbClr val="002060"/>
                </a:solidFill>
                <a:latin typeface="Monotype Corsiva" pitchFamily="66" charset="0"/>
              </a:rPr>
              <a:t>Инсценировка сказки (кукольный театр)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Драматизация сказок  с участием детей.</a:t>
            </a:r>
            <a:endParaRPr lang="ru-RU" alt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163816"/>
            <a:ext cx="44671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Чтение сказок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74" y="1268760"/>
            <a:ext cx="5976554" cy="394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6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319</Words>
  <Application>Microsoft Office PowerPoint</Application>
  <PresentationFormat>Экран (4:3)</PresentationFormat>
  <Paragraphs>54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78</cp:revision>
  <dcterms:created xsi:type="dcterms:W3CDTF">2016-01-13T13:25:40Z</dcterms:created>
  <dcterms:modified xsi:type="dcterms:W3CDTF">2016-09-29T08:48:50Z</dcterms:modified>
</cp:coreProperties>
</file>