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8" r:id="rId3"/>
    <p:sldId id="258" r:id="rId4"/>
    <p:sldId id="257" r:id="rId5"/>
    <p:sldId id="270" r:id="rId6"/>
    <p:sldId id="267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71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19BF-6AD4-4C37-B737-DF8FD84BAD74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3B76-419B-4F70-9C49-3CC4A154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857232"/>
            <a:ext cx="7000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ravers MT" pitchFamily="18" charset="0"/>
              </a:rPr>
              <a:t>Не скакать врагам по нашей земле,                                          </a:t>
            </a:r>
          </a:p>
          <a:p>
            <a:pPr algn="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ravers MT" pitchFamily="18" charset="0"/>
              </a:rPr>
              <a:t>   Не топтать их коням землю русскую, </a:t>
            </a:r>
          </a:p>
          <a:p>
            <a:pPr algn="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ravers MT" pitchFamily="18" charset="0"/>
              </a:rPr>
              <a:t>   Не затмить им солнце наше  красное…</a:t>
            </a:r>
          </a:p>
          <a:p>
            <a:pPr algn="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ravers MT" pitchFamily="18" charset="0"/>
              </a:rPr>
              <a:t>                                                     ( из былины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ravers MT" pitchFamily="18" charset="0"/>
              </a:rPr>
              <a:t>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/>
              <a:t>На исполинском вороном коне самый могучий богатырь – Илья Муромец. С удивительной лёгкостью держит он «палицу булатную сорока пудов».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Илья – самый старший из богатырей, густая седая прядь выбилась у него из-под шлема.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Илья – крестьянин, на нём простой шлем и обычная кольчуга.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Конь под стать богатырю, такой же мощный, сильный.</a:t>
            </a:r>
          </a:p>
          <a:p>
            <a:endParaRPr lang="ru-RU" dirty="0"/>
          </a:p>
        </p:txBody>
      </p:sp>
      <p:pic>
        <p:nvPicPr>
          <p:cNvPr id="8" name="Picture 17" descr="artlib_gallery-16274-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045" r="41202" b="19221"/>
          <a:stretch>
            <a:fillRect/>
          </a:stretch>
        </p:blipFill>
        <p:spPr bwMode="auto">
          <a:xfrm>
            <a:off x="0" y="0"/>
            <a:ext cx="4286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428604"/>
            <a:ext cx="4197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Илья Муромец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/>
              <a:t>Былины говорят, Добрыня знатного происхождения, сын рязанского князя.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    Он выделяется нарядностью одежды и красотой воинского снаряжения. Сверкает серебром его кольчуга, щит украшен жемчугами.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Красавец белый конь в нарядной сбруе с золотыми украшениями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12" descr="artlib_gallery-16274-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076" t="2693" r="69679" b="16574"/>
          <a:stretch>
            <a:fillRect/>
          </a:stretch>
        </p:blipFill>
        <p:spPr>
          <a:xfrm>
            <a:off x="0" y="0"/>
            <a:ext cx="4143372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571480"/>
            <a:ext cx="46434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Добрыня Никитич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/>
              <a:t>Прозвище его говорит о том, что происходит он из семьи священника.</a:t>
            </a:r>
          </a:p>
          <a:p>
            <a:pPr>
              <a:defRPr/>
            </a:pPr>
            <a:r>
              <a:rPr lang="ru-RU" dirty="0"/>
              <a:t>В руках Алёши «тугой лук» да «стрелочка калёная».</a:t>
            </a:r>
          </a:p>
          <a:p>
            <a:pPr>
              <a:defRPr/>
            </a:pPr>
            <a:r>
              <a:rPr lang="ru-RU" dirty="0"/>
              <a:t>Врага побеждает он не столько своей силой богатырской, сколько ловкостью, хитростью, находчивостью.</a:t>
            </a:r>
          </a:p>
          <a:p>
            <a:pPr>
              <a:defRPr/>
            </a:pPr>
            <a:r>
              <a:rPr lang="ru-RU" dirty="0"/>
              <a:t>Гнедой конь украшен бубенцами, стоит, пригнув к земле голову.</a:t>
            </a:r>
          </a:p>
        </p:txBody>
      </p:sp>
      <p:pic>
        <p:nvPicPr>
          <p:cNvPr id="5" name="Picture 12" descr="artlib_gallery-16274-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8859" t="5341" r="19797" b="30037"/>
          <a:stretch>
            <a:fillRect/>
          </a:stretch>
        </p:blipFill>
        <p:spPr>
          <a:xfrm>
            <a:off x="0" y="0"/>
            <a:ext cx="4429124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28604"/>
            <a:ext cx="44045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Алеша Попович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42853"/>
            <a:ext cx="76232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стать богатырям и кони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artlib_gallery-16274-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7633" t="20470" r="71483" b="63152"/>
          <a:stretch>
            <a:fillRect/>
          </a:stretch>
        </p:blipFill>
        <p:spPr bwMode="auto">
          <a:xfrm>
            <a:off x="357159" y="785794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rtlib_gallery-16274-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3762" t="42989" r="25385" b="30399"/>
          <a:stretch>
            <a:fillRect/>
          </a:stretch>
        </p:blipFill>
        <p:spPr bwMode="auto">
          <a:xfrm>
            <a:off x="3143240" y="2000240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rtlib_gallery-16274-o"/>
          <p:cNvPicPr>
            <a:picLocks noChangeAspect="1" noChangeArrowheads="1"/>
          </p:cNvPicPr>
          <p:nvPr/>
        </p:nvPicPr>
        <p:blipFill>
          <a:blip r:embed="rId2"/>
          <a:srcRect l="42056" t="22517" r="41664" b="46776"/>
          <a:stretch>
            <a:fillRect/>
          </a:stretch>
        </p:blipFill>
        <p:spPr bwMode="auto">
          <a:xfrm>
            <a:off x="357158" y="3571876"/>
            <a:ext cx="257176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43570" y="1000108"/>
            <a:ext cx="3214710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i="1" dirty="0"/>
              <a:t>Конь Алёши </a:t>
            </a:r>
            <a:r>
              <a:rPr lang="ru-RU" sz="2000" b="1" dirty="0"/>
              <a:t>будто </a:t>
            </a:r>
            <a:r>
              <a:rPr lang="ru-RU" sz="2000" b="1" dirty="0" smtClean="0"/>
              <a:t>   повторяет </a:t>
            </a:r>
            <a:r>
              <a:rPr lang="ru-RU" sz="2000" b="1" dirty="0"/>
              <a:t>характер хозяина. Опустил длинную шею, мирно тянется к траве. Спокойный,</a:t>
            </a:r>
            <a:r>
              <a:rPr lang="ru-RU" sz="2000" b="1" i="1" dirty="0"/>
              <a:t> </a:t>
            </a:r>
            <a:r>
              <a:rPr lang="ru-RU" sz="2000" b="1" dirty="0"/>
              <a:t>неторопли­вый.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/>
              <a:t>* Горяч</a:t>
            </a:r>
            <a:r>
              <a:rPr lang="ru-RU" sz="2000" b="1" i="1" dirty="0"/>
              <a:t>, нетерпелив, как сам Добрыня, его </a:t>
            </a:r>
            <a:r>
              <a:rPr lang="ru-RU" sz="2000" b="1" i="1" dirty="0" smtClean="0"/>
              <a:t>«</a:t>
            </a:r>
            <a:r>
              <a:rPr lang="ru-RU" sz="2000" b="1" i="1" dirty="0" err="1" smtClean="0"/>
              <a:t>Белеюшко</a:t>
            </a:r>
            <a:r>
              <a:rPr lang="ru-RU" sz="2000" b="1" i="1" dirty="0"/>
              <a:t>». Пер­вым опасность почуял</a:t>
            </a:r>
            <a:r>
              <a:rPr lang="ru-RU" sz="2000" b="1" i="1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/>
              <a:t>  Напрягся</a:t>
            </a:r>
            <a:r>
              <a:rPr lang="ru-RU" sz="2000" b="1" i="1" dirty="0"/>
              <a:t>, задрожал весь</a:t>
            </a:r>
            <a:r>
              <a:rPr lang="ru-RU" sz="2000" b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* Вороной </a:t>
            </a:r>
            <a:r>
              <a:rPr lang="ru-RU" sz="2000" b="1" dirty="0"/>
              <a:t>конь Ильи тяжёл, могуч. Стоит, точно в землю врос! Шею изгибает, огненным глазом косит. Гривой потряхи­вает. К бою готов.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/>
              <a:t>Вот она — богатырская застава!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28604"/>
            <a:ext cx="3328982" cy="151128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.. </a:t>
            </a:r>
            <a:r>
              <a:rPr lang="ru-RU" sz="2400" dirty="0"/>
              <a:t>.Уж витязь под горой стоит,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Призывный рог, как буря, воет,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Нетерпеливый конь кипит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И снег копытом мощным роет...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4" descr="http://stat18.privet.ru/lr/0a1f38bc7d6f03eeaab9f305c56ca6d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«…Кто 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с мечом к нам придет, 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от меча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 и погибнет». </a:t>
            </a:r>
            <a:endParaRPr lang="ru-RU" sz="4400" dirty="0"/>
          </a:p>
        </p:txBody>
      </p:sp>
      <p:pic>
        <p:nvPicPr>
          <p:cNvPr id="3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14291"/>
            <a:ext cx="335758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3" y="785794"/>
            <a:ext cx="4227512" cy="44243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785794"/>
            <a:ext cx="3929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Невский — одно из тех имён, что известны каждому в нашем Отечестве. Князь, покрытый воинской славой, удостоившийся литературной повести о своих деяниях вскоре после смерти, канонизированный церковью; человек, чьё имя продолжало вдохновлять поколения, жившие много веков спустя: в 1725 г. был учреждён орден святого Александра Невского, а в 1942 г. — советский орден Александра Невского (единственный советский орден, названный именем деятеля эпохи русского средневековья).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-fotki.yandex.ru/get/6609/158559077.5/0_9b8ec_b53b494d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2862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rupor.lt/uploads/monthly_08_2010/post-7703-1281374436.jpg"/>
          <p:cNvPicPr>
            <a:picLocks/>
          </p:cNvPicPr>
          <p:nvPr/>
        </p:nvPicPr>
        <p:blipFill>
          <a:blip r:embed="rId3"/>
          <a:srcRect t="18421" b="18421"/>
          <a:stretch>
            <a:fillRect/>
          </a:stretch>
        </p:blipFill>
        <p:spPr bwMode="auto">
          <a:xfrm>
            <a:off x="4714876" y="1071546"/>
            <a:ext cx="4214874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Новые слова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Шит</a:t>
            </a:r>
          </a:p>
          <a:p>
            <a:r>
              <a:rPr lang="ru-RU" sz="4000" dirty="0" smtClean="0"/>
              <a:t>Меч</a:t>
            </a:r>
          </a:p>
          <a:p>
            <a:r>
              <a:rPr lang="ru-RU" sz="4000" dirty="0" smtClean="0"/>
              <a:t>Кольчуга </a:t>
            </a:r>
            <a:endParaRPr lang="ru-RU" sz="4000" dirty="0"/>
          </a:p>
        </p:txBody>
      </p:sp>
      <p:pic>
        <p:nvPicPr>
          <p:cNvPr id="8" name="Содержимое 7" descr="http://s58.radikal.ru/i160/1102/4b/b64d4fabdcc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4290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285728"/>
            <a:ext cx="35719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Россия, Русь – куда я ни взгляну…</a:t>
            </a:r>
          </a:p>
          <a:p>
            <a:pPr>
              <a:buNone/>
            </a:pPr>
            <a:r>
              <a:rPr lang="ru-RU" dirty="0"/>
              <a:t> За все твои страдания и битвы –</a:t>
            </a:r>
          </a:p>
          <a:p>
            <a:pPr>
              <a:buNone/>
            </a:pPr>
            <a:r>
              <a:rPr lang="ru-RU" dirty="0"/>
              <a:t> Люблю твою, Россия, старину,</a:t>
            </a:r>
          </a:p>
          <a:p>
            <a:pPr>
              <a:buNone/>
            </a:pPr>
            <a:r>
              <a:rPr lang="ru-RU" dirty="0"/>
              <a:t> Твои огни, погосты и молитвы,</a:t>
            </a:r>
          </a:p>
          <a:p>
            <a:pPr>
              <a:buNone/>
            </a:pPr>
            <a:r>
              <a:rPr lang="ru-RU" dirty="0" smtClean="0"/>
              <a:t>Люблю </a:t>
            </a:r>
            <a:r>
              <a:rPr lang="ru-RU" dirty="0"/>
              <a:t>твои избушки и цветы,</a:t>
            </a:r>
          </a:p>
          <a:p>
            <a:pPr>
              <a:buNone/>
            </a:pPr>
            <a:r>
              <a:rPr lang="ru-RU" dirty="0"/>
              <a:t> И небеса, горящие от зноя,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шепот ив у </a:t>
            </a:r>
            <a:r>
              <a:rPr lang="ru-RU" dirty="0" err="1"/>
              <a:t>омутной</a:t>
            </a:r>
            <a:r>
              <a:rPr lang="ru-RU" dirty="0"/>
              <a:t> воды,</a:t>
            </a:r>
          </a:p>
          <a:p>
            <a:pPr>
              <a:buNone/>
            </a:pPr>
            <a:r>
              <a:rPr lang="ru-RU" dirty="0" smtClean="0"/>
              <a:t>Люблю </a:t>
            </a:r>
            <a:r>
              <a:rPr lang="ru-RU" dirty="0"/>
              <a:t>навек, до вечного покоя…</a:t>
            </a:r>
          </a:p>
          <a:p>
            <a:pPr>
              <a:buNone/>
            </a:pPr>
            <a:r>
              <a:rPr lang="ru-RU" dirty="0" smtClean="0"/>
              <a:t>Россия</a:t>
            </a:r>
            <a:r>
              <a:rPr lang="ru-RU" dirty="0"/>
              <a:t>, Русь! Храни себя, храни!</a:t>
            </a:r>
          </a:p>
          <a:p>
            <a:endParaRPr lang="ru-RU" dirty="0"/>
          </a:p>
        </p:txBody>
      </p:sp>
      <p:pic>
        <p:nvPicPr>
          <p:cNvPr id="5" name="Содержимое 4" descr="http://vuzer.info/_ld/308/4081778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14488"/>
            <a:ext cx="7715304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    </a:t>
            </a:r>
            <a:r>
              <a:rPr lang="ru-RU" sz="2000" dirty="0"/>
              <a:t> </a:t>
            </a:r>
            <a:r>
              <a:rPr lang="ru-RU" sz="2400" dirty="0"/>
              <a:t>   </a:t>
            </a:r>
            <a:r>
              <a:rPr lang="ru-RU" sz="4800" dirty="0"/>
              <a:t>- Вспомните</a:t>
            </a:r>
            <a:r>
              <a:rPr lang="ru-RU" sz="4800" dirty="0" smtClean="0"/>
              <a:t>,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dirty="0"/>
              <a:t>от кого приходилось защищать </a:t>
            </a:r>
            <a:r>
              <a:rPr lang="ru-RU" sz="4800" dirty="0" smtClean="0"/>
              <a:t>Древнюю</a:t>
            </a:r>
            <a:r>
              <a:rPr lang="en-US" sz="4800" dirty="0" smtClean="0"/>
              <a:t> </a:t>
            </a:r>
            <a:r>
              <a:rPr lang="ru-RU" sz="4800" dirty="0" smtClean="0"/>
              <a:t>Русь </a:t>
            </a:r>
            <a:r>
              <a:rPr lang="ru-RU" sz="4800" dirty="0"/>
              <a:t>нашему народу?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1714488"/>
            <a:ext cx="6143668" cy="2286016"/>
          </a:xfrm>
        </p:spPr>
        <p:txBody>
          <a:bodyPr>
            <a:no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img-fotki.yandex.ru/get/6609/158559077.5/0_9b8ec_b53b494d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1357322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14290"/>
            <a:ext cx="32125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5725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оенное облачение русского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воина и доспехи западноевропейского рыцаря в жизни и искусстве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Презентация </a:t>
            </a:r>
            <a:r>
              <a:rPr lang="ru-RU" b="1" dirty="0" smtClean="0">
                <a:solidFill>
                  <a:srgbClr val="C00000"/>
                </a:solidFill>
              </a:rPr>
              <a:t>разработана 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УМК Т.Я. Шпикаловой 6 класс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Учителем ИЗО  МБОУ СОШ №1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Сивеня Светланой Григорьевной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71480"/>
            <a:ext cx="78581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● </a:t>
            </a:r>
            <a:r>
              <a:rPr lang="ru-RU" sz="4400" dirty="0" smtClean="0"/>
              <a:t>Вспомните, в каких жанрах искусства воспевались подвиги богатырей? </a:t>
            </a:r>
            <a:r>
              <a:rPr kumimoji="0" lang="en-US" sz="44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●Какие вы помните былины о русских богатырях?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/>
              <a:t>●Каких богатырей вы знаете?</a:t>
            </a:r>
            <a:endParaRPr kumimoji="0" lang="ru-RU" sz="4400" b="0" i="0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38" y="928670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     </a:t>
            </a:r>
            <a:r>
              <a:rPr lang="ru-RU" sz="3600" dirty="0"/>
              <a:t> </a:t>
            </a:r>
            <a:r>
              <a:rPr lang="ru-RU" sz="4400" dirty="0"/>
              <a:t> - К какому жанру изобразительного искусства относятся произведения художников, в которых отражены страницы истории?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5007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Виктор Михайлович Васнецов</a:t>
            </a:r>
          </a:p>
          <a:p>
            <a:pPr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(1848-1926)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Художник живописец, театральный декоратор;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мастер исторического и мифологического жанров, сказочного и легендарного сюжетов</a:t>
            </a:r>
            <a:r>
              <a:rPr lang="ru-RU" dirty="0">
                <a:solidFill>
                  <a:srgbClr val="99FFCC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928670"/>
            <a:ext cx="4000528" cy="542928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0760" y="428604"/>
            <a:ext cx="2928958" cy="185738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Franklin Gothic Heavy" pitchFamily="34" charset="0"/>
              </a:rPr>
              <a:t> </a:t>
            </a:r>
            <a:r>
              <a:rPr lang="ru-RU" sz="1600" dirty="0" smtClean="0">
                <a:latin typeface="Franklin Gothic Heavy" pitchFamily="34" charset="0"/>
              </a:rPr>
              <a:t>«Богатыри»</a:t>
            </a:r>
            <a:r>
              <a:rPr lang="ru-RU" sz="1600" dirty="0" smtClean="0"/>
              <a:t> - самая знаменитая картина Васнецова. Первый её набросок художник </a:t>
            </a:r>
            <a:r>
              <a:rPr lang="ru-RU" sz="1600" b="0" dirty="0" smtClean="0"/>
              <a:t>сделал в 1871 году, а закончил в 1898</a:t>
            </a:r>
            <a:endParaRPr lang="ru-RU" sz="14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43636" y="2857496"/>
            <a:ext cx="2571768" cy="331470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Franklin Gothic Medium" pitchFamily="34" charset="0"/>
              </a:rPr>
              <a:t>Давайте вглядимся в эту картину.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E0636"/>
                </a:solidFill>
              </a:rPr>
              <a:t>Кто изображён на ней? </a:t>
            </a:r>
            <a:br>
              <a:rPr lang="ru-RU" sz="2000" dirty="0" smtClean="0">
                <a:solidFill>
                  <a:srgbClr val="CE0636"/>
                </a:solidFill>
              </a:rPr>
            </a:br>
            <a:endParaRPr lang="ru-RU" sz="2000" dirty="0"/>
          </a:p>
        </p:txBody>
      </p:sp>
      <p:pic>
        <p:nvPicPr>
          <p:cNvPr id="7" name="Рисунок 6" descr="http://f1.live4fun.ru/pictures/img_37825954_256_0.jpg"/>
          <p:cNvPicPr>
            <a:picLocks noGrp="1"/>
          </p:cNvPicPr>
          <p:nvPr>
            <p:ph type="pic" idx="1"/>
          </p:nvPr>
        </p:nvPicPr>
        <p:blipFill>
          <a:blip r:embed="rId2"/>
          <a:srcRect l="7187" r="7187"/>
          <a:stretch>
            <a:fillRect/>
          </a:stretch>
        </p:blipFill>
        <p:spPr bwMode="auto">
          <a:xfrm>
            <a:off x="214282" y="785794"/>
            <a:ext cx="57150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E0636"/>
                </a:solidFill>
                <a:latin typeface="Franklin Gothic Book" pitchFamily="34" charset="0"/>
              </a:rPr>
              <a:t/>
            </a:r>
            <a:br>
              <a:rPr lang="ru-RU" dirty="0" smtClean="0">
                <a:solidFill>
                  <a:srgbClr val="CE0636"/>
                </a:solidFill>
                <a:latin typeface="Franklin Gothic Book" pitchFamily="34" charset="0"/>
              </a:rPr>
            </a:br>
            <a:r>
              <a:rPr lang="ru-RU" dirty="0">
                <a:solidFill>
                  <a:srgbClr val="CE0636"/>
                </a:solidFill>
                <a:latin typeface="Franklin Gothic Book" pitchFamily="34" charset="0"/>
              </a:rPr>
              <a:t/>
            </a:r>
            <a:br>
              <a:rPr lang="ru-RU" dirty="0">
                <a:solidFill>
                  <a:srgbClr val="CE0636"/>
                </a:solidFill>
                <a:latin typeface="Franklin Gothic Book" pitchFamily="34" charset="0"/>
              </a:rPr>
            </a:br>
            <a:r>
              <a:rPr lang="ru-RU" dirty="0" smtClean="0">
                <a:solidFill>
                  <a:srgbClr val="CE0636"/>
                </a:solidFill>
                <a:latin typeface="Franklin Gothic Book" pitchFamily="34" charset="0"/>
              </a:rPr>
              <a:t/>
            </a:r>
            <a:br>
              <a:rPr lang="ru-RU" dirty="0" smtClean="0">
                <a:solidFill>
                  <a:srgbClr val="CE0636"/>
                </a:solidFill>
                <a:latin typeface="Franklin Gothic Book" pitchFamily="34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571612"/>
            <a:ext cx="7758138" cy="455455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E0636"/>
                </a:solidFill>
                <a:latin typeface="Franklin Gothic Book" pitchFamily="34" charset="0"/>
              </a:rPr>
              <a:t>Богатыри изображены как единое целое</a:t>
            </a:r>
            <a:r>
              <a:rPr lang="ru-RU" sz="4000" dirty="0" smtClean="0">
                <a:solidFill>
                  <a:srgbClr val="CE0636"/>
                </a:solidFill>
                <a:latin typeface="Franklin Gothic Book" pitchFamily="34" charset="0"/>
              </a:rPr>
              <a:t>.</a:t>
            </a:r>
          </a:p>
          <a:p>
            <a:pPr algn="ctr"/>
            <a:r>
              <a:rPr lang="ru-RU" sz="4000" dirty="0" smtClean="0">
                <a:solidFill>
                  <a:srgbClr val="CE0636"/>
                </a:solidFill>
                <a:latin typeface="Franklin Gothic Book" pitchFamily="34" charset="0"/>
              </a:rPr>
              <a:t> </a:t>
            </a:r>
            <a:r>
              <a:rPr lang="ru-RU" sz="4000" dirty="0">
                <a:solidFill>
                  <a:srgbClr val="CE0636"/>
                </a:solidFill>
                <a:latin typeface="Franklin Gothic Book" pitchFamily="34" charset="0"/>
              </a:rPr>
              <a:t>Однако каждый из них </a:t>
            </a:r>
            <a:r>
              <a:rPr lang="ru-RU" sz="4000" dirty="0" smtClean="0">
                <a:solidFill>
                  <a:srgbClr val="CE0636"/>
                </a:solidFill>
                <a:latin typeface="Franklin Gothic Book" pitchFamily="34" charset="0"/>
              </a:rPr>
              <a:t>индивидуален.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508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  </vt:lpstr>
      <vt:lpstr>Слайд 5</vt:lpstr>
      <vt:lpstr>Слайд 6</vt:lpstr>
      <vt:lpstr>Слайд 7</vt:lpstr>
      <vt:lpstr> «Богатыри» - самая знаменитая картина Васнецова. Первый её набросок художник сделал в 1871 году, а закончил в 1898</vt:lpstr>
      <vt:lpstr>   </vt:lpstr>
      <vt:lpstr>Слайд 10</vt:lpstr>
      <vt:lpstr>Слайд 11</vt:lpstr>
      <vt:lpstr>Слайд 12</vt:lpstr>
      <vt:lpstr>Слайд 13</vt:lpstr>
      <vt:lpstr>            .. .Уж витязь под горой стоит, Призывный рог, как буря, воет, Нетерпеливый конь кипит И снег копытом мощным роет... </vt:lpstr>
      <vt:lpstr>Слайд 15</vt:lpstr>
      <vt:lpstr>Слайд 16</vt:lpstr>
      <vt:lpstr>Слайд 17</vt:lpstr>
      <vt:lpstr>Новые слова </vt:lpstr>
      <vt:lpstr>Слайд 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2014-02-06T08:37:41Z</dcterms:created>
  <dcterms:modified xsi:type="dcterms:W3CDTF">2016-10-11T09:01:16Z</dcterms:modified>
</cp:coreProperties>
</file>