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75" r:id="rId8"/>
    <p:sldId id="276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3" r:id="rId19"/>
    <p:sldId id="274" r:id="rId20"/>
    <p:sldId id="264" r:id="rId21"/>
    <p:sldId id="26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8D"/>
    <a:srgbClr val="650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5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2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9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4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4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2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2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8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6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BEA6-00C9-4E35-8B07-C8C5C98BC6B8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2331-2103-490A-AB24-03350904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5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feglobe.net/blogs/details?id=415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967" y="5818038"/>
            <a:ext cx="91060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сказал, что чудес не бывает?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424936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Мань-Пупу-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Нёр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3" y="47667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 осени там бывают туманы, и Столбы вырисовываются сквозь дымку — есть что-то божественное в этом зрелище. Они созданы природой, но, глядя на них, не верится, что нечто подобное мог бы повторить </a:t>
            </a:r>
            <a:r>
              <a:rPr lang="ru-RU" sz="2400" b="1" dirty="0" smtClean="0"/>
              <a:t> человек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159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6510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</a:t>
            </a:r>
            <a:r>
              <a:rPr lang="ru-RU" sz="2000" b="1" dirty="0"/>
              <a:t>Вогулы, кочующие здесь со своими стадами северных оленей, рассказывают, что эти каменные столбы были </a:t>
            </a:r>
            <a:r>
              <a:rPr lang="ru-RU" sz="2000" b="1" dirty="0" smtClean="0"/>
              <a:t> </a:t>
            </a:r>
            <a:r>
              <a:rPr lang="ru-RU" sz="2000" b="1" dirty="0"/>
              <a:t>семью великанами-самоедами, которые шли через горы в Сибирь, чтобы уничтожить вогульский народ. Но когда они поднялись на вершину, называемую теперь </a:t>
            </a:r>
            <a:r>
              <a:rPr lang="ru-RU" sz="2000" b="1" dirty="0" smtClean="0"/>
              <a:t>Мань-Пупу-</a:t>
            </a:r>
            <a:r>
              <a:rPr lang="ru-RU" sz="2000" b="1" dirty="0" err="1" smtClean="0"/>
              <a:t>Нёр</a:t>
            </a:r>
            <a:r>
              <a:rPr lang="ru-RU" sz="2000" b="1" dirty="0"/>
              <a:t>, их вожак — шаман увидел перед собой </a:t>
            </a:r>
            <a:r>
              <a:rPr lang="ru-RU" sz="2000" b="1" dirty="0" err="1" smtClean="0"/>
              <a:t>Ялпинг-Нёр</a:t>
            </a:r>
            <a:r>
              <a:rPr lang="ru-RU" sz="2000" b="1" dirty="0" smtClean="0"/>
              <a:t> </a:t>
            </a:r>
            <a:r>
              <a:rPr lang="ru-RU" sz="2000" b="1" dirty="0"/>
              <a:t>— священную вогульскую гору. В ужасе он бросил свой барабан, который упал на высокую коническую вершину, поднимающуюся южнее </a:t>
            </a:r>
            <a:r>
              <a:rPr lang="ru-RU" sz="2000" b="1" dirty="0" smtClean="0"/>
              <a:t>Мань-Пупу-</a:t>
            </a:r>
            <a:r>
              <a:rPr lang="ru-RU" sz="2000" b="1" dirty="0" err="1" smtClean="0"/>
              <a:t>Нёра</a:t>
            </a:r>
            <a:r>
              <a:rPr lang="ru-RU" sz="2000" b="1" dirty="0" smtClean="0"/>
              <a:t> </a:t>
            </a:r>
            <a:r>
              <a:rPr lang="ru-RU" sz="2000" b="1" dirty="0"/>
              <a:t>и называемую </a:t>
            </a:r>
            <a:r>
              <a:rPr lang="ru-RU" sz="2000" b="1" dirty="0" err="1"/>
              <a:t>Койпом</a:t>
            </a:r>
            <a:r>
              <a:rPr lang="ru-RU" sz="2000" b="1" dirty="0"/>
              <a:t>, что значит по-вогульски барабан. И шаман и все его спутники окаменели от страха".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1663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E128D"/>
                </a:solidFill>
              </a:rPr>
              <a:t>Легенды манси</a:t>
            </a:r>
            <a:endParaRPr lang="ru-RU" sz="3600" b="1" dirty="0">
              <a:solidFill>
                <a:srgbClr val="AE1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2160" cy="68580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6012160" y="44624"/>
            <a:ext cx="31318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AE128D"/>
                </a:solidFill>
              </a:rPr>
              <a:t>По другой легенде шесть могучих великанов преследовали одно из племен манси, уходящих за каменный пояс Уральских гор. В истоках реки Печоры на перевале великаны уже почти настигли племя. </a:t>
            </a:r>
            <a:endParaRPr lang="ru-RU" sz="2000" b="1" dirty="0" smtClean="0">
              <a:solidFill>
                <a:srgbClr val="AE128D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AE128D"/>
                </a:solidFill>
              </a:rPr>
              <a:t>Но </a:t>
            </a:r>
            <a:r>
              <a:rPr lang="ru-RU" sz="2000" b="1" dirty="0">
                <a:solidFill>
                  <a:srgbClr val="AE128D"/>
                </a:solidFill>
              </a:rPr>
              <a:t>им преградил путь маленький шаман с белым, как известь, лицом и превратил великанов в шесть каменных столбов. С тех пор каждый шаман из племени манси обязательно приходил в священное урочище и черпал от него свою волшебную </a:t>
            </a:r>
            <a:r>
              <a:rPr lang="ru-RU" sz="2000" b="1" dirty="0" smtClean="0">
                <a:solidFill>
                  <a:srgbClr val="AE128D"/>
                </a:solidFill>
              </a:rPr>
              <a:t>силу.</a:t>
            </a:r>
            <a:endParaRPr lang="ru-RU" sz="2000" b="1" dirty="0">
              <a:solidFill>
                <a:srgbClr val="AE1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9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653136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50B52"/>
                </a:solidFill>
              </a:rPr>
              <a:t>В </a:t>
            </a:r>
            <a:r>
              <a:rPr lang="ru-RU" b="1" dirty="0">
                <a:solidFill>
                  <a:srgbClr val="650B52"/>
                </a:solidFill>
              </a:rPr>
              <a:t>далекие времена в густых лесах, подступивших к самым Уральским горам, жило могущественное племя манси. Мужчины племени были так сильны, что один на один побеждали медведя, и так быстры, что могли догнать бегущего оленя.  В юртах манси было много мехов и шкур убитых животных. Из них женщины делали красивые меховые одежды. Добрые духи, жившие на священной горе </a:t>
            </a:r>
            <a:r>
              <a:rPr lang="ru-RU" b="1" dirty="0" err="1">
                <a:solidFill>
                  <a:srgbClr val="650B52"/>
                </a:solidFill>
              </a:rPr>
              <a:t>Ялпинг-Ньер</a:t>
            </a:r>
            <a:r>
              <a:rPr lang="ru-RU" b="1" dirty="0">
                <a:solidFill>
                  <a:srgbClr val="650B52"/>
                </a:solidFill>
              </a:rPr>
              <a:t>, помогали манси, потому, что во главе племени стоял мудрый вождь </a:t>
            </a:r>
            <a:r>
              <a:rPr lang="ru-RU" b="1" dirty="0" err="1">
                <a:solidFill>
                  <a:srgbClr val="650B52"/>
                </a:solidFill>
              </a:rPr>
              <a:t>Куущай</a:t>
            </a:r>
            <a:r>
              <a:rPr lang="ru-RU" b="1" dirty="0">
                <a:solidFill>
                  <a:srgbClr val="650B52"/>
                </a:solidFill>
              </a:rPr>
              <a:t>, который был в большой дружбе с ними.</a:t>
            </a:r>
          </a:p>
        </p:txBody>
      </p:sp>
    </p:spTree>
    <p:extLst>
      <p:ext uri="{BB962C8B-B14F-4D97-AF65-F5344CB8AC3E}">
        <p14:creationId xmlns:p14="http://schemas.microsoft.com/office/powerpoint/2010/main" val="21495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5"/>
            <a:ext cx="9144000" cy="464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472514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AE128D"/>
                </a:solidFill>
              </a:rPr>
              <a:t>Были у вождя дочь – красавица </a:t>
            </a:r>
            <a:r>
              <a:rPr lang="ru-RU" sz="2000" b="1" dirty="0" err="1">
                <a:solidFill>
                  <a:srgbClr val="AE128D"/>
                </a:solidFill>
              </a:rPr>
              <a:t>Аим</a:t>
            </a:r>
            <a:r>
              <a:rPr lang="ru-RU" sz="2000" b="1" dirty="0">
                <a:solidFill>
                  <a:srgbClr val="AE128D"/>
                </a:solidFill>
              </a:rPr>
              <a:t> и сын </a:t>
            </a:r>
            <a:r>
              <a:rPr lang="ru-RU" sz="2000" b="1" dirty="0" err="1">
                <a:solidFill>
                  <a:srgbClr val="AE128D"/>
                </a:solidFill>
              </a:rPr>
              <a:t>Пыгрычум</a:t>
            </a:r>
            <a:r>
              <a:rPr lang="ru-RU" sz="2000" b="1" dirty="0">
                <a:solidFill>
                  <a:srgbClr val="AE128D"/>
                </a:solidFill>
              </a:rPr>
              <a:t>. Далеко за хребет разнеслась весть о красоте юной </a:t>
            </a:r>
            <a:r>
              <a:rPr lang="ru-RU" sz="2000" b="1" dirty="0" err="1">
                <a:solidFill>
                  <a:srgbClr val="AE128D"/>
                </a:solidFill>
              </a:rPr>
              <a:t>Аим</a:t>
            </a:r>
            <a:r>
              <a:rPr lang="ru-RU" sz="2000" b="1" dirty="0">
                <a:solidFill>
                  <a:srgbClr val="AE128D"/>
                </a:solidFill>
              </a:rPr>
              <a:t>. Она была стройна, как сосна, выросшая в густом лесу, а пела так хорошо, что послушать ее сбегались олени из долины </a:t>
            </a:r>
            <a:r>
              <a:rPr lang="ru-RU" sz="2000" b="1" dirty="0" err="1">
                <a:solidFill>
                  <a:srgbClr val="AE128D"/>
                </a:solidFill>
              </a:rPr>
              <a:t>Ыджид-Ляги</a:t>
            </a:r>
            <a:r>
              <a:rPr lang="ru-RU" sz="2000" b="1" dirty="0">
                <a:solidFill>
                  <a:srgbClr val="AE128D"/>
                </a:solidFill>
              </a:rPr>
              <a:t>.  Услышал о красоте дочери вождя манси и великан </a:t>
            </a:r>
            <a:r>
              <a:rPr lang="ru-RU" sz="2000" b="1" dirty="0" err="1">
                <a:solidFill>
                  <a:srgbClr val="AE128D"/>
                </a:solidFill>
              </a:rPr>
              <a:t>Торев</a:t>
            </a:r>
            <a:r>
              <a:rPr lang="ru-RU" sz="2000" b="1" dirty="0">
                <a:solidFill>
                  <a:srgbClr val="AE128D"/>
                </a:solidFill>
              </a:rPr>
              <a:t> (Медведь), чей род охотился на горах </a:t>
            </a:r>
            <a:r>
              <a:rPr lang="ru-RU" sz="2000" b="1" dirty="0" err="1">
                <a:solidFill>
                  <a:srgbClr val="AE128D"/>
                </a:solidFill>
              </a:rPr>
              <a:t>Хараиз</a:t>
            </a:r>
            <a:r>
              <a:rPr lang="ru-RU" sz="2000" b="1" dirty="0">
                <a:solidFill>
                  <a:srgbClr val="AE128D"/>
                </a:solidFill>
              </a:rPr>
              <a:t>. Потребовал он, чтобы </a:t>
            </a:r>
            <a:r>
              <a:rPr lang="ru-RU" sz="2000" b="1" dirty="0" err="1">
                <a:solidFill>
                  <a:srgbClr val="AE128D"/>
                </a:solidFill>
              </a:rPr>
              <a:t>Куущай</a:t>
            </a:r>
            <a:r>
              <a:rPr lang="ru-RU" sz="2000" b="1" dirty="0">
                <a:solidFill>
                  <a:srgbClr val="AE128D"/>
                </a:solidFill>
              </a:rPr>
              <a:t> отдал ему свою дочь </a:t>
            </a:r>
            <a:r>
              <a:rPr lang="ru-RU" sz="2000" b="1" dirty="0" err="1" smtClean="0">
                <a:solidFill>
                  <a:srgbClr val="AE128D"/>
                </a:solidFill>
              </a:rPr>
              <a:t>Аим</a:t>
            </a:r>
            <a:r>
              <a:rPr lang="ru-RU" sz="2000" b="1" dirty="0" smtClean="0">
                <a:solidFill>
                  <a:srgbClr val="AE128D"/>
                </a:solidFill>
              </a:rPr>
              <a:t>. </a:t>
            </a:r>
            <a:r>
              <a:rPr lang="ru-RU" sz="2000" b="1" dirty="0">
                <a:solidFill>
                  <a:srgbClr val="AE128D"/>
                </a:solidFill>
              </a:rPr>
              <a:t>Но отказалась, смеясь </a:t>
            </a:r>
            <a:r>
              <a:rPr lang="ru-RU" sz="2000" b="1" dirty="0" err="1" smtClean="0">
                <a:solidFill>
                  <a:srgbClr val="AE128D"/>
                </a:solidFill>
              </a:rPr>
              <a:t>Аим</a:t>
            </a:r>
            <a:r>
              <a:rPr lang="ru-RU" sz="2000" b="1" dirty="0" smtClean="0">
                <a:solidFill>
                  <a:srgbClr val="AE128D"/>
                </a:solidFill>
              </a:rPr>
              <a:t>, </a:t>
            </a:r>
            <a:r>
              <a:rPr lang="ru-RU" sz="2000" b="1" dirty="0">
                <a:solidFill>
                  <a:srgbClr val="AE128D"/>
                </a:solidFill>
              </a:rPr>
              <a:t>и от этого предложения.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19886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" y="3429000"/>
            <a:ext cx="91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E128D"/>
                </a:solidFill>
              </a:rPr>
              <a:t>Разгневанный </a:t>
            </a:r>
            <a:r>
              <a:rPr lang="ru-RU" b="1" dirty="0" err="1">
                <a:solidFill>
                  <a:srgbClr val="AE128D"/>
                </a:solidFill>
              </a:rPr>
              <a:t>Торев</a:t>
            </a:r>
            <a:r>
              <a:rPr lang="ru-RU" b="1" dirty="0">
                <a:solidFill>
                  <a:srgbClr val="AE128D"/>
                </a:solidFill>
              </a:rPr>
              <a:t> позвал своих братьев великанов и двинулся к вершине </a:t>
            </a:r>
            <a:r>
              <a:rPr lang="ru-RU" b="1" dirty="0" err="1">
                <a:solidFill>
                  <a:srgbClr val="AE128D"/>
                </a:solidFill>
              </a:rPr>
              <a:t>Торре</a:t>
            </a:r>
            <a:r>
              <a:rPr lang="ru-RU" b="1" dirty="0">
                <a:solidFill>
                  <a:srgbClr val="AE128D"/>
                </a:solidFill>
              </a:rPr>
              <a:t>-</a:t>
            </a:r>
            <a:r>
              <a:rPr lang="ru-RU" b="1" dirty="0" err="1">
                <a:solidFill>
                  <a:srgbClr val="AE128D"/>
                </a:solidFill>
              </a:rPr>
              <a:t>Порре</a:t>
            </a:r>
            <a:r>
              <a:rPr lang="ru-RU" b="1" dirty="0">
                <a:solidFill>
                  <a:srgbClr val="AE128D"/>
                </a:solidFill>
              </a:rPr>
              <a:t>-Из, чтобы силой схватить </a:t>
            </a:r>
            <a:r>
              <a:rPr lang="ru-RU" b="1" dirty="0" err="1">
                <a:solidFill>
                  <a:srgbClr val="AE128D"/>
                </a:solidFill>
              </a:rPr>
              <a:t>Аим</a:t>
            </a:r>
            <a:r>
              <a:rPr lang="ru-RU" b="1" dirty="0">
                <a:solidFill>
                  <a:srgbClr val="AE128D"/>
                </a:solidFill>
              </a:rPr>
              <a:t>. Неожиданно, когда </a:t>
            </a:r>
            <a:r>
              <a:rPr lang="ru-RU" b="1" dirty="0" err="1">
                <a:solidFill>
                  <a:srgbClr val="AE128D"/>
                </a:solidFill>
              </a:rPr>
              <a:t>Пыгрычум</a:t>
            </a:r>
            <a:r>
              <a:rPr lang="ru-RU" b="1" dirty="0">
                <a:solidFill>
                  <a:srgbClr val="AE128D"/>
                </a:solidFill>
              </a:rPr>
              <a:t> с частью воинов был на охоте, появились великаны перед воротами каменного города. Целый день шла жаркая битва у крепостных стен. </a:t>
            </a:r>
            <a:br>
              <a:rPr lang="ru-RU" b="1" dirty="0">
                <a:solidFill>
                  <a:srgbClr val="AE128D"/>
                </a:solidFill>
              </a:rPr>
            </a:br>
            <a:r>
              <a:rPr lang="ru-RU" b="1" dirty="0">
                <a:solidFill>
                  <a:srgbClr val="AE128D"/>
                </a:solidFill>
              </a:rPr>
              <a:t>Под тучами стрел поднялась </a:t>
            </a:r>
            <a:r>
              <a:rPr lang="ru-RU" b="1" dirty="0" err="1">
                <a:solidFill>
                  <a:srgbClr val="AE128D"/>
                </a:solidFill>
              </a:rPr>
              <a:t>Аим</a:t>
            </a:r>
            <a:r>
              <a:rPr lang="ru-RU" b="1" dirty="0">
                <a:solidFill>
                  <a:srgbClr val="AE128D"/>
                </a:solidFill>
              </a:rPr>
              <a:t> на высокую башню и крикнула: — </a:t>
            </a:r>
            <a:r>
              <a:rPr lang="ru-RU" b="1" dirty="0" smtClean="0">
                <a:solidFill>
                  <a:srgbClr val="AE128D"/>
                </a:solidFill>
              </a:rPr>
              <a:t>«О</a:t>
            </a:r>
            <a:r>
              <a:rPr lang="ru-RU" b="1" dirty="0">
                <a:solidFill>
                  <a:srgbClr val="AE128D"/>
                </a:solidFill>
              </a:rPr>
              <a:t>, добрые духи, спасите нас от гибели! Пошлите домой </a:t>
            </a:r>
            <a:r>
              <a:rPr lang="ru-RU" b="1" dirty="0" err="1" smtClean="0">
                <a:solidFill>
                  <a:srgbClr val="AE128D"/>
                </a:solidFill>
              </a:rPr>
              <a:t>Пыгрычума</a:t>
            </a:r>
            <a:r>
              <a:rPr lang="ru-RU" b="1" dirty="0" smtClean="0">
                <a:solidFill>
                  <a:srgbClr val="AE128D"/>
                </a:solidFill>
              </a:rPr>
              <a:t>!» В </a:t>
            </a:r>
            <a:r>
              <a:rPr lang="ru-RU" b="1" dirty="0">
                <a:solidFill>
                  <a:srgbClr val="AE128D"/>
                </a:solidFill>
              </a:rPr>
              <a:t>тот же миг в горах засверкали молнии, грянул гром, и черные тучи густой пеленой закрыли город. — Коварная, — зарычал </a:t>
            </a:r>
            <a:r>
              <a:rPr lang="ru-RU" b="1" dirty="0" err="1">
                <a:solidFill>
                  <a:srgbClr val="AE128D"/>
                </a:solidFill>
              </a:rPr>
              <a:t>Торев</a:t>
            </a:r>
            <a:r>
              <a:rPr lang="ru-RU" b="1" dirty="0">
                <a:solidFill>
                  <a:srgbClr val="AE128D"/>
                </a:solidFill>
              </a:rPr>
              <a:t>, увидав на башне </a:t>
            </a:r>
            <a:r>
              <a:rPr lang="ru-RU" b="1" dirty="0" err="1">
                <a:solidFill>
                  <a:srgbClr val="AE128D"/>
                </a:solidFill>
              </a:rPr>
              <a:t>Аим</a:t>
            </a:r>
            <a:r>
              <a:rPr lang="ru-RU" b="1" dirty="0">
                <a:solidFill>
                  <a:srgbClr val="AE128D"/>
                </a:solidFill>
              </a:rPr>
              <a:t>. Он ринулся вперед, сокрушая все на своем пути. И только </a:t>
            </a:r>
            <a:r>
              <a:rPr lang="ru-RU" b="1" dirty="0" err="1">
                <a:solidFill>
                  <a:srgbClr val="AE128D"/>
                </a:solidFill>
              </a:rPr>
              <a:t>Аим</a:t>
            </a:r>
            <a:r>
              <a:rPr lang="ru-RU" b="1" dirty="0">
                <a:solidFill>
                  <a:srgbClr val="AE128D"/>
                </a:solidFill>
              </a:rPr>
              <a:t> успела спуститься с башни, как та рухнула под страшным ударом дубины великана. Затем </a:t>
            </a:r>
            <a:r>
              <a:rPr lang="ru-RU" b="1" dirty="0" err="1">
                <a:solidFill>
                  <a:srgbClr val="AE128D"/>
                </a:solidFill>
              </a:rPr>
              <a:t>Торев</a:t>
            </a:r>
            <a:r>
              <a:rPr lang="ru-RU" b="1" dirty="0">
                <a:solidFill>
                  <a:srgbClr val="AE128D"/>
                </a:solidFill>
              </a:rPr>
              <a:t> вновь поднял свою огромную палицу и ударил по хрустальному замку. Замок рассыпался на мелкие кусочки, которые подхватил ветер и разнес по всему Уралу.</a:t>
            </a:r>
          </a:p>
        </p:txBody>
      </p:sp>
    </p:spTree>
    <p:extLst>
      <p:ext uri="{BB962C8B-B14F-4D97-AF65-F5344CB8AC3E}">
        <p14:creationId xmlns:p14="http://schemas.microsoft.com/office/powerpoint/2010/main" val="22752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568952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51520" y="3717032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AE128D"/>
                </a:solidFill>
              </a:rPr>
              <a:t>С тех пор и находят в Уральских горах прозрачные осколки горного хрусталя.  </a:t>
            </a:r>
            <a:r>
              <a:rPr lang="ru-RU" sz="2000" b="1" dirty="0" err="1">
                <a:solidFill>
                  <a:srgbClr val="AE128D"/>
                </a:solidFill>
              </a:rPr>
              <a:t>Аим</a:t>
            </a:r>
            <a:r>
              <a:rPr lang="ru-RU" sz="2000" b="1" dirty="0">
                <a:solidFill>
                  <a:srgbClr val="AE128D"/>
                </a:solidFill>
              </a:rPr>
              <a:t> с горсткой воинов скрылась под покровом темноты в горах. Под утро услышали шум погони. И вдруг, когда уже великаны готовы были схватить их, в лучах восходящего солнца появился </a:t>
            </a:r>
            <a:r>
              <a:rPr lang="ru-RU" sz="2000" b="1" dirty="0" err="1">
                <a:solidFill>
                  <a:srgbClr val="AE128D"/>
                </a:solidFill>
              </a:rPr>
              <a:t>Пыгрычум</a:t>
            </a:r>
            <a:r>
              <a:rPr lang="ru-RU" sz="2000" b="1" dirty="0">
                <a:solidFill>
                  <a:srgbClr val="AE128D"/>
                </a:solidFill>
              </a:rPr>
              <a:t> с блестящим щитом и острым мечом в руках, которые дали ему добрые духи. </a:t>
            </a:r>
            <a:r>
              <a:rPr lang="ru-RU" sz="2000" b="1" dirty="0" err="1">
                <a:solidFill>
                  <a:srgbClr val="AE128D"/>
                </a:solidFill>
              </a:rPr>
              <a:t>Пыгрычум</a:t>
            </a:r>
            <a:r>
              <a:rPr lang="ru-RU" sz="2000" b="1" dirty="0">
                <a:solidFill>
                  <a:srgbClr val="AE128D"/>
                </a:solidFill>
              </a:rPr>
              <a:t> повернул щит в сторону солнца, и огненный сноп света ударил в глаза великану, который отбросил в сторону бубен. На глазах изумленных братьев великан и отброшенный в сторону бубен стали медленно каменеть. В ужасе бросились братья назад, но, попав под луч щита </a:t>
            </a:r>
            <a:r>
              <a:rPr lang="ru-RU" sz="2000" b="1" dirty="0" err="1">
                <a:solidFill>
                  <a:srgbClr val="AE128D"/>
                </a:solidFill>
              </a:rPr>
              <a:t>Пыгрычума</a:t>
            </a:r>
            <a:r>
              <a:rPr lang="ru-RU" sz="2000" b="1" dirty="0">
                <a:solidFill>
                  <a:srgbClr val="AE128D"/>
                </a:solidFill>
              </a:rPr>
              <a:t>, сами превратились в камни. </a:t>
            </a:r>
            <a:br>
              <a:rPr lang="ru-RU" sz="2000" b="1" dirty="0">
                <a:solidFill>
                  <a:srgbClr val="AE128D"/>
                </a:solidFill>
              </a:rPr>
            </a:br>
            <a:endParaRPr lang="ru-RU" sz="2000" b="1" dirty="0">
              <a:solidFill>
                <a:srgbClr val="AE1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397023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AE128D"/>
                </a:solidFill>
              </a:rPr>
              <a:t>С тех пор тысячи лет стоят они на горе, которую народ назвал Мань-Пупу-</a:t>
            </a:r>
            <a:r>
              <a:rPr lang="ru-RU" sz="2000" b="1" dirty="0" err="1">
                <a:solidFill>
                  <a:srgbClr val="AE128D"/>
                </a:solidFill>
              </a:rPr>
              <a:t>Ньер</a:t>
            </a:r>
            <a:r>
              <a:rPr lang="ru-RU" sz="2000" b="1" dirty="0">
                <a:solidFill>
                  <a:srgbClr val="AE128D"/>
                </a:solidFill>
              </a:rPr>
              <a:t> (Гора каменных идолов), а недалеко от нее возвышается величественная вершина </a:t>
            </a:r>
            <a:r>
              <a:rPr lang="ru-RU" sz="2000" b="1" dirty="0" err="1">
                <a:solidFill>
                  <a:srgbClr val="AE128D"/>
                </a:solidFill>
              </a:rPr>
              <a:t>Койп</a:t>
            </a:r>
            <a:r>
              <a:rPr lang="ru-RU" sz="2000" b="1" dirty="0">
                <a:solidFill>
                  <a:srgbClr val="AE128D"/>
                </a:solidFill>
              </a:rPr>
              <a:t> (Барабан). Впереди "шаман" с поднятой рукой, а за ним, на некотором удалении, остальные спутники…»</a:t>
            </a:r>
          </a:p>
        </p:txBody>
      </p:sp>
    </p:spTree>
    <p:extLst>
      <p:ext uri="{BB962C8B-B14F-4D97-AF65-F5344CB8AC3E}">
        <p14:creationId xmlns:p14="http://schemas.microsoft.com/office/powerpoint/2010/main" val="34981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Столбы </a:t>
            </a:r>
            <a:r>
              <a:rPr lang="ru-RU" sz="2000" b="1" dirty="0">
                <a:solidFill>
                  <a:schemeClr val="bg1"/>
                </a:solidFill>
              </a:rPr>
              <a:t>выветривания обладают особой энергетикой.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Энергетика </a:t>
            </a:r>
            <a:r>
              <a:rPr lang="ru-RU" sz="2000" b="1" dirty="0">
                <a:solidFill>
                  <a:schemeClr val="bg1"/>
                </a:solidFill>
              </a:rPr>
              <a:t>там какая-то не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простая, оттуда уходишь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и </a:t>
            </a:r>
            <a:r>
              <a:rPr lang="ru-RU" sz="2000" b="1" dirty="0">
                <a:solidFill>
                  <a:schemeClr val="bg1"/>
                </a:solidFill>
              </a:rPr>
              <a:t>понимаешь, насколько, ты, человек, в этом мире </a:t>
            </a:r>
            <a:r>
              <a:rPr lang="ru-RU" sz="2000" b="1" dirty="0" smtClean="0">
                <a:solidFill>
                  <a:schemeClr val="bg1"/>
                </a:solidFill>
              </a:rPr>
              <a:t>мал.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4" cy="45811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25300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Чем ближе мы приближались к этим болванам, тем больший нас охватывал ужас, страх, тем более, что мы начитались легенд народов </a:t>
            </a:r>
            <a:r>
              <a:rPr lang="ru-RU" sz="2400" b="1" dirty="0" err="1"/>
              <a:t>коми</a:t>
            </a:r>
            <a:r>
              <a:rPr lang="ru-RU" sz="2400" b="1" dirty="0"/>
              <a:t>, манси</a:t>
            </a:r>
            <a:r>
              <a:rPr lang="ru-RU" sz="2400" b="1" dirty="0" smtClean="0"/>
              <a:t>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253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164288" y="1268760"/>
            <a:ext cx="172819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581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811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Столбы выветривания (Мансийские болваны) </a:t>
            </a:r>
            <a:r>
              <a:rPr lang="ru-RU" sz="2400" b="1" dirty="0" smtClean="0"/>
              <a:t>– уникальный геологический памятник в Троицко-Печорском районе республики Коми на горе Мань-Пупу-</a:t>
            </a:r>
            <a:r>
              <a:rPr lang="ru-RU" sz="2400" b="1" dirty="0" err="1" smtClean="0"/>
              <a:t>Нёр</a:t>
            </a:r>
            <a:r>
              <a:rPr lang="ru-RU" sz="2400" b="1" dirty="0" smtClean="0"/>
              <a:t> ( на языке  манси</a:t>
            </a:r>
          </a:p>
          <a:p>
            <a:pPr algn="ctr"/>
            <a:r>
              <a:rPr lang="ru-RU" sz="2400" b="1" dirty="0" smtClean="0"/>
              <a:t>«Малая гора Идолов», в междуречье рек </a:t>
            </a:r>
            <a:r>
              <a:rPr lang="ru-RU" sz="2400" b="1" dirty="0" err="1" smtClean="0"/>
              <a:t>Ичотляга</a:t>
            </a:r>
            <a:r>
              <a:rPr lang="ru-RU" sz="2400" b="1" dirty="0" smtClean="0"/>
              <a:t> и Печора. </a:t>
            </a:r>
          </a:p>
          <a:p>
            <a:pPr algn="ctr"/>
            <a:r>
              <a:rPr lang="ru-RU" sz="2400" b="1" dirty="0" smtClean="0"/>
              <a:t>Всего столбов -7. Высота от 30 до 42 </a:t>
            </a:r>
            <a:r>
              <a:rPr lang="ru-RU" sz="2400" b="1" dirty="0" smtClean="0"/>
              <a:t>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07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549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55499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Столбы выветривания находятся довольно далеко от обитаемых мест. Добраться до столбов могут только подготовленные туристы. Со стороны Свердловской области и Пермского края есть пеший маршрут. До плато и столбов выветривания можно добраться на вертолёте. Из Сыктывкара — столицы республики Коми — лететь два с половиной часа. Иначе — сначала на машине, потом на лодке, ну и остаток пути — пешком. На то, чтобы преодолеть таким образом 400 с лишним километров, уйдёт не меньше недели.</a:t>
            </a:r>
          </a:p>
        </p:txBody>
      </p:sp>
      <p:pic>
        <p:nvPicPr>
          <p:cNvPr id="5" name="Рисунок 4" descr="https://khms0.googleapis.com/kh?v=702&amp;hl=ru-RU&amp;&amp;x=680&amp;y=284&amp;z=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554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5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8" y="326466"/>
            <a:ext cx="5715000" cy="2686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311483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Жители Коми уверены — каменные болваны на плато </a:t>
            </a:r>
            <a:r>
              <a:rPr lang="ru-RU" sz="2400" b="1" dirty="0" err="1" smtClean="0">
                <a:solidFill>
                  <a:srgbClr val="002060"/>
                </a:solidFill>
              </a:rPr>
              <a:t>Маньпупунёр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— настоящее </a:t>
            </a:r>
            <a:r>
              <a:rPr lang="ru-RU" sz="2400" b="1" dirty="0" smtClean="0">
                <a:solidFill>
                  <a:srgbClr val="002060"/>
                </a:solidFill>
              </a:rPr>
              <a:t>чудо.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2008 году Столбы выветривания вошли в первую семерку чудес России, согласно конкурсу </a:t>
            </a:r>
            <a:r>
              <a:rPr lang="ru-RU" sz="2400" b="1" u="sng" dirty="0">
                <a:solidFill>
                  <a:srgbClr val="002060"/>
                </a:solidFill>
                <a:hlinkClick r:id="rId3"/>
              </a:rPr>
              <a:t>“7 чудес России”</a:t>
            </a:r>
            <a:r>
              <a:rPr lang="ru-RU" sz="2400" b="1" u="sng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8224" y="980728"/>
            <a:ext cx="22295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Проект новой </a:t>
            </a:r>
          </a:p>
          <a:p>
            <a:r>
              <a:rPr lang="ru-RU" b="1" dirty="0" smtClean="0"/>
              <a:t>денежной купюры с</a:t>
            </a:r>
          </a:p>
          <a:p>
            <a:r>
              <a:rPr lang="ru-RU" b="1" dirty="0" smtClean="0"/>
              <a:t> изображением </a:t>
            </a:r>
          </a:p>
          <a:p>
            <a:r>
              <a:rPr lang="ru-RU" b="1" dirty="0" err="1" smtClean="0"/>
              <a:t>Останцов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Маньпупунёра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02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6" y="242274"/>
            <a:ext cx="4093934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4752528" cy="3347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4" y="3686708"/>
            <a:ext cx="5498976" cy="3126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293096"/>
            <a:ext cx="2795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E128D"/>
                </a:solidFill>
              </a:rPr>
              <a:t>Шиженская Н.Н.,</a:t>
            </a:r>
          </a:p>
          <a:p>
            <a:pPr algn="ctr"/>
            <a:r>
              <a:rPr lang="ru-RU" sz="2400" b="1" dirty="0">
                <a:solidFill>
                  <a:srgbClr val="AE128D"/>
                </a:solidFill>
              </a:rPr>
              <a:t>у</a:t>
            </a:r>
            <a:r>
              <a:rPr lang="ru-RU" sz="2400" b="1" dirty="0" smtClean="0">
                <a:solidFill>
                  <a:srgbClr val="AE128D"/>
                </a:solidFill>
              </a:rPr>
              <a:t>читель географии </a:t>
            </a:r>
          </a:p>
          <a:p>
            <a:pPr algn="ctr"/>
            <a:r>
              <a:rPr lang="ru-RU" sz="2400" b="1" dirty="0" smtClean="0">
                <a:solidFill>
                  <a:srgbClr val="AE128D"/>
                </a:solidFill>
              </a:rPr>
              <a:t>ГБОУ школы № 104</a:t>
            </a:r>
          </a:p>
          <a:p>
            <a:pPr algn="ctr"/>
            <a:r>
              <a:rPr lang="ru-RU" sz="2400" b="1" dirty="0" smtClean="0">
                <a:solidFill>
                  <a:srgbClr val="AE128D"/>
                </a:solidFill>
              </a:rPr>
              <a:t>Санкт-Петербурга</a:t>
            </a:r>
            <a:endParaRPr lang="ru-RU" sz="2400" b="1" dirty="0">
              <a:solidFill>
                <a:srgbClr val="AE1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3" y="188640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Столбы выветривания (останцы)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 плато Мань-Пупу-</a:t>
            </a:r>
            <a:r>
              <a:rPr lang="ru-RU" sz="2800" b="1" dirty="0" err="1" smtClean="0">
                <a:solidFill>
                  <a:srgbClr val="C00000"/>
                </a:solidFill>
              </a:rPr>
              <a:t>Нёр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являются визитной карточкой Урала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80"/>
            <a:ext cx="9144000" cy="331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332504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Около 200 миллионов лет назад на месте каменных столбов были высокие горы. Проходили тысячелетия. Дождь, снег, ветер, мороз и жара постепенно разрушали горы, и в первую очередь </a:t>
            </a:r>
            <a:r>
              <a:rPr lang="ru-RU" sz="2400" b="1" dirty="0" smtClean="0">
                <a:solidFill>
                  <a:srgbClr val="7030A0"/>
                </a:solidFill>
              </a:rPr>
              <a:t>рыхлые осадочные </a:t>
            </a:r>
            <a:r>
              <a:rPr lang="ru-RU" sz="2400" b="1" dirty="0">
                <a:solidFill>
                  <a:srgbClr val="7030A0"/>
                </a:solidFill>
              </a:rPr>
              <a:t>породы. Твёрдые-серицитокварцитовые сланцы, из которых сложены останцы, — разрушались меньше и сохранились до наших дней, а мягкие породы были разрушены выветриванием и снесены водой и ветром в понижения рельефа.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Именно </a:t>
            </a:r>
            <a:r>
              <a:rPr lang="ru-RU" sz="2400" b="1" dirty="0">
                <a:solidFill>
                  <a:srgbClr val="7030A0"/>
                </a:solidFill>
              </a:rPr>
              <a:t>отсюда и пошло название </a:t>
            </a:r>
            <a:r>
              <a:rPr lang="ru-RU" sz="2400" b="1" dirty="0" smtClean="0">
                <a:solidFill>
                  <a:srgbClr val="7030A0"/>
                </a:solidFill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</a:rPr>
              <a:t>Столбы </a:t>
            </a:r>
            <a:r>
              <a:rPr lang="ru-RU" sz="2400" b="1" dirty="0" smtClean="0">
                <a:solidFill>
                  <a:srgbClr val="002060"/>
                </a:solidFill>
              </a:rPr>
              <a:t>Выветривания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84" y="0"/>
            <a:ext cx="6041588" cy="6878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796136" y="144497"/>
            <a:ext cx="3168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Чем ближе подходишь к ним, тем необычней становится их вид. Один столб, высотой 34 м, стоит несколько в стороне от других; он напоминает огромную бутылку, перевёрнутую вверх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дном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5085184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Шесть других выстроились в ряд у края обрыва. Столбы имеют причудливые очертания и, в зависимости от места осмотра, напоминают то фигуру огромного человека, то голову лошади или барана. Неудивительно, что в прошлые времена манси обожествляли грандиозные каменные изваяния, поклонялись им, но подниматься на </a:t>
            </a:r>
            <a:r>
              <a:rPr lang="ru-RU" sz="2000" b="1" dirty="0" err="1" smtClean="0">
                <a:solidFill>
                  <a:schemeClr val="bg1"/>
                </a:solidFill>
              </a:rPr>
              <a:t>Маньпупунёр</a:t>
            </a:r>
            <a:r>
              <a:rPr lang="ru-RU" sz="2000" b="1" dirty="0" smtClean="0">
                <a:solidFill>
                  <a:schemeClr val="bg1"/>
                </a:solidFill>
              </a:rPr>
              <a:t> было величайшим </a:t>
            </a:r>
            <a:r>
              <a:rPr lang="ru-RU" sz="2000" b="1" dirty="0" smtClean="0">
                <a:solidFill>
                  <a:schemeClr val="bg1"/>
                </a:solidFill>
              </a:rPr>
              <a:t>грехом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953"/>
            <a:ext cx="9144000" cy="5613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Появление </a:t>
            </a:r>
            <a:r>
              <a:rPr lang="ru-RU" sz="2400" b="1" i="1" dirty="0">
                <a:solidFill>
                  <a:srgbClr val="C00000"/>
                </a:solidFill>
              </a:rPr>
              <a:t>болванов </a:t>
            </a:r>
            <a:r>
              <a:rPr lang="ru-RU" sz="2400" b="1" i="1" dirty="0" smtClean="0">
                <a:solidFill>
                  <a:srgbClr val="C00000"/>
                </a:solidFill>
              </a:rPr>
              <a:t>поражает путников.  </a:t>
            </a:r>
            <a:r>
              <a:rPr lang="ru-RU" sz="2400" b="1" i="1" dirty="0">
                <a:solidFill>
                  <a:srgbClr val="C00000"/>
                </a:solidFill>
              </a:rPr>
              <a:t>Они </a:t>
            </a:r>
            <a:r>
              <a:rPr lang="ru-RU" sz="2400" b="1" i="1" dirty="0" smtClean="0">
                <a:solidFill>
                  <a:srgbClr val="C00000"/>
                </a:solidFill>
              </a:rPr>
              <a:t>возникают </a:t>
            </a:r>
            <a:r>
              <a:rPr lang="ru-RU" sz="2400" b="1" i="1" dirty="0">
                <a:solidFill>
                  <a:srgbClr val="C00000"/>
                </a:solidFill>
              </a:rPr>
              <a:t>на фоне голубого неба и ярко-красной осенней тундры,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сразу </a:t>
            </a:r>
            <a:r>
              <a:rPr lang="ru-RU" sz="2400" b="1" i="1" dirty="0">
                <a:solidFill>
                  <a:srgbClr val="C00000"/>
                </a:solidFill>
              </a:rPr>
              <a:t>все семь </a:t>
            </a:r>
            <a:r>
              <a:rPr lang="ru-RU" sz="2400" b="1" i="1" dirty="0" smtClean="0">
                <a:solidFill>
                  <a:srgbClr val="C00000"/>
                </a:solidFill>
              </a:rPr>
              <a:t>богатырей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5"/>
          <a:stretch/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391304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Впереди "шаман" с поднятой рукой, а за ним, на некотором удалении, остальные спутники. Одна из фигур похожа на женщину в кокошнике и длинном платье. Другая выглядит как старик со сморщенным носом, третья - как ненец в малице. Стоит взглянуть на группу с другой стороны, и все сказочным образом </a:t>
            </a:r>
            <a:r>
              <a:rPr lang="ru-RU" sz="2400" b="1" i="1" dirty="0" smtClean="0">
                <a:solidFill>
                  <a:srgbClr val="002060"/>
                </a:solidFill>
              </a:rPr>
              <a:t>меняется</a:t>
            </a:r>
            <a:r>
              <a:rPr lang="ru-RU" sz="2400" b="1" i="1" dirty="0" smtClean="0">
                <a:solidFill>
                  <a:srgbClr val="002060"/>
                </a:solidFill>
              </a:rPr>
              <a:t>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6512" y="18864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Меняется время года, меняется и вид местности. 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Очень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впечатляет местность в зимний период, когда мансийские болваны совершенно белые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словно хрустальные.</a:t>
            </a:r>
          </a:p>
        </p:txBody>
      </p:sp>
    </p:spTree>
    <p:extLst>
      <p:ext uri="{BB962C8B-B14F-4D97-AF65-F5344CB8AC3E}">
        <p14:creationId xmlns:p14="http://schemas.microsoft.com/office/powerpoint/2010/main" val="12144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906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2016-10-11T13:30:34Z</dcterms:created>
  <dcterms:modified xsi:type="dcterms:W3CDTF">2016-10-11T15:51:41Z</dcterms:modified>
</cp:coreProperties>
</file>