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3" r:id="rId2"/>
    <p:sldId id="333" r:id="rId3"/>
    <p:sldId id="334" r:id="rId4"/>
    <p:sldId id="335" r:id="rId5"/>
    <p:sldId id="337" r:id="rId6"/>
    <p:sldId id="338" r:id="rId7"/>
    <p:sldId id="340" r:id="rId8"/>
    <p:sldId id="339" r:id="rId9"/>
    <p:sldId id="345" r:id="rId10"/>
    <p:sldId id="342" r:id="rId11"/>
    <p:sldId id="343" r:id="rId12"/>
    <p:sldId id="346" r:id="rId13"/>
    <p:sldId id="360" r:id="rId14"/>
    <p:sldId id="347" r:id="rId15"/>
    <p:sldId id="348" r:id="rId16"/>
    <p:sldId id="353" r:id="rId17"/>
    <p:sldId id="349" r:id="rId18"/>
    <p:sldId id="350" r:id="rId19"/>
    <p:sldId id="351" r:id="rId20"/>
    <p:sldId id="352" r:id="rId21"/>
    <p:sldId id="358" r:id="rId22"/>
    <p:sldId id="354" r:id="rId23"/>
    <p:sldId id="355" r:id="rId24"/>
    <p:sldId id="356" r:id="rId25"/>
    <p:sldId id="357" r:id="rId26"/>
    <p:sldId id="35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E001B"/>
    <a:srgbClr val="FFAD5B"/>
    <a:srgbClr val="1F1FA1"/>
    <a:srgbClr val="FFB469"/>
    <a:srgbClr val="FF9933"/>
    <a:srgbClr val="FFD3A7"/>
    <a:srgbClr val="FFD9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4608" autoAdjust="0"/>
  </p:normalViewPr>
  <p:slideViewPr>
    <p:cSldViewPr>
      <p:cViewPr varScale="1">
        <p:scale>
          <a:sx n="75" d="100"/>
          <a:sy n="75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D3E07-8971-46A9-AAD4-C0BDE4FD9FE7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9C6D1D-99DB-42C4-88C1-EF79B140C198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Вовлечь родителей и детей в исследовательскую деятельность по сбору сведений о родственниках-участниках Великой Отечественной Войны</a:t>
          </a:r>
          <a:r>
            <a:rPr lang="ru-RU" sz="1600" b="1" baseline="0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03B66D5-51CD-497E-AEF4-4C055B89F080}" type="parTrans" cxnId="{C6A5CF87-8840-496F-AF3F-6062C1F1D2B0}">
      <dgm:prSet/>
      <dgm:spPr/>
      <dgm:t>
        <a:bodyPr/>
        <a:lstStyle/>
        <a:p>
          <a:endParaRPr lang="ru-RU"/>
        </a:p>
      </dgm:t>
    </dgm:pt>
    <dgm:pt modelId="{EED56FB9-3B73-43E0-AD73-D9567AD5BA1C}" type="sibTrans" cxnId="{C6A5CF87-8840-496F-AF3F-6062C1F1D2B0}">
      <dgm:prSet/>
      <dgm:spPr/>
      <dgm:t>
        <a:bodyPr/>
        <a:lstStyle/>
        <a:p>
          <a:endParaRPr lang="ru-RU"/>
        </a:p>
      </dgm:t>
    </dgm:pt>
    <dgm:pt modelId="{1018C5BB-23A6-4734-9FFF-F5C0710D287E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Воспитывать в детях бережное отношение к семейным фотографиям и наградам, уважительное отношение к старшему поколению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13E7E28-304D-452A-8C9A-C14B80E0FF82}" type="parTrans" cxnId="{72BBF48A-3398-4553-83CA-CB5FC596E760}">
      <dgm:prSet/>
      <dgm:spPr/>
      <dgm:t>
        <a:bodyPr/>
        <a:lstStyle/>
        <a:p>
          <a:endParaRPr lang="ru-RU"/>
        </a:p>
      </dgm:t>
    </dgm:pt>
    <dgm:pt modelId="{205B5B99-7892-4D7D-B0EC-2C84C56F60E1}" type="sibTrans" cxnId="{72BBF48A-3398-4553-83CA-CB5FC596E760}">
      <dgm:prSet/>
      <dgm:spPr/>
      <dgm:t>
        <a:bodyPr/>
        <a:lstStyle/>
        <a:p>
          <a:endParaRPr lang="ru-RU"/>
        </a:p>
      </dgm:t>
    </dgm:pt>
    <dgm:pt modelId="{9D17B21A-58AE-4489-B9E4-E14A973504C6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defTabSz="62230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Повышать эффективность детско-родительских отношений и родительского авторитета в патриотическом воспитании детей дошкольного возраста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E690A66-8C85-45EF-BECA-8E3494B83645}" type="parTrans" cxnId="{FF95FF64-BE35-415B-9695-311F1845F865}">
      <dgm:prSet/>
      <dgm:spPr/>
      <dgm:t>
        <a:bodyPr/>
        <a:lstStyle/>
        <a:p>
          <a:endParaRPr lang="ru-RU"/>
        </a:p>
      </dgm:t>
    </dgm:pt>
    <dgm:pt modelId="{376DA941-E4B2-4880-BD99-A0805E0AD127}" type="sibTrans" cxnId="{FF95FF64-BE35-415B-9695-311F1845F865}">
      <dgm:prSet/>
      <dgm:spPr/>
      <dgm:t>
        <a:bodyPr/>
        <a:lstStyle/>
        <a:p>
          <a:endParaRPr lang="ru-RU"/>
        </a:p>
      </dgm:t>
    </dgm:pt>
    <dgm:pt modelId="{9F48CB00-42B6-4CA4-A2C1-8D299F856C83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Способствовать формированию у детей интереса к истории своей семьи, своего народа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4CE16F2-B997-471B-BCD9-0B802BD6F286}" type="sibTrans" cxnId="{D40DC91C-4706-49C0-99E0-152940DD10C3}">
      <dgm:prSet/>
      <dgm:spPr/>
      <dgm:t>
        <a:bodyPr/>
        <a:lstStyle/>
        <a:p>
          <a:endParaRPr lang="ru-RU"/>
        </a:p>
      </dgm:t>
    </dgm:pt>
    <dgm:pt modelId="{B1E5C73F-E03A-4FAA-8EE6-B6246F95A9AA}" type="parTrans" cxnId="{D40DC91C-4706-49C0-99E0-152940DD10C3}">
      <dgm:prSet/>
      <dgm:spPr/>
      <dgm:t>
        <a:bodyPr/>
        <a:lstStyle/>
        <a:p>
          <a:endParaRPr lang="ru-RU"/>
        </a:p>
      </dgm:t>
    </dgm:pt>
    <dgm:pt modelId="{28F7EF3F-CC57-4395-B096-0F9FA971D319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ru-RU" sz="1600" b="1" baseline="0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Формировать единое пространство развития и воспитания ребенка путем объединения  усилий детского сада и семьи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0701869-D131-499A-A0F3-649C1B997A3C}" type="parTrans" cxnId="{B0C76998-65DA-40E4-B131-825548567D9E}">
      <dgm:prSet/>
      <dgm:spPr/>
      <dgm:t>
        <a:bodyPr/>
        <a:lstStyle/>
        <a:p>
          <a:endParaRPr lang="ru-RU"/>
        </a:p>
      </dgm:t>
    </dgm:pt>
    <dgm:pt modelId="{8B3C51DE-23CF-4D1E-BB81-E381ECAE2451}" type="sibTrans" cxnId="{B0C76998-65DA-40E4-B131-825548567D9E}">
      <dgm:prSet/>
      <dgm:spPr/>
      <dgm:t>
        <a:bodyPr/>
        <a:lstStyle/>
        <a:p>
          <a:endParaRPr lang="ru-RU"/>
        </a:p>
      </dgm:t>
    </dgm:pt>
    <dgm:pt modelId="{02263195-3F0B-4686-B9CE-19A94F062457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ru-RU" sz="1600" b="1" dirty="0" smtClean="0">
              <a:solidFill>
                <a:srgbClr val="460000"/>
              </a:solidFill>
              <a:effectLst/>
              <a:latin typeface="Times New Roman" pitchFamily="18" charset="0"/>
              <a:cs typeface="Times New Roman" pitchFamily="18" charset="0"/>
            </a:rPr>
            <a:t>Развивать познавательные способности, речь детей в процессе практической деятельности</a:t>
          </a:r>
          <a:endParaRPr lang="ru-RU" sz="1600" b="1" baseline="0" dirty="0">
            <a:solidFill>
              <a:srgbClr val="46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A5D0AD6-456A-406E-8FE0-2ADF31FEC4B9}" type="sibTrans" cxnId="{6B98924B-D95C-42D5-9063-51CB2B945DDE}">
      <dgm:prSet/>
      <dgm:spPr/>
      <dgm:t>
        <a:bodyPr/>
        <a:lstStyle/>
        <a:p>
          <a:endParaRPr lang="ru-RU"/>
        </a:p>
      </dgm:t>
    </dgm:pt>
    <dgm:pt modelId="{3381F2E6-44EF-4439-BBDC-26BF5DCFBD0A}" type="parTrans" cxnId="{6B98924B-D95C-42D5-9063-51CB2B945DDE}">
      <dgm:prSet/>
      <dgm:spPr/>
      <dgm:t>
        <a:bodyPr/>
        <a:lstStyle/>
        <a:p>
          <a:endParaRPr lang="ru-RU"/>
        </a:p>
      </dgm:t>
    </dgm:pt>
    <dgm:pt modelId="{09C83511-6A92-4011-8436-C791240385B6}" type="pres">
      <dgm:prSet presAssocID="{2BDD3E07-8971-46A9-AAD4-C0BDE4FD9F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800697-ECD9-4323-A58A-B08072EDB9C6}" type="pres">
      <dgm:prSet presAssocID="{9F48CB00-42B6-4CA4-A2C1-8D299F856C83}" presName="composite" presStyleCnt="0"/>
      <dgm:spPr/>
    </dgm:pt>
    <dgm:pt modelId="{D1F00164-199F-4BE0-919C-6C409BA9B70B}" type="pres">
      <dgm:prSet presAssocID="{9F48CB00-42B6-4CA4-A2C1-8D299F856C83}" presName="imgShp" presStyleLbl="fgImgPlace1" presStyleIdx="0" presStyleCnt="6" custLinFactX="-89943" custLinFactNeighborX="-100000" custLinFactNeighborY="-2375"/>
      <dgm:spPr>
        <a:prstGeom prst="star5">
          <a:avLst/>
        </a:prstGeom>
        <a:solidFill>
          <a:srgbClr val="FF0000"/>
        </a:solidFill>
      </dgm:spPr>
      <dgm:t>
        <a:bodyPr/>
        <a:lstStyle/>
        <a:p>
          <a:endParaRPr lang="ru-RU"/>
        </a:p>
      </dgm:t>
    </dgm:pt>
    <dgm:pt modelId="{EF0AFE90-1F77-4BB1-AB64-430104E50F75}" type="pres">
      <dgm:prSet presAssocID="{9F48CB00-42B6-4CA4-A2C1-8D299F856C83}" presName="txShp" presStyleLbl="node1" presStyleIdx="0" presStyleCnt="6" custScaleX="136802" custScaleY="104118" custLinFactNeighborX="-624" custLinFactNeighborY="-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5DF01-1A04-4134-9E7F-CE4BB1674406}" type="pres">
      <dgm:prSet presAssocID="{54CE16F2-B997-471B-BCD9-0B802BD6F286}" presName="spacing" presStyleCnt="0"/>
      <dgm:spPr/>
    </dgm:pt>
    <dgm:pt modelId="{B0AB4DFA-1D00-4F90-970F-9B50C23C5DED}" type="pres">
      <dgm:prSet presAssocID="{8E9C6D1D-99DB-42C4-88C1-EF79B140C198}" presName="composite" presStyleCnt="0"/>
      <dgm:spPr/>
    </dgm:pt>
    <dgm:pt modelId="{17C5266F-7E4C-45BB-A803-B519F5A62E35}" type="pres">
      <dgm:prSet presAssocID="{8E9C6D1D-99DB-42C4-88C1-EF79B140C198}" presName="imgShp" presStyleLbl="fgImgPlace1" presStyleIdx="1" presStyleCnt="6" custLinFactX="-89943" custLinFactNeighborX="-100000" custLinFactNeighborY="-4580"/>
      <dgm:spPr>
        <a:prstGeom prst="star5">
          <a:avLst/>
        </a:prstGeom>
        <a:solidFill>
          <a:srgbClr val="FF0000"/>
        </a:solidFill>
      </dgm:spPr>
      <dgm:t>
        <a:bodyPr/>
        <a:lstStyle/>
        <a:p>
          <a:endParaRPr lang="ru-RU"/>
        </a:p>
      </dgm:t>
    </dgm:pt>
    <dgm:pt modelId="{4C0F7C33-422F-4EEC-95BA-E260153B5A9C}" type="pres">
      <dgm:prSet presAssocID="{8E9C6D1D-99DB-42C4-88C1-EF79B140C198}" presName="txShp" presStyleLbl="node1" presStyleIdx="1" presStyleCnt="6" custScaleX="136802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4F8F9-A061-4341-982E-880453436F20}" type="pres">
      <dgm:prSet presAssocID="{EED56FB9-3B73-43E0-AD73-D9567AD5BA1C}" presName="spacing" presStyleCnt="0"/>
      <dgm:spPr/>
    </dgm:pt>
    <dgm:pt modelId="{2EAA165F-86D3-410D-B501-FC7A21B133D4}" type="pres">
      <dgm:prSet presAssocID="{1018C5BB-23A6-4734-9FFF-F5C0710D287E}" presName="composite" presStyleCnt="0"/>
      <dgm:spPr/>
    </dgm:pt>
    <dgm:pt modelId="{476F8D2E-7067-4988-ACDE-30B9578E2E39}" type="pres">
      <dgm:prSet presAssocID="{1018C5BB-23A6-4734-9FFF-F5C0710D287E}" presName="imgShp" presStyleLbl="fgImgPlace1" presStyleIdx="2" presStyleCnt="6" custLinFactX="-89943" custLinFactNeighborX="-100000" custLinFactNeighborY="-4726"/>
      <dgm:spPr>
        <a:prstGeom prst="star5">
          <a:avLst/>
        </a:prstGeom>
        <a:solidFill>
          <a:srgbClr val="FF0000"/>
        </a:solidFill>
      </dgm:spPr>
      <dgm:t>
        <a:bodyPr/>
        <a:lstStyle/>
        <a:p>
          <a:endParaRPr lang="ru-RU"/>
        </a:p>
      </dgm:t>
    </dgm:pt>
    <dgm:pt modelId="{648AE5A2-AF74-4B51-8A2D-D8C6138FF2A8}" type="pres">
      <dgm:prSet presAssocID="{1018C5BB-23A6-4734-9FFF-F5C0710D287E}" presName="txShp" presStyleLbl="node1" presStyleIdx="2" presStyleCnt="6" custScaleX="136802" custLinFactNeighborX="-624" custLinFactNeighborY="-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DB15A-21F1-4E51-95FA-26D88FD79E6D}" type="pres">
      <dgm:prSet presAssocID="{205B5B99-7892-4D7D-B0EC-2C84C56F60E1}" presName="spacing" presStyleCnt="0"/>
      <dgm:spPr/>
    </dgm:pt>
    <dgm:pt modelId="{647D1617-B99B-4FB7-8221-94861C9AF19B}" type="pres">
      <dgm:prSet presAssocID="{02263195-3F0B-4686-B9CE-19A94F062457}" presName="composite" presStyleCnt="0"/>
      <dgm:spPr/>
    </dgm:pt>
    <dgm:pt modelId="{B788A14D-9EC8-48E6-970B-C4724F780A77}" type="pres">
      <dgm:prSet presAssocID="{02263195-3F0B-4686-B9CE-19A94F062457}" presName="imgShp" presStyleLbl="fgImgPlace1" presStyleIdx="3" presStyleCnt="6" custLinFactX="-89943" custLinFactNeighborX="-100000" custLinFactNeighborY="-4420"/>
      <dgm:spPr>
        <a:prstGeom prst="star5">
          <a:avLst/>
        </a:prstGeom>
        <a:solidFill>
          <a:srgbClr val="FF0000"/>
        </a:solidFill>
      </dgm:spPr>
      <dgm:t>
        <a:bodyPr/>
        <a:lstStyle/>
        <a:p>
          <a:endParaRPr lang="ru-RU"/>
        </a:p>
      </dgm:t>
    </dgm:pt>
    <dgm:pt modelId="{AF19BC2A-F190-4C66-A168-C0811815819E}" type="pres">
      <dgm:prSet presAssocID="{02263195-3F0B-4686-B9CE-19A94F062457}" presName="txShp" presStyleLbl="node1" presStyleIdx="3" presStyleCnt="6" custScaleX="136802" custLinFactNeighborX="-624" custLinFactNeighborY="-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ABC30-413A-42AB-A912-DB066DE6A3D9}" type="pres">
      <dgm:prSet presAssocID="{4A5D0AD6-456A-406E-8FE0-2ADF31FEC4B9}" presName="spacing" presStyleCnt="0"/>
      <dgm:spPr/>
    </dgm:pt>
    <dgm:pt modelId="{55BE5171-9982-4865-A404-5B9A23701E6A}" type="pres">
      <dgm:prSet presAssocID="{9D17B21A-58AE-4489-B9E4-E14A973504C6}" presName="composite" presStyleCnt="0"/>
      <dgm:spPr/>
    </dgm:pt>
    <dgm:pt modelId="{4163E873-958C-4BAA-ADEB-7248F6ED1399}" type="pres">
      <dgm:prSet presAssocID="{9D17B21A-58AE-4489-B9E4-E14A973504C6}" presName="imgShp" presStyleLbl="fgImgPlace1" presStyleIdx="4" presStyleCnt="6" custLinFactX="-89943" custLinFactNeighborX="-100000" custLinFactNeighborY="-17130"/>
      <dgm:spPr>
        <a:prstGeom prst="star5">
          <a:avLst/>
        </a:prstGeom>
        <a:solidFill>
          <a:srgbClr val="FF0000"/>
        </a:solidFill>
      </dgm:spPr>
    </dgm:pt>
    <dgm:pt modelId="{DCEBC090-C9F2-48C1-A4FC-0A38FA580765}" type="pres">
      <dgm:prSet presAssocID="{9D17B21A-58AE-4489-B9E4-E14A973504C6}" presName="txShp" presStyleLbl="node1" presStyleIdx="4" presStyleCnt="6" custScaleX="136658" custLinFactNeighborX="-696" custLinFactNeighborY="-1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94813-426C-44FE-855D-BC82F5361474}" type="pres">
      <dgm:prSet presAssocID="{376DA941-E4B2-4880-BD99-A0805E0AD127}" presName="spacing" presStyleCnt="0"/>
      <dgm:spPr/>
    </dgm:pt>
    <dgm:pt modelId="{01C675FE-ADDF-495A-AEEC-8CC590A86FAD}" type="pres">
      <dgm:prSet presAssocID="{28F7EF3F-CC57-4395-B096-0F9FA971D319}" presName="composite" presStyleCnt="0"/>
      <dgm:spPr/>
    </dgm:pt>
    <dgm:pt modelId="{234B97EF-C81C-44FA-9C0F-48F689B83D86}" type="pres">
      <dgm:prSet presAssocID="{28F7EF3F-CC57-4395-B096-0F9FA971D319}" presName="imgShp" presStyleLbl="fgImgPlace1" presStyleIdx="5" presStyleCnt="6" custLinFactX="-89943" custLinFactNeighborX="-100000" custLinFactNeighborY="-29840"/>
      <dgm:spPr>
        <a:prstGeom prst="star5">
          <a:avLst/>
        </a:prstGeom>
        <a:solidFill>
          <a:srgbClr val="FF0000"/>
        </a:solidFill>
      </dgm:spPr>
    </dgm:pt>
    <dgm:pt modelId="{ABE3658E-82B9-474E-8A6F-2006723FF03C}" type="pres">
      <dgm:prSet presAssocID="{28F7EF3F-CC57-4395-B096-0F9FA971D319}" presName="txShp" presStyleLbl="node1" presStyleIdx="5" presStyleCnt="6" custScaleX="137770" custLinFactNeighborX="-484" custLinFactNeighborY="-2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8D6C9-82A3-4478-AE7A-702396F88F14}" type="presOf" srcId="{02263195-3F0B-4686-B9CE-19A94F062457}" destId="{AF19BC2A-F190-4C66-A168-C0811815819E}" srcOrd="0" destOrd="0" presId="urn:microsoft.com/office/officeart/2005/8/layout/vList3"/>
    <dgm:cxn modelId="{B26647E1-6BA9-471A-9535-ED52A29D5036}" type="presOf" srcId="{9F48CB00-42B6-4CA4-A2C1-8D299F856C83}" destId="{EF0AFE90-1F77-4BB1-AB64-430104E50F75}" srcOrd="0" destOrd="0" presId="urn:microsoft.com/office/officeart/2005/8/layout/vList3"/>
    <dgm:cxn modelId="{D40DC91C-4706-49C0-99E0-152940DD10C3}" srcId="{2BDD3E07-8971-46A9-AAD4-C0BDE4FD9FE7}" destId="{9F48CB00-42B6-4CA4-A2C1-8D299F856C83}" srcOrd="0" destOrd="0" parTransId="{B1E5C73F-E03A-4FAA-8EE6-B6246F95A9AA}" sibTransId="{54CE16F2-B997-471B-BCD9-0B802BD6F286}"/>
    <dgm:cxn modelId="{B0C76998-65DA-40E4-B131-825548567D9E}" srcId="{2BDD3E07-8971-46A9-AAD4-C0BDE4FD9FE7}" destId="{28F7EF3F-CC57-4395-B096-0F9FA971D319}" srcOrd="5" destOrd="0" parTransId="{C0701869-D131-499A-A0F3-649C1B997A3C}" sibTransId="{8B3C51DE-23CF-4D1E-BB81-E381ECAE2451}"/>
    <dgm:cxn modelId="{72BBF48A-3398-4553-83CA-CB5FC596E760}" srcId="{2BDD3E07-8971-46A9-AAD4-C0BDE4FD9FE7}" destId="{1018C5BB-23A6-4734-9FFF-F5C0710D287E}" srcOrd="2" destOrd="0" parTransId="{213E7E28-304D-452A-8C9A-C14B80E0FF82}" sibTransId="{205B5B99-7892-4D7D-B0EC-2C84C56F60E1}"/>
    <dgm:cxn modelId="{C6A5CF87-8840-496F-AF3F-6062C1F1D2B0}" srcId="{2BDD3E07-8971-46A9-AAD4-C0BDE4FD9FE7}" destId="{8E9C6D1D-99DB-42C4-88C1-EF79B140C198}" srcOrd="1" destOrd="0" parTransId="{303B66D5-51CD-497E-AEF4-4C055B89F080}" sibTransId="{EED56FB9-3B73-43E0-AD73-D9567AD5BA1C}"/>
    <dgm:cxn modelId="{FF95FF64-BE35-415B-9695-311F1845F865}" srcId="{2BDD3E07-8971-46A9-AAD4-C0BDE4FD9FE7}" destId="{9D17B21A-58AE-4489-B9E4-E14A973504C6}" srcOrd="4" destOrd="0" parTransId="{BE690A66-8C85-45EF-BECA-8E3494B83645}" sibTransId="{376DA941-E4B2-4880-BD99-A0805E0AD127}"/>
    <dgm:cxn modelId="{024EFBE2-B26C-4CDC-B580-88779C2CA546}" type="presOf" srcId="{1018C5BB-23A6-4734-9FFF-F5C0710D287E}" destId="{648AE5A2-AF74-4B51-8A2D-D8C6138FF2A8}" srcOrd="0" destOrd="0" presId="urn:microsoft.com/office/officeart/2005/8/layout/vList3"/>
    <dgm:cxn modelId="{F8EFD36A-A481-4FB7-A258-AEDE57C3F99C}" type="presOf" srcId="{28F7EF3F-CC57-4395-B096-0F9FA971D319}" destId="{ABE3658E-82B9-474E-8A6F-2006723FF03C}" srcOrd="0" destOrd="0" presId="urn:microsoft.com/office/officeart/2005/8/layout/vList3"/>
    <dgm:cxn modelId="{C3DCFFF1-093D-4684-97C9-DF5861A1F91A}" type="presOf" srcId="{8E9C6D1D-99DB-42C4-88C1-EF79B140C198}" destId="{4C0F7C33-422F-4EEC-95BA-E260153B5A9C}" srcOrd="0" destOrd="0" presId="urn:microsoft.com/office/officeart/2005/8/layout/vList3"/>
    <dgm:cxn modelId="{FC212C32-18D6-4955-B59A-7EC8F75EA311}" type="presOf" srcId="{9D17B21A-58AE-4489-B9E4-E14A973504C6}" destId="{DCEBC090-C9F2-48C1-A4FC-0A38FA580765}" srcOrd="0" destOrd="0" presId="urn:microsoft.com/office/officeart/2005/8/layout/vList3"/>
    <dgm:cxn modelId="{B0E1190E-67BB-4391-ADAE-6DB1424CE60C}" type="presOf" srcId="{2BDD3E07-8971-46A9-AAD4-C0BDE4FD9FE7}" destId="{09C83511-6A92-4011-8436-C791240385B6}" srcOrd="0" destOrd="0" presId="urn:microsoft.com/office/officeart/2005/8/layout/vList3"/>
    <dgm:cxn modelId="{6B98924B-D95C-42D5-9063-51CB2B945DDE}" srcId="{2BDD3E07-8971-46A9-AAD4-C0BDE4FD9FE7}" destId="{02263195-3F0B-4686-B9CE-19A94F062457}" srcOrd="3" destOrd="0" parTransId="{3381F2E6-44EF-4439-BBDC-26BF5DCFBD0A}" sibTransId="{4A5D0AD6-456A-406E-8FE0-2ADF31FEC4B9}"/>
    <dgm:cxn modelId="{CD284C25-F04C-492F-B9CF-F02673A94AE2}" type="presParOf" srcId="{09C83511-6A92-4011-8436-C791240385B6}" destId="{5A800697-ECD9-4323-A58A-B08072EDB9C6}" srcOrd="0" destOrd="0" presId="urn:microsoft.com/office/officeart/2005/8/layout/vList3"/>
    <dgm:cxn modelId="{3516D781-33BA-47F5-B3C7-A1E1AD575A35}" type="presParOf" srcId="{5A800697-ECD9-4323-A58A-B08072EDB9C6}" destId="{D1F00164-199F-4BE0-919C-6C409BA9B70B}" srcOrd="0" destOrd="0" presId="urn:microsoft.com/office/officeart/2005/8/layout/vList3"/>
    <dgm:cxn modelId="{60F49F8D-DB7C-4043-910A-59327EA2E695}" type="presParOf" srcId="{5A800697-ECD9-4323-A58A-B08072EDB9C6}" destId="{EF0AFE90-1F77-4BB1-AB64-430104E50F75}" srcOrd="1" destOrd="0" presId="urn:microsoft.com/office/officeart/2005/8/layout/vList3"/>
    <dgm:cxn modelId="{C473CBE4-9569-473F-B43F-7E8CE980E5E3}" type="presParOf" srcId="{09C83511-6A92-4011-8436-C791240385B6}" destId="{E605DF01-1A04-4134-9E7F-CE4BB1674406}" srcOrd="1" destOrd="0" presId="urn:microsoft.com/office/officeart/2005/8/layout/vList3"/>
    <dgm:cxn modelId="{0E8A2CB7-0446-4E14-B781-35B73D507B0A}" type="presParOf" srcId="{09C83511-6A92-4011-8436-C791240385B6}" destId="{B0AB4DFA-1D00-4F90-970F-9B50C23C5DED}" srcOrd="2" destOrd="0" presId="urn:microsoft.com/office/officeart/2005/8/layout/vList3"/>
    <dgm:cxn modelId="{A9623BF8-1FCB-4E36-B90D-5E9C1FBD692B}" type="presParOf" srcId="{B0AB4DFA-1D00-4F90-970F-9B50C23C5DED}" destId="{17C5266F-7E4C-45BB-A803-B519F5A62E35}" srcOrd="0" destOrd="0" presId="urn:microsoft.com/office/officeart/2005/8/layout/vList3"/>
    <dgm:cxn modelId="{1BBD17EE-B8A8-42AD-BBCD-A429120A3B8F}" type="presParOf" srcId="{B0AB4DFA-1D00-4F90-970F-9B50C23C5DED}" destId="{4C0F7C33-422F-4EEC-95BA-E260153B5A9C}" srcOrd="1" destOrd="0" presId="urn:microsoft.com/office/officeart/2005/8/layout/vList3"/>
    <dgm:cxn modelId="{A07FD3C0-1F7C-419A-A9EA-40E9037D1AAF}" type="presParOf" srcId="{09C83511-6A92-4011-8436-C791240385B6}" destId="{10F4F8F9-A061-4341-982E-880453436F20}" srcOrd="3" destOrd="0" presId="urn:microsoft.com/office/officeart/2005/8/layout/vList3"/>
    <dgm:cxn modelId="{C9E99C9A-F3B5-44AA-A127-3D2CFB3FDE77}" type="presParOf" srcId="{09C83511-6A92-4011-8436-C791240385B6}" destId="{2EAA165F-86D3-410D-B501-FC7A21B133D4}" srcOrd="4" destOrd="0" presId="urn:microsoft.com/office/officeart/2005/8/layout/vList3"/>
    <dgm:cxn modelId="{BD5792DD-9F7D-4E8D-A4EB-F743F62C2DAA}" type="presParOf" srcId="{2EAA165F-86D3-410D-B501-FC7A21B133D4}" destId="{476F8D2E-7067-4988-ACDE-30B9578E2E39}" srcOrd="0" destOrd="0" presId="urn:microsoft.com/office/officeart/2005/8/layout/vList3"/>
    <dgm:cxn modelId="{D7718D11-72B3-4649-BA5F-8AE8D4902F21}" type="presParOf" srcId="{2EAA165F-86D3-410D-B501-FC7A21B133D4}" destId="{648AE5A2-AF74-4B51-8A2D-D8C6138FF2A8}" srcOrd="1" destOrd="0" presId="urn:microsoft.com/office/officeart/2005/8/layout/vList3"/>
    <dgm:cxn modelId="{9B1A4DAA-1962-4BB3-8F4C-77A52986A7C9}" type="presParOf" srcId="{09C83511-6A92-4011-8436-C791240385B6}" destId="{F85DB15A-21F1-4E51-95FA-26D88FD79E6D}" srcOrd="5" destOrd="0" presId="urn:microsoft.com/office/officeart/2005/8/layout/vList3"/>
    <dgm:cxn modelId="{E091B20C-3284-4F5C-B09C-37137E35C172}" type="presParOf" srcId="{09C83511-6A92-4011-8436-C791240385B6}" destId="{647D1617-B99B-4FB7-8221-94861C9AF19B}" srcOrd="6" destOrd="0" presId="urn:microsoft.com/office/officeart/2005/8/layout/vList3"/>
    <dgm:cxn modelId="{030F4E38-5576-4B71-831A-AFC191F92A4A}" type="presParOf" srcId="{647D1617-B99B-4FB7-8221-94861C9AF19B}" destId="{B788A14D-9EC8-48E6-970B-C4724F780A77}" srcOrd="0" destOrd="0" presId="urn:microsoft.com/office/officeart/2005/8/layout/vList3"/>
    <dgm:cxn modelId="{F054E92B-59C0-4138-B773-F87D68B4475C}" type="presParOf" srcId="{647D1617-B99B-4FB7-8221-94861C9AF19B}" destId="{AF19BC2A-F190-4C66-A168-C0811815819E}" srcOrd="1" destOrd="0" presId="urn:microsoft.com/office/officeart/2005/8/layout/vList3"/>
    <dgm:cxn modelId="{0F2CCDD8-0BEB-4EE6-AAFD-A6503EEF1F3C}" type="presParOf" srcId="{09C83511-6A92-4011-8436-C791240385B6}" destId="{BF8ABC30-413A-42AB-A912-DB066DE6A3D9}" srcOrd="7" destOrd="0" presId="urn:microsoft.com/office/officeart/2005/8/layout/vList3"/>
    <dgm:cxn modelId="{E8C2069F-D668-466F-B837-406D3A6415D7}" type="presParOf" srcId="{09C83511-6A92-4011-8436-C791240385B6}" destId="{55BE5171-9982-4865-A404-5B9A23701E6A}" srcOrd="8" destOrd="0" presId="urn:microsoft.com/office/officeart/2005/8/layout/vList3"/>
    <dgm:cxn modelId="{8ECB5FC5-68F6-4595-9EF5-8EB5444FA895}" type="presParOf" srcId="{55BE5171-9982-4865-A404-5B9A23701E6A}" destId="{4163E873-958C-4BAA-ADEB-7248F6ED1399}" srcOrd="0" destOrd="0" presId="urn:microsoft.com/office/officeart/2005/8/layout/vList3"/>
    <dgm:cxn modelId="{0DF19708-B6B9-4DD0-908C-3B6FC9611557}" type="presParOf" srcId="{55BE5171-9982-4865-A404-5B9A23701E6A}" destId="{DCEBC090-C9F2-48C1-A4FC-0A38FA580765}" srcOrd="1" destOrd="0" presId="urn:microsoft.com/office/officeart/2005/8/layout/vList3"/>
    <dgm:cxn modelId="{6074D746-EF03-4274-A6E9-469A5E5EE4A2}" type="presParOf" srcId="{09C83511-6A92-4011-8436-C791240385B6}" destId="{F0194813-426C-44FE-855D-BC82F5361474}" srcOrd="9" destOrd="0" presId="urn:microsoft.com/office/officeart/2005/8/layout/vList3"/>
    <dgm:cxn modelId="{2C4A87A9-1DDF-4DA5-B19E-765BCF9997D8}" type="presParOf" srcId="{09C83511-6A92-4011-8436-C791240385B6}" destId="{01C675FE-ADDF-495A-AEEC-8CC590A86FAD}" srcOrd="10" destOrd="0" presId="urn:microsoft.com/office/officeart/2005/8/layout/vList3"/>
    <dgm:cxn modelId="{0978B99C-A93B-40B1-8E1A-73C4A90F950C}" type="presParOf" srcId="{01C675FE-ADDF-495A-AEEC-8CC590A86FAD}" destId="{234B97EF-C81C-44FA-9C0F-48F689B83D86}" srcOrd="0" destOrd="0" presId="urn:microsoft.com/office/officeart/2005/8/layout/vList3"/>
    <dgm:cxn modelId="{6C9EF400-3C0A-4274-A43C-86989FF0BBBB}" type="presParOf" srcId="{01C675FE-ADDF-495A-AEEC-8CC590A86FAD}" destId="{ABE3658E-82B9-474E-8A6F-2006723FF03C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05E3C-36EA-449D-813D-2072D72012A6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0AA18D3-BD0A-4CF2-923A-5467AABA77E5}">
      <dgm:prSet phldrT="[Текст]" custT="1"/>
      <dgm:spPr>
        <a:solidFill>
          <a:srgbClr val="FFD3A7"/>
        </a:solidFill>
        <a:ln w="19050">
          <a:solidFill>
            <a:srgbClr val="8E001B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Расширены и систематизированы знания о Великой Отечественной Войне.</a:t>
          </a:r>
          <a:endParaRPr lang="ru-RU" sz="1600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92E139-E8FA-4CF4-93FE-5E619D6D509C}" type="parTrans" cxnId="{35EEBB0A-1087-4322-B6E0-688AC1A626F1}">
      <dgm:prSet/>
      <dgm:spPr/>
      <dgm:t>
        <a:bodyPr/>
        <a:lstStyle/>
        <a:p>
          <a:endParaRPr lang="ru-RU"/>
        </a:p>
      </dgm:t>
    </dgm:pt>
    <dgm:pt modelId="{923CFBB0-CB7A-4396-94E5-6EF2376C6338}" type="sibTrans" cxnId="{35EEBB0A-1087-4322-B6E0-688AC1A626F1}">
      <dgm:prSet/>
      <dgm:spPr/>
      <dgm:t>
        <a:bodyPr/>
        <a:lstStyle/>
        <a:p>
          <a:endParaRPr lang="ru-RU"/>
        </a:p>
      </dgm:t>
    </dgm:pt>
    <dgm:pt modelId="{618983CE-EDD2-4CE2-B337-8F4DDA1B54EA}">
      <dgm:prSet phldrT="[Текст]" custT="1"/>
      <dgm:spPr>
        <a:solidFill>
          <a:srgbClr val="FFD3A7"/>
        </a:solidFill>
        <a:ln w="19050">
          <a:solidFill>
            <a:srgbClr val="8E001B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Сформирован познавательный интерес к истории своей страны, своей семьи.</a:t>
          </a:r>
          <a:endParaRPr lang="ru-RU" sz="1600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D0DAC1-B082-4407-A0D2-C980554D41F9}" type="parTrans" cxnId="{13B2FFCE-DF03-4502-ADD1-DFB3FFA0820E}">
      <dgm:prSet/>
      <dgm:spPr/>
      <dgm:t>
        <a:bodyPr/>
        <a:lstStyle/>
        <a:p>
          <a:endParaRPr lang="ru-RU"/>
        </a:p>
      </dgm:t>
    </dgm:pt>
    <dgm:pt modelId="{DB88B6C2-9C26-47AE-8A47-3C6AEACA9E05}" type="sibTrans" cxnId="{13B2FFCE-DF03-4502-ADD1-DFB3FFA0820E}">
      <dgm:prSet/>
      <dgm:spPr/>
      <dgm:t>
        <a:bodyPr/>
        <a:lstStyle/>
        <a:p>
          <a:endParaRPr lang="ru-RU"/>
        </a:p>
      </dgm:t>
    </dgm:pt>
    <dgm:pt modelId="{45301FB4-34C0-40FA-94FE-83770C3E8D62}">
      <dgm:prSet phldrT="[Текст]" custT="1"/>
      <dgm:spPr>
        <a:solidFill>
          <a:srgbClr val="FFD3A7"/>
        </a:solidFill>
        <a:ln w="19050">
          <a:solidFill>
            <a:srgbClr val="8E001B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Сформировано уважительное отношение к участникам войны,  бережное отношение к семейным фотографиям и реликвиям.</a:t>
          </a:r>
          <a:endParaRPr lang="ru-RU" sz="1600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BAD4D4-E7A2-4E68-9961-DB3CE35DBCBD}" type="parTrans" cxnId="{755565D0-E187-4887-BD86-2D8B8B1FEC2B}">
      <dgm:prSet/>
      <dgm:spPr/>
      <dgm:t>
        <a:bodyPr/>
        <a:lstStyle/>
        <a:p>
          <a:endParaRPr lang="ru-RU"/>
        </a:p>
      </dgm:t>
    </dgm:pt>
    <dgm:pt modelId="{F58DFE7A-C58F-46F0-9DA7-88112D8D4E80}" type="sibTrans" cxnId="{755565D0-E187-4887-BD86-2D8B8B1FEC2B}">
      <dgm:prSet/>
      <dgm:spPr/>
      <dgm:t>
        <a:bodyPr/>
        <a:lstStyle/>
        <a:p>
          <a:endParaRPr lang="ru-RU"/>
        </a:p>
      </dgm:t>
    </dgm:pt>
    <dgm:pt modelId="{9FA51E22-E0A9-4F2C-822A-ABE8912F071E}">
      <dgm:prSet phldrT="[Текст]" custT="1"/>
      <dgm:spPr>
        <a:solidFill>
          <a:srgbClr val="FFD3A7"/>
        </a:solidFill>
        <a:ln w="19050">
          <a:solidFill>
            <a:srgbClr val="8E001B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Повышен уровень компетентности педагогов и родителей в формировании у детей патриотических чувств, гражданской позиции.</a:t>
          </a:r>
          <a:endParaRPr lang="ru-RU" sz="1600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7684B6-760D-4A55-BB8F-56DF9E0B2A6F}" type="parTrans" cxnId="{9B6F46D5-61A2-4B1C-97F7-CB2ACFA3A0B3}">
      <dgm:prSet/>
      <dgm:spPr/>
      <dgm:t>
        <a:bodyPr/>
        <a:lstStyle/>
        <a:p>
          <a:endParaRPr lang="ru-RU"/>
        </a:p>
      </dgm:t>
    </dgm:pt>
    <dgm:pt modelId="{FAAADDC6-636D-48F0-B47C-CE293C9536D2}" type="sibTrans" cxnId="{9B6F46D5-61A2-4B1C-97F7-CB2ACFA3A0B3}">
      <dgm:prSet/>
      <dgm:spPr/>
      <dgm:t>
        <a:bodyPr/>
        <a:lstStyle/>
        <a:p>
          <a:endParaRPr lang="ru-RU"/>
        </a:p>
      </dgm:t>
    </dgm:pt>
    <dgm:pt modelId="{D7785C67-B943-4B14-9388-8FA5539BEA4A}">
      <dgm:prSet phldrT="[Текст]"/>
      <dgm:spPr>
        <a:solidFill>
          <a:srgbClr val="FFD3A7"/>
        </a:solidFill>
        <a:ln w="19050">
          <a:solidFill>
            <a:srgbClr val="8E001B"/>
          </a:solidFill>
        </a:ln>
      </dgm:spPr>
      <dgm:t>
        <a:bodyPr/>
        <a:lstStyle/>
        <a:p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Повышена эффективность </a:t>
          </a:r>
          <a:r>
            <a:rPr lang="ru-RU" b="1" dirty="0" err="1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детско</a:t>
          </a:r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 – родительских отношений и родительского авторитета в патриотическом воспитании детей дошкольного возраста.</a:t>
          </a:r>
          <a:endParaRPr lang="ru-RU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AE573D-1769-4557-A1BF-9DB6E48B47C5}" type="parTrans" cxnId="{4516AA4A-B660-46C0-8BF3-04D1174E2199}">
      <dgm:prSet/>
      <dgm:spPr/>
      <dgm:t>
        <a:bodyPr/>
        <a:lstStyle/>
        <a:p>
          <a:endParaRPr lang="ru-RU"/>
        </a:p>
      </dgm:t>
    </dgm:pt>
    <dgm:pt modelId="{CD241188-E8DD-4FDC-9CA2-FD8A65F2B664}" type="sibTrans" cxnId="{4516AA4A-B660-46C0-8BF3-04D1174E2199}">
      <dgm:prSet/>
      <dgm:spPr/>
      <dgm:t>
        <a:bodyPr/>
        <a:lstStyle/>
        <a:p>
          <a:endParaRPr lang="ru-RU"/>
        </a:p>
      </dgm:t>
    </dgm:pt>
    <dgm:pt modelId="{0BB36BD0-4C21-4AE1-BE5F-6CAAD7ABAF0C}" type="pres">
      <dgm:prSet presAssocID="{EC705E3C-36EA-449D-813D-2072D7201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B263D-FD08-407C-9A69-E9F270F368CA}" type="pres">
      <dgm:prSet presAssocID="{60AA18D3-BD0A-4CF2-923A-5467AABA77E5}" presName="parentText" presStyleLbl="node1" presStyleIdx="0" presStyleCnt="5" custLinFactNeighborY="-70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5ED97-0247-4269-BF8E-042536C085FD}" type="pres">
      <dgm:prSet presAssocID="{923CFBB0-CB7A-4396-94E5-6EF2376C6338}" presName="spacer" presStyleCnt="0"/>
      <dgm:spPr/>
    </dgm:pt>
    <dgm:pt modelId="{5417BD76-8641-4A11-BD3A-A6456072CD39}" type="pres">
      <dgm:prSet presAssocID="{618983CE-EDD2-4CE2-B337-8F4DDA1B54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6E8B-733D-4EEF-853B-47244DACDAA3}" type="pres">
      <dgm:prSet presAssocID="{DB88B6C2-9C26-47AE-8A47-3C6AEACA9E05}" presName="spacer" presStyleCnt="0"/>
      <dgm:spPr/>
    </dgm:pt>
    <dgm:pt modelId="{FB3E4593-3C89-47DA-9CC6-5329FA31786D}" type="pres">
      <dgm:prSet presAssocID="{45301FB4-34C0-40FA-94FE-83770C3E8D62}" presName="parentText" presStyleLbl="node1" presStyleIdx="2" presStyleCnt="5" custLinFactNeighborY="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70572-5137-44AF-BA76-16F632C16EB3}" type="pres">
      <dgm:prSet presAssocID="{F58DFE7A-C58F-46F0-9DA7-88112D8D4E80}" presName="spacer" presStyleCnt="0"/>
      <dgm:spPr/>
    </dgm:pt>
    <dgm:pt modelId="{7161C6F9-3AA5-493F-A2C3-E9E05F4F7E62}" type="pres">
      <dgm:prSet presAssocID="{9FA51E22-E0A9-4F2C-822A-ABE8912F07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D3CAC-DE6A-4798-8E87-563C1FD777D4}" type="pres">
      <dgm:prSet presAssocID="{FAAADDC6-636D-48F0-B47C-CE293C9536D2}" presName="spacer" presStyleCnt="0"/>
      <dgm:spPr/>
    </dgm:pt>
    <dgm:pt modelId="{92589026-A67E-4556-AC66-3988D73FBE10}" type="pres">
      <dgm:prSet presAssocID="{D7785C67-B943-4B14-9388-8FA5539BEA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6AA4A-B660-46C0-8BF3-04D1174E2199}" srcId="{EC705E3C-36EA-449D-813D-2072D72012A6}" destId="{D7785C67-B943-4B14-9388-8FA5539BEA4A}" srcOrd="4" destOrd="0" parTransId="{83AE573D-1769-4557-A1BF-9DB6E48B47C5}" sibTransId="{CD241188-E8DD-4FDC-9CA2-FD8A65F2B664}"/>
    <dgm:cxn modelId="{F5D2D2FC-0A57-4C59-916E-9CE6620151F7}" type="presOf" srcId="{60AA18D3-BD0A-4CF2-923A-5467AABA77E5}" destId="{F2DB263D-FD08-407C-9A69-E9F270F368CA}" srcOrd="0" destOrd="0" presId="urn:microsoft.com/office/officeart/2005/8/layout/vList2"/>
    <dgm:cxn modelId="{13B2FFCE-DF03-4502-ADD1-DFB3FFA0820E}" srcId="{EC705E3C-36EA-449D-813D-2072D72012A6}" destId="{618983CE-EDD2-4CE2-B337-8F4DDA1B54EA}" srcOrd="1" destOrd="0" parTransId="{B0D0DAC1-B082-4407-A0D2-C980554D41F9}" sibTransId="{DB88B6C2-9C26-47AE-8A47-3C6AEACA9E05}"/>
    <dgm:cxn modelId="{35EEBB0A-1087-4322-B6E0-688AC1A626F1}" srcId="{EC705E3C-36EA-449D-813D-2072D72012A6}" destId="{60AA18D3-BD0A-4CF2-923A-5467AABA77E5}" srcOrd="0" destOrd="0" parTransId="{8092E139-E8FA-4CF4-93FE-5E619D6D509C}" sibTransId="{923CFBB0-CB7A-4396-94E5-6EF2376C6338}"/>
    <dgm:cxn modelId="{E9748AAC-62BC-4900-A7B4-FA6281387279}" type="presOf" srcId="{45301FB4-34C0-40FA-94FE-83770C3E8D62}" destId="{FB3E4593-3C89-47DA-9CC6-5329FA31786D}" srcOrd="0" destOrd="0" presId="urn:microsoft.com/office/officeart/2005/8/layout/vList2"/>
    <dgm:cxn modelId="{E7D36A9F-FBAC-4A6D-AE0D-00E6EC5F501B}" type="presOf" srcId="{D7785C67-B943-4B14-9388-8FA5539BEA4A}" destId="{92589026-A67E-4556-AC66-3988D73FBE10}" srcOrd="0" destOrd="0" presId="urn:microsoft.com/office/officeart/2005/8/layout/vList2"/>
    <dgm:cxn modelId="{AF3EFBBB-4117-4F70-87D3-06A90D2ABD6D}" type="presOf" srcId="{EC705E3C-36EA-449D-813D-2072D72012A6}" destId="{0BB36BD0-4C21-4AE1-BE5F-6CAAD7ABAF0C}" srcOrd="0" destOrd="0" presId="urn:microsoft.com/office/officeart/2005/8/layout/vList2"/>
    <dgm:cxn modelId="{3D6255DF-4596-4F43-995F-63249145D93E}" type="presOf" srcId="{618983CE-EDD2-4CE2-B337-8F4DDA1B54EA}" destId="{5417BD76-8641-4A11-BD3A-A6456072CD39}" srcOrd="0" destOrd="0" presId="urn:microsoft.com/office/officeart/2005/8/layout/vList2"/>
    <dgm:cxn modelId="{9B6F46D5-61A2-4B1C-97F7-CB2ACFA3A0B3}" srcId="{EC705E3C-36EA-449D-813D-2072D72012A6}" destId="{9FA51E22-E0A9-4F2C-822A-ABE8912F071E}" srcOrd="3" destOrd="0" parTransId="{BD7684B6-760D-4A55-BB8F-56DF9E0B2A6F}" sibTransId="{FAAADDC6-636D-48F0-B47C-CE293C9536D2}"/>
    <dgm:cxn modelId="{755565D0-E187-4887-BD86-2D8B8B1FEC2B}" srcId="{EC705E3C-36EA-449D-813D-2072D72012A6}" destId="{45301FB4-34C0-40FA-94FE-83770C3E8D62}" srcOrd="2" destOrd="0" parTransId="{76BAD4D4-E7A2-4E68-9961-DB3CE35DBCBD}" sibTransId="{F58DFE7A-C58F-46F0-9DA7-88112D8D4E80}"/>
    <dgm:cxn modelId="{739860FC-E189-42C2-A665-91D2D18BF064}" type="presOf" srcId="{9FA51E22-E0A9-4F2C-822A-ABE8912F071E}" destId="{7161C6F9-3AA5-493F-A2C3-E9E05F4F7E62}" srcOrd="0" destOrd="0" presId="urn:microsoft.com/office/officeart/2005/8/layout/vList2"/>
    <dgm:cxn modelId="{EB6E2A71-09D0-46DC-913F-662998CBADFF}" type="presParOf" srcId="{0BB36BD0-4C21-4AE1-BE5F-6CAAD7ABAF0C}" destId="{F2DB263D-FD08-407C-9A69-E9F270F368CA}" srcOrd="0" destOrd="0" presId="urn:microsoft.com/office/officeart/2005/8/layout/vList2"/>
    <dgm:cxn modelId="{30E528B3-B7B8-457A-800D-79AF9824DC0A}" type="presParOf" srcId="{0BB36BD0-4C21-4AE1-BE5F-6CAAD7ABAF0C}" destId="{7115ED97-0247-4269-BF8E-042536C085FD}" srcOrd="1" destOrd="0" presId="urn:microsoft.com/office/officeart/2005/8/layout/vList2"/>
    <dgm:cxn modelId="{8ACED3DD-3097-4098-829F-B40DFE6C4E1F}" type="presParOf" srcId="{0BB36BD0-4C21-4AE1-BE5F-6CAAD7ABAF0C}" destId="{5417BD76-8641-4A11-BD3A-A6456072CD39}" srcOrd="2" destOrd="0" presId="urn:microsoft.com/office/officeart/2005/8/layout/vList2"/>
    <dgm:cxn modelId="{2690EBF4-2DD4-4EB6-8A60-483019F1CAF2}" type="presParOf" srcId="{0BB36BD0-4C21-4AE1-BE5F-6CAAD7ABAF0C}" destId="{6CC76E8B-733D-4EEF-853B-47244DACDAA3}" srcOrd="3" destOrd="0" presId="urn:microsoft.com/office/officeart/2005/8/layout/vList2"/>
    <dgm:cxn modelId="{C571D952-49C1-441E-A5BE-4EA30499F492}" type="presParOf" srcId="{0BB36BD0-4C21-4AE1-BE5F-6CAAD7ABAF0C}" destId="{FB3E4593-3C89-47DA-9CC6-5329FA31786D}" srcOrd="4" destOrd="0" presId="urn:microsoft.com/office/officeart/2005/8/layout/vList2"/>
    <dgm:cxn modelId="{4AFE81FC-1313-4478-9B10-146028A8F98D}" type="presParOf" srcId="{0BB36BD0-4C21-4AE1-BE5F-6CAAD7ABAF0C}" destId="{D6970572-5137-44AF-BA76-16F632C16EB3}" srcOrd="5" destOrd="0" presId="urn:microsoft.com/office/officeart/2005/8/layout/vList2"/>
    <dgm:cxn modelId="{7B35E012-603F-41CC-9C54-9A3D0A75DC94}" type="presParOf" srcId="{0BB36BD0-4C21-4AE1-BE5F-6CAAD7ABAF0C}" destId="{7161C6F9-3AA5-493F-A2C3-E9E05F4F7E62}" srcOrd="6" destOrd="0" presId="urn:microsoft.com/office/officeart/2005/8/layout/vList2"/>
    <dgm:cxn modelId="{693B286E-32EB-484A-BEFA-AECEDF3631A6}" type="presParOf" srcId="{0BB36BD0-4C21-4AE1-BE5F-6CAAD7ABAF0C}" destId="{1D8D3CAC-DE6A-4798-8E87-563C1FD777D4}" srcOrd="7" destOrd="0" presId="urn:microsoft.com/office/officeart/2005/8/layout/vList2"/>
    <dgm:cxn modelId="{4BFACEE5-0232-4014-BFCE-19EF69C364CB}" type="presParOf" srcId="{0BB36BD0-4C21-4AE1-BE5F-6CAAD7ABAF0C}" destId="{92589026-A67E-4556-AC66-3988D73FBE10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47DCC-F576-443D-8CF1-3D0B2A36F04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939A8BD-5A4D-4630-AFD9-2033D1C181A2}">
      <dgm:prSet phldrT="[Текст]"/>
      <dgm:spPr>
        <a:gradFill rotWithShape="0">
          <a:gsLst>
            <a:gs pos="0">
              <a:srgbClr val="FFAD5B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Выставка «Моя семья и Великая Отечественная война» в мини-музее детского сада.</a:t>
          </a:r>
          <a:endParaRPr lang="ru-RU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0BEC66-C7F7-476F-9441-FCF7A54F7641}" type="parTrans" cxnId="{1BF49806-4AE1-4BA4-AEB8-68BF5A42C27E}">
      <dgm:prSet/>
      <dgm:spPr/>
      <dgm:t>
        <a:bodyPr/>
        <a:lstStyle/>
        <a:p>
          <a:endParaRPr lang="ru-RU"/>
        </a:p>
      </dgm:t>
    </dgm:pt>
    <dgm:pt modelId="{4FA32386-4E32-480F-95E7-32D42A62E288}" type="sibTrans" cxnId="{1BF49806-4AE1-4BA4-AEB8-68BF5A42C27E}">
      <dgm:prSet/>
      <dgm:spPr/>
      <dgm:t>
        <a:bodyPr/>
        <a:lstStyle/>
        <a:p>
          <a:endParaRPr lang="ru-RU"/>
        </a:p>
      </dgm:t>
    </dgm:pt>
    <dgm:pt modelId="{22F0E23A-9522-47FB-B11D-9E93D12D5DF1}">
      <dgm:prSet phldrT="[Текст]"/>
      <dgm:spPr>
        <a:gradFill rotWithShape="0">
          <a:gsLst>
            <a:gs pos="0">
              <a:srgbClr val="FFAD5B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«Книга Памяти» с рассказами детей о родственниках участниках-участниках Великой Отечественной Войны.</a:t>
          </a:r>
          <a:endParaRPr lang="ru-RU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24645-79BC-4938-B1F8-A46B7C93E080}" type="parTrans" cxnId="{7CB9CC50-ADCE-486C-BCC3-C95FC9D57086}">
      <dgm:prSet/>
      <dgm:spPr/>
      <dgm:t>
        <a:bodyPr/>
        <a:lstStyle/>
        <a:p>
          <a:endParaRPr lang="ru-RU"/>
        </a:p>
      </dgm:t>
    </dgm:pt>
    <dgm:pt modelId="{27759442-784A-4719-A8B3-D66FDEB60CB1}" type="sibTrans" cxnId="{7CB9CC50-ADCE-486C-BCC3-C95FC9D57086}">
      <dgm:prSet/>
      <dgm:spPr/>
      <dgm:t>
        <a:bodyPr/>
        <a:lstStyle/>
        <a:p>
          <a:endParaRPr lang="ru-RU"/>
        </a:p>
      </dgm:t>
    </dgm:pt>
    <dgm:pt modelId="{2EF1D0B3-DB96-41C3-AD42-4FA804F78BFD}">
      <dgm:prSet phldrT="[Текст]"/>
      <dgm:spPr>
        <a:gradFill rotWithShape="0">
          <a:gsLst>
            <a:gs pos="0">
              <a:srgbClr val="FFAD5B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Выставка рисунков «Салют Победы».</a:t>
          </a:r>
          <a:endParaRPr lang="ru-RU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F10615-1FE0-41A3-BA6B-6696D423D077}" type="parTrans" cxnId="{2160A866-893C-4822-93E3-A20693709C67}">
      <dgm:prSet/>
      <dgm:spPr/>
      <dgm:t>
        <a:bodyPr/>
        <a:lstStyle/>
        <a:p>
          <a:endParaRPr lang="ru-RU"/>
        </a:p>
      </dgm:t>
    </dgm:pt>
    <dgm:pt modelId="{B682E5D8-BE9B-4CC5-9AA9-CB46A9240DAE}" type="sibTrans" cxnId="{2160A866-893C-4822-93E3-A20693709C67}">
      <dgm:prSet/>
      <dgm:spPr/>
      <dgm:t>
        <a:bodyPr/>
        <a:lstStyle/>
        <a:p>
          <a:endParaRPr lang="ru-RU"/>
        </a:p>
      </dgm:t>
    </dgm:pt>
    <dgm:pt modelId="{F2000366-3FA2-49F6-9425-56B2F69AAD03}">
      <dgm:prSet phldrT="[Текст]"/>
      <dgm:spPr>
        <a:gradFill rotWithShape="0">
          <a:gsLst>
            <a:gs pos="0">
              <a:srgbClr val="FFAD5B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b="1" dirty="0" smtClean="0">
              <a:solidFill>
                <a:srgbClr val="1F1FA1"/>
              </a:solidFill>
              <a:latin typeface="Times New Roman" pitchFamily="18" charset="0"/>
              <a:cs typeface="Times New Roman" pitchFamily="18" charset="0"/>
            </a:rPr>
            <a:t> презентация проекта.</a:t>
          </a:r>
          <a:endParaRPr lang="ru-RU" b="1" dirty="0">
            <a:solidFill>
              <a:srgbClr val="1F1FA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1D0DC4-484F-46CE-B1A3-A1582FF44E69}" type="parTrans" cxnId="{53F6A2BC-915E-425D-B666-0B819C7A5425}">
      <dgm:prSet/>
      <dgm:spPr/>
      <dgm:t>
        <a:bodyPr/>
        <a:lstStyle/>
        <a:p>
          <a:endParaRPr lang="ru-RU"/>
        </a:p>
      </dgm:t>
    </dgm:pt>
    <dgm:pt modelId="{B10B135A-B1DB-497D-99A2-117F56B6935B}" type="sibTrans" cxnId="{53F6A2BC-915E-425D-B666-0B819C7A5425}">
      <dgm:prSet/>
      <dgm:spPr/>
      <dgm:t>
        <a:bodyPr/>
        <a:lstStyle/>
        <a:p>
          <a:endParaRPr lang="ru-RU"/>
        </a:p>
      </dgm:t>
    </dgm:pt>
    <dgm:pt modelId="{CB0A2B27-C2EF-4D88-8D8C-A84F342D1AEB}" type="pres">
      <dgm:prSet presAssocID="{11D47DCC-F576-443D-8CF1-3D0B2A36F0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0BE93-A3FB-40B6-86FF-E9D42697FB72}" type="pres">
      <dgm:prSet presAssocID="{0939A8BD-5A4D-4630-AFD9-2033D1C181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9017B-AA96-4B4E-A57F-A2F23BEA6636}" type="pres">
      <dgm:prSet presAssocID="{4FA32386-4E32-480F-95E7-32D42A62E288}" presName="sibTrans" presStyleCnt="0"/>
      <dgm:spPr/>
    </dgm:pt>
    <dgm:pt modelId="{96982E64-0962-487C-AD56-6337A12C4CDF}" type="pres">
      <dgm:prSet presAssocID="{22F0E23A-9522-47FB-B11D-9E93D12D5DF1}" presName="node" presStyleLbl="node1" presStyleIdx="1" presStyleCnt="4" custLinFactNeighborX="-666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F73A3-52A6-4F13-BE41-1BFCE3A56BA4}" type="pres">
      <dgm:prSet presAssocID="{27759442-784A-4719-A8B3-D66FDEB60CB1}" presName="sibTrans" presStyleCnt="0"/>
      <dgm:spPr/>
    </dgm:pt>
    <dgm:pt modelId="{F695B53B-D669-4109-8F4C-840E49A5684D}" type="pres">
      <dgm:prSet presAssocID="{2EF1D0B3-DB96-41C3-AD42-4FA804F78B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0DAD-0349-470A-A8B2-1CA80DE0EB60}" type="pres">
      <dgm:prSet presAssocID="{B682E5D8-BE9B-4CC5-9AA9-CB46A9240DAE}" presName="sibTrans" presStyleCnt="0"/>
      <dgm:spPr/>
    </dgm:pt>
    <dgm:pt modelId="{85DD5395-997F-4757-87A7-3B20B74F3156}" type="pres">
      <dgm:prSet presAssocID="{F2000366-3FA2-49F6-9425-56B2F69AAD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6A2BC-915E-425D-B666-0B819C7A5425}" srcId="{11D47DCC-F576-443D-8CF1-3D0B2A36F040}" destId="{F2000366-3FA2-49F6-9425-56B2F69AAD03}" srcOrd="3" destOrd="0" parTransId="{BE1D0DC4-484F-46CE-B1A3-A1582FF44E69}" sibTransId="{B10B135A-B1DB-497D-99A2-117F56B6935B}"/>
    <dgm:cxn modelId="{7CB9CC50-ADCE-486C-BCC3-C95FC9D57086}" srcId="{11D47DCC-F576-443D-8CF1-3D0B2A36F040}" destId="{22F0E23A-9522-47FB-B11D-9E93D12D5DF1}" srcOrd="1" destOrd="0" parTransId="{BC624645-79BC-4938-B1F8-A46B7C93E080}" sibTransId="{27759442-784A-4719-A8B3-D66FDEB60CB1}"/>
    <dgm:cxn modelId="{1BF49806-4AE1-4BA4-AEB8-68BF5A42C27E}" srcId="{11D47DCC-F576-443D-8CF1-3D0B2A36F040}" destId="{0939A8BD-5A4D-4630-AFD9-2033D1C181A2}" srcOrd="0" destOrd="0" parTransId="{0A0BEC66-C7F7-476F-9441-FCF7A54F7641}" sibTransId="{4FA32386-4E32-480F-95E7-32D42A62E288}"/>
    <dgm:cxn modelId="{D57AA2AE-7C93-4FC6-9B84-0081CDEB0A29}" type="presOf" srcId="{22F0E23A-9522-47FB-B11D-9E93D12D5DF1}" destId="{96982E64-0962-487C-AD56-6337A12C4CDF}" srcOrd="0" destOrd="0" presId="urn:microsoft.com/office/officeart/2005/8/layout/default"/>
    <dgm:cxn modelId="{2160A866-893C-4822-93E3-A20693709C67}" srcId="{11D47DCC-F576-443D-8CF1-3D0B2A36F040}" destId="{2EF1D0B3-DB96-41C3-AD42-4FA804F78BFD}" srcOrd="2" destOrd="0" parTransId="{DDF10615-1FE0-41A3-BA6B-6696D423D077}" sibTransId="{B682E5D8-BE9B-4CC5-9AA9-CB46A9240DAE}"/>
    <dgm:cxn modelId="{95ABD644-AD04-4BD3-A316-7A85BD0E4C51}" type="presOf" srcId="{0939A8BD-5A4D-4630-AFD9-2033D1C181A2}" destId="{7CD0BE93-A3FB-40B6-86FF-E9D42697FB72}" srcOrd="0" destOrd="0" presId="urn:microsoft.com/office/officeart/2005/8/layout/default"/>
    <dgm:cxn modelId="{73E0A736-3ACD-43B1-9935-CD401C4DD726}" type="presOf" srcId="{2EF1D0B3-DB96-41C3-AD42-4FA804F78BFD}" destId="{F695B53B-D669-4109-8F4C-840E49A5684D}" srcOrd="0" destOrd="0" presId="urn:microsoft.com/office/officeart/2005/8/layout/default"/>
    <dgm:cxn modelId="{5B42368E-6D71-4FF5-B092-9C80DFAEBCD5}" type="presOf" srcId="{F2000366-3FA2-49F6-9425-56B2F69AAD03}" destId="{85DD5395-997F-4757-87A7-3B20B74F3156}" srcOrd="0" destOrd="0" presId="urn:microsoft.com/office/officeart/2005/8/layout/default"/>
    <dgm:cxn modelId="{C17ADD6F-3FFB-4329-954F-4116868A4886}" type="presOf" srcId="{11D47DCC-F576-443D-8CF1-3D0B2A36F040}" destId="{CB0A2B27-C2EF-4D88-8D8C-A84F342D1AEB}" srcOrd="0" destOrd="0" presId="urn:microsoft.com/office/officeart/2005/8/layout/default"/>
    <dgm:cxn modelId="{6B0885F1-391E-4CCE-B020-B46B5546FF56}" type="presParOf" srcId="{CB0A2B27-C2EF-4D88-8D8C-A84F342D1AEB}" destId="{7CD0BE93-A3FB-40B6-86FF-E9D42697FB72}" srcOrd="0" destOrd="0" presId="urn:microsoft.com/office/officeart/2005/8/layout/default"/>
    <dgm:cxn modelId="{3CE1D955-950E-4405-915B-4E8BBCED666B}" type="presParOf" srcId="{CB0A2B27-C2EF-4D88-8D8C-A84F342D1AEB}" destId="{2D59017B-AA96-4B4E-A57F-A2F23BEA6636}" srcOrd="1" destOrd="0" presId="urn:microsoft.com/office/officeart/2005/8/layout/default"/>
    <dgm:cxn modelId="{A8EAD493-C7F4-4752-8BF5-148374DC8B55}" type="presParOf" srcId="{CB0A2B27-C2EF-4D88-8D8C-A84F342D1AEB}" destId="{96982E64-0962-487C-AD56-6337A12C4CDF}" srcOrd="2" destOrd="0" presId="urn:microsoft.com/office/officeart/2005/8/layout/default"/>
    <dgm:cxn modelId="{15EE4689-ED14-466E-A483-66879300379F}" type="presParOf" srcId="{CB0A2B27-C2EF-4D88-8D8C-A84F342D1AEB}" destId="{568F73A3-52A6-4F13-BE41-1BFCE3A56BA4}" srcOrd="3" destOrd="0" presId="urn:microsoft.com/office/officeart/2005/8/layout/default"/>
    <dgm:cxn modelId="{D848037E-4BD0-41B9-9316-C1425A63DE63}" type="presParOf" srcId="{CB0A2B27-C2EF-4D88-8D8C-A84F342D1AEB}" destId="{F695B53B-D669-4109-8F4C-840E49A5684D}" srcOrd="4" destOrd="0" presId="urn:microsoft.com/office/officeart/2005/8/layout/default"/>
    <dgm:cxn modelId="{D78D921A-8F00-4B26-8C58-94CCD2CE7CD5}" type="presParOf" srcId="{CB0A2B27-C2EF-4D88-8D8C-A84F342D1AEB}" destId="{DF9B0DAD-0349-470A-A8B2-1CA80DE0EB60}" srcOrd="5" destOrd="0" presId="urn:microsoft.com/office/officeart/2005/8/layout/default"/>
    <dgm:cxn modelId="{E473B521-0CC0-4D15-A57D-EF65AB8C04E0}" type="presParOf" srcId="{CB0A2B27-C2EF-4D88-8D8C-A84F342D1AEB}" destId="{85DD5395-997F-4757-87A7-3B20B74F3156}" srcOrd="6" destOrd="0" presId="urn:microsoft.com/office/officeart/2005/8/layout/default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24E3F38-48BB-4026-BAEE-486081767C88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CC7DC7F-0248-43AB-A0A6-9C44179BE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842A-82F1-4A50-AF06-51EEAD5A3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56F8-F2FA-4002-811A-CCC01064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22EF-E0C9-43F7-9707-BD383BFA9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5267-8F86-4E41-9FCE-23B14B145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5BFB-0CC9-4D9C-B4A2-FEB83290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BFFC-4AF6-46B2-8E83-9184FEEC4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B027-B2D3-43C3-A001-9AF5ED8E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E933-117B-40A2-9D70-45E7FA9E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AB57-EC38-4F4A-8E6B-DC76F115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5879-99A0-49B9-BD33-193E1D4E9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CE45-D6CA-4CCA-A66C-FBC4794C5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6A678C6-A607-431B-AC1B-673BF0F45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8"/>
          <p:cNvSpPr>
            <a:spLocks noChangeArrowheads="1" noChangeShapeType="1" noTextEdit="1"/>
          </p:cNvSpPr>
          <p:nvPr/>
        </p:nvSpPr>
        <p:spPr bwMode="auto">
          <a:xfrm>
            <a:off x="1547813" y="2857500"/>
            <a:ext cx="6480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ПРОЕКТ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/>
            </a:r>
            <a:b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</a:br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«Великая Отечественная война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в истории моей семьи»</a:t>
            </a:r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857375" y="5357813"/>
            <a:ext cx="5500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Муниципальное бюджетное дошкольное образовательное учреждение детский сад комбинированного вида </a:t>
            </a:r>
          </a:p>
          <a:p>
            <a:pPr algn="ctr"/>
            <a:r>
              <a:rPr lang="ru-RU" sz="1600" b="1"/>
              <a:t>№ 33 «Клубничка»</a:t>
            </a:r>
            <a:br>
              <a:rPr lang="ru-RU" sz="1600" b="1"/>
            </a:br>
            <a:endParaRPr lang="ru-RU" sz="16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75" y="1643063"/>
            <a:ext cx="6429375" cy="714375"/>
          </a:xfrm>
          <a:prstGeom prst="roundRect">
            <a:avLst/>
          </a:prstGeom>
          <a:solidFill>
            <a:srgbClr val="D0A172"/>
          </a:solid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</p:txBody>
      </p:sp>
      <p:sp>
        <p:nvSpPr>
          <p:cNvPr id="5" name="Стрелка вниз 4"/>
          <p:cNvSpPr/>
          <p:nvPr/>
        </p:nvSpPr>
        <p:spPr>
          <a:xfrm rot="1796143">
            <a:off x="2192338" y="2427288"/>
            <a:ext cx="830262" cy="98901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00375" y="4857750"/>
            <a:ext cx="3000375" cy="1500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3" y="3357563"/>
            <a:ext cx="2786062" cy="15001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</a:p>
        </p:txBody>
      </p:sp>
      <p:sp>
        <p:nvSpPr>
          <p:cNvPr id="10" name="Овал 9"/>
          <p:cNvSpPr/>
          <p:nvPr/>
        </p:nvSpPr>
        <p:spPr>
          <a:xfrm>
            <a:off x="5786438" y="3500438"/>
            <a:ext cx="2786062" cy="15001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Взаимодействие со специалистами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071938" y="2786063"/>
            <a:ext cx="857250" cy="200025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718631">
            <a:off x="5768975" y="2430463"/>
            <a:ext cx="830263" cy="98901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МОДЕЛЬ РЕАЛИЗАЦИИ</a:t>
            </a:r>
            <a:endParaRPr lang="ru-RU" sz="4400" dirty="0">
              <a:solidFill>
                <a:srgbClr val="8E00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но 1 12"/>
          <p:cNvSpPr/>
          <p:nvPr/>
        </p:nvSpPr>
        <p:spPr>
          <a:xfrm>
            <a:off x="2786063" y="2286000"/>
            <a:ext cx="3571875" cy="2214563"/>
          </a:xfrm>
          <a:prstGeom prst="irregularSeal1">
            <a:avLst/>
          </a:prstGeom>
          <a:solidFill>
            <a:srgbClr val="FFFFD5"/>
          </a:solid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</a:p>
        </p:txBody>
      </p:sp>
      <p:sp>
        <p:nvSpPr>
          <p:cNvPr id="17" name="Стрелка вправо 16"/>
          <p:cNvSpPr/>
          <p:nvPr/>
        </p:nvSpPr>
        <p:spPr>
          <a:xfrm rot="-1200000">
            <a:off x="1393825" y="1111250"/>
            <a:ext cx="2232025" cy="1439863"/>
          </a:xfrm>
          <a:prstGeom prst="righ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22" name="Стрелка вправо 21"/>
          <p:cNvSpPr>
            <a:spLocks/>
          </p:cNvSpPr>
          <p:nvPr/>
        </p:nvSpPr>
        <p:spPr>
          <a:xfrm>
            <a:off x="3643313" y="642938"/>
            <a:ext cx="2217737" cy="1439862"/>
          </a:xfrm>
          <a:prstGeom prst="righ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200000">
            <a:off x="5891213" y="1409700"/>
            <a:ext cx="2232025" cy="1331913"/>
          </a:xfrm>
          <a:prstGeom prst="righ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</a:p>
        </p:txBody>
      </p:sp>
      <p:sp>
        <p:nvSpPr>
          <p:cNvPr id="28" name="Стрелка влево 27"/>
          <p:cNvSpPr/>
          <p:nvPr/>
        </p:nvSpPr>
        <p:spPr>
          <a:xfrm rot="1200000">
            <a:off x="1036638" y="3981450"/>
            <a:ext cx="2232025" cy="1439863"/>
          </a:xfrm>
          <a:prstGeom prst="lef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sp>
        <p:nvSpPr>
          <p:cNvPr id="29" name="Стрелка влево 28"/>
          <p:cNvSpPr/>
          <p:nvPr/>
        </p:nvSpPr>
        <p:spPr>
          <a:xfrm>
            <a:off x="3429000" y="4714875"/>
            <a:ext cx="2217738" cy="1439863"/>
          </a:xfrm>
          <a:prstGeom prst="lef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</p:txBody>
      </p:sp>
      <p:sp>
        <p:nvSpPr>
          <p:cNvPr id="30" name="Стрелка влево 29"/>
          <p:cNvSpPr/>
          <p:nvPr/>
        </p:nvSpPr>
        <p:spPr>
          <a:xfrm rot="-1200000">
            <a:off x="5986463" y="4040188"/>
            <a:ext cx="2232025" cy="1439862"/>
          </a:xfrm>
          <a:prstGeom prst="leftArrow">
            <a:avLst/>
          </a:prstGeom>
          <a:solidFill>
            <a:srgbClr val="3333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</p:txBody>
      </p:sp>
      <p:sp>
        <p:nvSpPr>
          <p:cNvPr id="31" name="Выгнутая вправо стрелка 30"/>
          <p:cNvSpPr>
            <a:spLocks noChangeAspect="1"/>
          </p:cNvSpPr>
          <p:nvPr/>
        </p:nvSpPr>
        <p:spPr>
          <a:xfrm rot="10800000">
            <a:off x="928688" y="2643188"/>
            <a:ext cx="931862" cy="1260475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>
            <a:spLocks noChangeAspect="1"/>
          </p:cNvSpPr>
          <p:nvPr/>
        </p:nvSpPr>
        <p:spPr>
          <a:xfrm>
            <a:off x="7786688" y="2714625"/>
            <a:ext cx="931862" cy="1260475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ФОРМЫ РАБОТЫ С ДЕТЬМИ</a:t>
            </a:r>
            <a:endParaRPr lang="ru-RU" sz="4400" dirty="0">
              <a:solidFill>
                <a:srgbClr val="8E001B"/>
              </a:solidFill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642938" y="1571625"/>
            <a:ext cx="79295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Беседы («Что я знаю о войне?», «Мои родственники – участники войны») 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Сюжетно-ролевые игры («Разведчики», «Военный госпиталь», «Военные учения»)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 Настольно-печатные игры («Назови военную профессию» «Что за техника такая»)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Рассматривание иллюстраций, фотографий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Выставки детского творчества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Чтение и обсуждение рассказов, стихотворений.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Разучивание стихов, песен о войне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Изготовление пригласительных на праздник, подарков для ветеранов войны.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Составление рассказов о своих родственниках – участниках войны.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0099"/>
                </a:solidFill>
              </a:rPr>
              <a:t>Досуги, праздник «День Победы»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3317" name="Picture 3" descr="C:\Documents and Settings\Галина\Рабочий стол\Ольга\конкурсы\семейные хроники\3068641-8e92a9e5cfa2eac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000375"/>
            <a:ext cx="16446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00063" y="2000250"/>
            <a:ext cx="8229600" cy="29289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r>
              <a:rPr lang="ru-RU" sz="2800" b="1" kern="0" dirty="0"/>
              <a:t>   Игры Музыкальный материал </a:t>
            </a:r>
            <a:r>
              <a:rPr lang="ru-RU" sz="2800" b="1" kern="0"/>
              <a:t>Литературный материал</a:t>
            </a:r>
            <a:endParaRPr lang="ru-RU" sz="320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142875"/>
            <a:ext cx="84248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ФОРМЫ РАБОТЫ С РОДИТЕЛЯМИ</a:t>
            </a:r>
            <a:endParaRPr lang="ru-RU" sz="3800" dirty="0">
              <a:solidFill>
                <a:srgbClr val="8E001B"/>
              </a:solidFill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642938" y="1571625"/>
            <a:ext cx="79295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Анкетирование</a:t>
            </a:r>
          </a:p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Сбор информации о членах семьи – участниках Великой Отечественной войны</a:t>
            </a:r>
          </a:p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Индивидуальные и групповые консультации </a:t>
            </a:r>
          </a:p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Привлечение родителей к проведению досугов, праздника</a:t>
            </a:r>
          </a:p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Оформление информационного стенда «Никто не забыт, ничто не забыто»</a:t>
            </a:r>
          </a:p>
          <a:p>
            <a:pPr marL="263525" indent="-263525">
              <a:spcBef>
                <a:spcPts val="800"/>
              </a:spcBef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0099"/>
                </a:solidFill>
              </a:rPr>
              <a:t>Поездка с детьми к Вечному огню и возложение цветов</a:t>
            </a:r>
          </a:p>
          <a:p>
            <a:pPr marL="182563" indent="-182563">
              <a:spcBef>
                <a:spcPts val="800"/>
              </a:spcBef>
              <a:buFont typeface="Wingdings" pitchFamily="2" charset="2"/>
              <a:buChar char="v"/>
              <a:defRPr/>
            </a:pP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39938" name="Picture 2" descr="C:\Documents and Settings\Галина\Рабочий стол\Ольга\конкурсы\семейные хроники\2754900-6f135fd86b7b9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00570"/>
            <a:ext cx="3168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142875"/>
            <a:ext cx="84248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ПРЕДПОЛАГАЕМЫЕ РЕЗУЛЬТАТЫ</a:t>
            </a:r>
            <a:endParaRPr lang="ru-RU" sz="3800" dirty="0">
              <a:solidFill>
                <a:srgbClr val="8E001B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1397000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 descr="C:\Documents and Settings\Галина\Рабочий стол\Ольга\конкурсы\семейные хроники\2686386-3472910e8141eae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5286375"/>
            <a:ext cx="457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142875"/>
            <a:ext cx="84248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ПРОДУКТ ПРОЕКТНОЙ ДЕЯТЕЛЬНОСТИ</a:t>
            </a:r>
            <a:endParaRPr lang="ru-RU" sz="3800" dirty="0">
              <a:solidFill>
                <a:srgbClr val="8E001B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928926" y="2714620"/>
          <a:ext cx="607223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Picture 2" descr="C:\Documents and Settings\Галина\Рабочий стол\Ольга\конкурсы\семейные хроники\2686389-fba10d0580dd9c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785938"/>
            <a:ext cx="2170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8E001B"/>
                </a:solidFill>
              </a:rPr>
              <a:t>ЭТАПЫ ПРОЕКТА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57188" y="17859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4500" algn="just"/>
            <a:endParaRPr lang="ru-RU" b="1">
              <a:cs typeface="Times New Roman" pitchFamily="18" charset="0"/>
            </a:endParaRPr>
          </a:p>
        </p:txBody>
      </p:sp>
      <p:sp>
        <p:nvSpPr>
          <p:cNvPr id="6" name="Пятиугольник 5"/>
          <p:cNvSpPr>
            <a:spLocks noChangeAspect="1"/>
          </p:cNvSpPr>
          <p:nvPr/>
        </p:nvSpPr>
        <p:spPr>
          <a:xfrm>
            <a:off x="1071538" y="1714488"/>
            <a:ext cx="3840000" cy="1080000"/>
          </a:xfrm>
          <a:prstGeom prst="homePlate">
            <a:avLst/>
          </a:prstGeom>
          <a:gradFill flip="none" rotWithShape="1"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 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Подготовительный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>
            <a:spLocks noChangeAspect="1"/>
          </p:cNvSpPr>
          <p:nvPr/>
        </p:nvSpPr>
        <p:spPr>
          <a:xfrm>
            <a:off x="1000100" y="3071810"/>
            <a:ext cx="3840000" cy="1080000"/>
          </a:xfrm>
          <a:prstGeom prst="homePlate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Основной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>
            <a:spLocks noChangeAspect="1"/>
          </p:cNvSpPr>
          <p:nvPr/>
        </p:nvSpPr>
        <p:spPr>
          <a:xfrm>
            <a:off x="1000100" y="4429132"/>
            <a:ext cx="3840000" cy="1080000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Заключительный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>
            <a:spLocks noChangeAspect="1"/>
          </p:cNvSpPr>
          <p:nvPr/>
        </p:nvSpPr>
        <p:spPr>
          <a:xfrm>
            <a:off x="5429256" y="1714488"/>
            <a:ext cx="2646000" cy="1080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000" b="1" dirty="0">
              <a:solidFill>
                <a:srgbClr val="4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документ 9"/>
          <p:cNvSpPr>
            <a:spLocks noChangeAspect="1"/>
          </p:cNvSpPr>
          <p:nvPr/>
        </p:nvSpPr>
        <p:spPr>
          <a:xfrm>
            <a:off x="5429256" y="3071810"/>
            <a:ext cx="2646000" cy="1080000"/>
          </a:xfrm>
          <a:prstGeom prst="flowChartDocumen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Февраль-апрель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000" b="1" dirty="0">
              <a:solidFill>
                <a:srgbClr val="4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>
            <a:spLocks noChangeAspect="1"/>
          </p:cNvSpPr>
          <p:nvPr/>
        </p:nvSpPr>
        <p:spPr>
          <a:xfrm>
            <a:off x="5429256" y="4429132"/>
            <a:ext cx="2646000" cy="1080000"/>
          </a:xfrm>
          <a:prstGeom prst="flowChartDocumen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000" b="1" dirty="0">
              <a:solidFill>
                <a:srgbClr val="4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642938" y="1714500"/>
            <a:ext cx="792956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Изучение методической литературы по проблеме ознакомления детей с Великой Отечественной войной.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Уточнение представлений детей о Великой Отечественной войне, о родственниках-участниках войны.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Анализ компетентности родителей по теме проекта (индивидуальные беседы и анкетирование родителей).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Привлечение родителей к сбору материала.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Составление плана работы.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ru-RU" b="1" dirty="0">
                <a:solidFill>
                  <a:srgbClr val="460000"/>
                </a:solidFill>
              </a:rPr>
              <a:t>Разработка содержания проекта.</a:t>
            </a:r>
          </a:p>
          <a:p>
            <a:pPr marL="263525" indent="-263525">
              <a:spcBef>
                <a:spcPts val="800"/>
              </a:spcBef>
              <a:defRPr/>
            </a:pP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" name="Пятиугольник 5"/>
          <p:cNvSpPr>
            <a:spLocks noChangeAspect="1"/>
          </p:cNvSpPr>
          <p:nvPr/>
        </p:nvSpPr>
        <p:spPr>
          <a:xfrm>
            <a:off x="214282" y="214290"/>
            <a:ext cx="3840000" cy="1080000"/>
          </a:xfrm>
          <a:prstGeom prst="homePlate">
            <a:avLst/>
          </a:prstGeom>
          <a:gradFill flip="none" rotWithShape="1"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 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Подготовительный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Documents and Settings\Галина\Рабочий стол\Ольга\конкурсы\семейные хроники\2754909-94643187ea4cdb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57628"/>
            <a:ext cx="2664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42938" y="1714500"/>
            <a:ext cx="79295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Консультация для родителей: «Как рассказать ребенку о войне?».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Составление индивидуальных рассказов детей совместно с родителями об истории своей семьи в годы войны, запись этих рассказов.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Слушание песен о войне.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Проведения тематических бесед, игр, рассматривание фотографий, альбомов.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Чтение и обсуждение рассказов, стихотворений  о Великой Отечественной войне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Художественно-творческая деятельность детей (рисунки, аппликации,).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Создание мини-музея (фотографии, награды, личные вещи участников войны).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Проведение конкурса чтецов, рисунков о Великой Отечественной войне.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Организация выставок (книг, репродукций, рисунков).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Поездка с детьми к Вечному огню, возложение цветов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Создание «Книги памяти» с рассказами детей, семейными фотографиями.</a:t>
            </a:r>
            <a:endParaRPr lang="ru-RU" sz="1600" b="1">
              <a:solidFill>
                <a:srgbClr val="460000"/>
              </a:solidFill>
              <a:cs typeface="Times New Roman" pitchFamily="18" charset="0"/>
            </a:endParaRPr>
          </a:p>
        </p:txBody>
      </p:sp>
      <p:sp>
        <p:nvSpPr>
          <p:cNvPr id="7" name="Пятиугольник 6"/>
          <p:cNvSpPr>
            <a:spLocks noChangeAspect="1"/>
          </p:cNvSpPr>
          <p:nvPr/>
        </p:nvSpPr>
        <p:spPr>
          <a:xfrm>
            <a:off x="214282" y="214290"/>
            <a:ext cx="3840000" cy="1080000"/>
          </a:xfrm>
          <a:prstGeom prst="homePlate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Основной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>
          <a:xfrm>
            <a:off x="357188" y="1857375"/>
            <a:ext cx="4900612" cy="114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Творческое название проекта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143250"/>
            <a:ext cx="8358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«Этих дней не смолкнет слава!»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507206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Нет, не забыта та война,</a:t>
            </a:r>
            <a:b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Ведь эта память – наша совесть!</a:t>
            </a:r>
          </a:p>
          <a:p>
            <a:pPr algn="r">
              <a:defRPr/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(Ю.Воронов)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http://f5.ru/files/images/compiled/e77/e77bba8c17de361310b64d07439860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1482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642938" y="1714500"/>
            <a:ext cx="792956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Презентация «Книги памяти» с рассказами детей, семейными фотографиями.</a:t>
            </a:r>
          </a:p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Посещение выставки «Моя семья и Великая Отечественная война» в мини-музее детского сада.</a:t>
            </a:r>
          </a:p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Выставка рисунков «Салют Победы».</a:t>
            </a:r>
          </a:p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Проведение праздника, посвященного Дню победы,  с приглашением ветеранов – членов семей воспитанников детского сада.</a:t>
            </a:r>
          </a:p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Анализ результатов проекта, оформление результатов проекта.</a:t>
            </a:r>
          </a:p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600" b="1">
                <a:solidFill>
                  <a:srgbClr val="460000"/>
                </a:solidFill>
              </a:rPr>
              <a:t>Презентация проекта, размещение его на сайте детского сада.</a:t>
            </a:r>
          </a:p>
        </p:txBody>
      </p:sp>
      <p:sp>
        <p:nvSpPr>
          <p:cNvPr id="7" name="Пятиугольник 6"/>
          <p:cNvSpPr>
            <a:spLocks noChangeAspect="1"/>
          </p:cNvSpPr>
          <p:nvPr/>
        </p:nvSpPr>
        <p:spPr>
          <a:xfrm>
            <a:off x="214282" y="214290"/>
            <a:ext cx="3840000" cy="1080000"/>
          </a:xfrm>
          <a:prstGeom prst="homePlate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500" b="1" i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этап –</a:t>
            </a:r>
            <a:r>
              <a:rPr lang="ru-RU" sz="25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 Заключительный 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Documents and Settings\Галина\Рабочий стол\Ольга\конкурсы\семейные хроники\2756667-1a4a56962cf7a0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14818"/>
            <a:ext cx="2888747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ИНФОРМАЦИОННЫЕ РЕСУРСЫ</a:t>
            </a:r>
            <a:endParaRPr lang="ru-RU" sz="3800" dirty="0">
              <a:solidFill>
                <a:srgbClr val="8E001B"/>
              </a:solidFill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642938" y="1571625"/>
            <a:ext cx="7929562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Алешина Н.В. Патриотическое воспитание дошкольников – М.: ЦГЛ, 2005. </a:t>
            </a:r>
          </a:p>
          <a:p>
            <a:pPr>
              <a:defRPr/>
            </a:pPr>
            <a:r>
              <a:rPr lang="ru-RU" sz="1600" dirty="0"/>
              <a:t>Антонов Ю.Е., Левина Л.В. Как научить детей любить Родину – М., 2005</a:t>
            </a:r>
          </a:p>
          <a:p>
            <a:pPr>
              <a:defRPr/>
            </a:pPr>
            <a:r>
              <a:rPr lang="ru-RU" sz="1600" dirty="0"/>
              <a:t>Великая Отечественная война. </a:t>
            </a:r>
            <a:r>
              <a:rPr lang="ru-RU" sz="1600" u="sng" dirty="0"/>
              <a:t>/</a:t>
            </a:r>
            <a:r>
              <a:rPr lang="en-US" sz="1600" u="sng" dirty="0"/>
              <a:t>http</a:t>
            </a:r>
            <a:r>
              <a:rPr lang="ru-RU" sz="1600" u="sng" dirty="0"/>
              <a:t>://</a:t>
            </a:r>
            <a:r>
              <a:rPr lang="en-US" sz="1600" u="sng" dirty="0" err="1"/>
              <a:t>puzkarapuz</a:t>
            </a:r>
            <a:r>
              <a:rPr lang="ru-RU" sz="1600" u="sng" dirty="0"/>
              <a:t>.</a:t>
            </a:r>
            <a:r>
              <a:rPr lang="en-US" sz="1600" u="sng" dirty="0" err="1"/>
              <a:t>ru</a:t>
            </a:r>
            <a:r>
              <a:rPr lang="ru-RU" sz="1600" u="sng" dirty="0"/>
              <a:t>/51511-</a:t>
            </a:r>
            <a:r>
              <a:rPr lang="en-US" sz="1600" u="sng" dirty="0" err="1"/>
              <a:t>velikaya</a:t>
            </a:r>
            <a:r>
              <a:rPr lang="ru-RU" sz="1600" u="sng" dirty="0"/>
              <a:t>-</a:t>
            </a:r>
            <a:r>
              <a:rPr lang="en-US" sz="1600" u="sng" dirty="0" err="1"/>
              <a:t>otechestvennaya</a:t>
            </a:r>
            <a:r>
              <a:rPr lang="ru-RU" sz="1600" u="sng" dirty="0"/>
              <a:t>-</a:t>
            </a:r>
            <a:r>
              <a:rPr lang="en-US" sz="1600" u="sng" dirty="0" err="1"/>
              <a:t>vojna</a:t>
            </a:r>
            <a:r>
              <a:rPr lang="ru-RU" sz="1600" u="sng" dirty="0"/>
              <a:t>.</a:t>
            </a:r>
            <a:r>
              <a:rPr lang="en-US" sz="1600" u="sng" dirty="0"/>
              <a:t>html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День Победы! (Тематические коллекции) /</a:t>
            </a:r>
          </a:p>
          <a:p>
            <a:pPr>
              <a:defRPr/>
            </a:pPr>
            <a:r>
              <a:rPr lang="ru-RU" sz="1600" u="sng" dirty="0"/>
              <a:t>http://www.metodkabinet.eu/BGM/Temkatalog/TemKollekzii_9_may.html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Долматова. Е., Телегин М. Поговори с Ребёнком о войне, или как дошкольнику о Великой Отечественной Войне рассказать? / </a:t>
            </a:r>
            <a:r>
              <a:rPr lang="en-US" sz="1600" dirty="0"/>
              <a:t>http</a:t>
            </a:r>
            <a:r>
              <a:rPr lang="ru-RU" sz="1600" dirty="0"/>
              <a:t>://</a:t>
            </a:r>
            <a:r>
              <a:rPr lang="en-US" sz="1600" dirty="0"/>
              <a:t>www</a:t>
            </a:r>
            <a:r>
              <a:rPr lang="ru-RU" sz="1600" dirty="0"/>
              <a:t>.</a:t>
            </a:r>
            <a:r>
              <a:rPr lang="en-US" sz="1600" dirty="0"/>
              <a:t>p</a:t>
            </a:r>
            <a:r>
              <a:rPr lang="ru-RU" sz="1600" dirty="0"/>
              <a:t>4</a:t>
            </a:r>
            <a:r>
              <a:rPr lang="en-US" sz="1600" dirty="0"/>
              <a:t>c</a:t>
            </a:r>
            <a:r>
              <a:rPr lang="ru-RU" sz="1600" dirty="0"/>
              <a:t>.</a:t>
            </a:r>
            <a:r>
              <a:rPr lang="en-US" sz="1600" dirty="0" err="1"/>
              <a:t>ru</a:t>
            </a:r>
            <a:r>
              <a:rPr lang="ru-RU" sz="1600" dirty="0"/>
              <a:t>/671</a:t>
            </a:r>
          </a:p>
          <a:p>
            <a:pPr>
              <a:defRPr/>
            </a:pPr>
            <a:r>
              <a:rPr lang="ru-RU" sz="1600" dirty="0"/>
              <a:t>Дошкольникам о защитниках отечества / Под. ред. </a:t>
            </a:r>
            <a:r>
              <a:rPr lang="ru-RU" sz="1600" dirty="0" err="1"/>
              <a:t>Кондрыкинской</a:t>
            </a:r>
            <a:r>
              <a:rPr lang="ru-RU" sz="1600" dirty="0"/>
              <a:t> Л. А. - М., 2006.</a:t>
            </a:r>
          </a:p>
          <a:p>
            <a:pPr>
              <a:defRPr/>
            </a:pPr>
            <a:r>
              <a:rPr lang="ru-RU" sz="1600" dirty="0" err="1"/>
              <a:t>Зацепина</a:t>
            </a:r>
            <a:r>
              <a:rPr lang="ru-RU" sz="1600" dirty="0"/>
              <a:t> М.Б. Дни воинской славы – М, 2008</a:t>
            </a:r>
          </a:p>
          <a:p>
            <a:pPr>
              <a:defRPr/>
            </a:pPr>
            <a:r>
              <a:rPr lang="ru-RU" sz="1600" dirty="0"/>
              <a:t>Казаков А.П., Шорыгина Т.А. Детям о Великой Победе - М., 2007.</a:t>
            </a:r>
          </a:p>
          <a:p>
            <a:pPr>
              <a:defRPr/>
            </a:pPr>
            <a:r>
              <a:rPr lang="ru-RU" sz="1600" dirty="0" err="1"/>
              <a:t>Кондрыкинская</a:t>
            </a:r>
            <a:r>
              <a:rPr lang="ru-RU" sz="1600" dirty="0"/>
              <a:t> Л.А. Дошкольникам о защитниках Отечества – М.: ТЦ Сфера, 2006. </a:t>
            </a:r>
          </a:p>
          <a:p>
            <a:pPr marL="182563" indent="-182563">
              <a:spcBef>
                <a:spcPts val="800"/>
              </a:spcBef>
              <a:defRPr/>
            </a:pP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1500188" y="278606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E001B"/>
                </a:solidFill>
                <a:cs typeface="Times New Roman" pitchFamily="18" charset="0"/>
              </a:rPr>
              <a:t>ФОТОГАЛЕРЕЯ</a:t>
            </a:r>
          </a:p>
        </p:txBody>
      </p:sp>
      <p:pic>
        <p:nvPicPr>
          <p:cNvPr id="46082" name="Picture 2" descr="C:\Documents and Settings\Галина\Рабочий стол\Ольга\конкурсы\семейные хроники\фото 9 мая\P100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240013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3" name="Picture 3" descr="C:\Documents and Settings\Галина\Рабочий стол\Ольга\конкурсы\семейные хроники\фото 9 мая\P100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42918"/>
            <a:ext cx="240013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4" name="Picture 4" descr="C:\Documents and Settings\Галина\Рабочий стол\Ольга\конкурсы\семейные хроники\фото ВОВ (4)\P1010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86190"/>
            <a:ext cx="239992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C:\Documents and Settings\Галина\Рабочий стол\Ольга\конкурсы\семейные хроники\фото ВОВ (4)\P1010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239992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1500188" y="278606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E001B"/>
                </a:solidFill>
                <a:cs typeface="Times New Roman" pitchFamily="18" charset="0"/>
              </a:rPr>
              <a:t>ИЗ ЛИЧНЫХ АРХИВОВ СЕМЕЙ</a:t>
            </a:r>
          </a:p>
        </p:txBody>
      </p:sp>
      <p:pic>
        <p:nvPicPr>
          <p:cNvPr id="47106" name="Picture 2" descr="C:\Documents and Settings\Галина\Рабочий стол\Ольга\конкурсы\семейные хроники\карев\2013-02-09\Изображе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3099482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Documents and Settings\Галина\Рабочий стол\Ольга\конкурсы\семейные хроники\карев\2013-02-09\Изображе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14737"/>
            <a:ext cx="182308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img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9" y="404813"/>
            <a:ext cx="1766815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Documents and Settings\Галина\Рабочий стол\Ольга\конкурсы\семейные хроники\проект семейные хроники\7 гр Погонина прадедушка\Изображ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857628"/>
            <a:ext cx="2951262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1500188" y="278606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E001B"/>
                </a:solidFill>
                <a:cs typeface="Times New Roman" pitchFamily="18" charset="0"/>
              </a:rPr>
              <a:t>ИЗ ЛИЧНЫХ АРХИВОВ СЕМЕЙ</a:t>
            </a:r>
          </a:p>
        </p:txBody>
      </p:sp>
      <p:pic>
        <p:nvPicPr>
          <p:cNvPr id="48130" name="Picture 2" descr="C:\Documents and Settings\Галина\Рабочий стол\Ольга\конкурсы\семейные хроники\проект семейные хроники\7 гр Погонина прадедушка\2013-02-09\Изображение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2784475" cy="197961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 descr="C:\Documents and Settings\Галина\Рабочий стол\Ольга\конкурсы\семейные хроники\проект семейные хроники\7 гр Погонина прадедушка\Изображение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643313"/>
            <a:ext cx="1781175" cy="2519362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5" name="Picture 4" descr="C:\Documents and Settings\Галина\Рабочий стол\Ольга\конкурсы\семейные хроники\проект семейные хроники\7 гр Погонина прадедушка\2013-02-09\Изображени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857625"/>
            <a:ext cx="2814637" cy="1979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Picture 5" descr="C:\Documents and Settings\Галина\Рабочий стол\Ольга\конкурсы\семейные хроники\проект семейные хроники\7 гр Погонина прадедушка\2013-02-09\Изображение0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571500"/>
            <a:ext cx="2936875" cy="1979613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500" y="714375"/>
            <a:ext cx="56435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7675" algn="just" eaLnBrk="0" hangingPunct="0"/>
            <a:r>
              <a:rPr lang="ru-RU">
                <a:cs typeface="Times New Roman" pitchFamily="18" charset="0"/>
              </a:rPr>
              <a:t>Мои прабабушка и прадедушка самые лучшие, они ветераны Великой Отечественной Войны. Им пришлось пройти через тяготы и лишения ради нашего счастья. Они многое пережили, но не сдались и в конце концов насладились вкусом победы.</a:t>
            </a:r>
          </a:p>
          <a:p>
            <a:pPr indent="447675" algn="just" eaLnBrk="0" hangingPunct="0"/>
            <a:r>
              <a:rPr lang="ru-RU">
                <a:cs typeface="Times New Roman" pitchFamily="18" charset="0"/>
              </a:rPr>
              <a:t>Бабушка рассказывала, как моя прабабушка в 1942 году с другими ребятами в 16 лет ушла на фронт. Она и еще много молоденьких девочек прошли через всю войну, они дошли до Кенигсберга и Сталинграда.</a:t>
            </a:r>
          </a:p>
          <a:p>
            <a:pPr indent="447675" algn="just" eaLnBrk="0" hangingPunct="0"/>
            <a:r>
              <a:rPr lang="ru-RU">
                <a:cs typeface="Times New Roman" pitchFamily="18" charset="0"/>
              </a:rPr>
              <a:t>А прадедушка ушел на фронт в 1941 году, в 1943 году он получил звание старший полковник, снайпер. В 1944 году он был ранен в руку и голову, контужен, долго лежал в госпитале, но все равно вернулся на фронт и был награжден указом президиума Верховного Совета орденом Отечественной Войны II степени.</a:t>
            </a:r>
          </a:p>
          <a:p>
            <a:pPr indent="447675" eaLnBrk="0" hangingPunct="0"/>
            <a:endParaRPr lang="ru-RU">
              <a:cs typeface="Times New Roman" pitchFamily="18" charset="0"/>
            </a:endParaRPr>
          </a:p>
          <a:p>
            <a:pPr indent="447675" algn="r" eaLnBrk="0" hangingPunct="0"/>
            <a:endParaRPr lang="ru-RU">
              <a:cs typeface="Times New Roman" pitchFamily="18" charset="0"/>
            </a:endParaRPr>
          </a:p>
          <a:p>
            <a:pPr indent="447675" algn="r" eaLnBrk="0" hangingPunct="0"/>
            <a:r>
              <a:rPr lang="ru-RU" i="1">
                <a:cs typeface="Times New Roman" pitchFamily="18" charset="0"/>
              </a:rPr>
              <a:t>Из рассказа Погониной Ангелины</a:t>
            </a:r>
          </a:p>
        </p:txBody>
      </p:sp>
      <p:pic>
        <p:nvPicPr>
          <p:cNvPr id="49154" name="Picture 2" descr="C:\Documents and Settings\Галина\Рабочий стол\Ольга\конкурсы\семейные хроники\проект семейные хроники\7 гр Погонина прадедушка\2013-02-09\Изображе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183180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Галина\Рабочий стол\Ольга\конкурсы\семейные хроники\1410089-7c65055a02c169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642938"/>
            <a:ext cx="6278563" cy="450056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00250"/>
            <a:ext cx="8229600" cy="292893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Тип проекта</a:t>
            </a:r>
            <a:r>
              <a:rPr lang="ru-RU" sz="2800" i="1" smtClean="0"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663300"/>
                </a:solidFill>
                <a:latin typeface="Times New Roman" pitchFamily="18" charset="0"/>
              </a:rPr>
              <a:t>–практико-ориентированный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По форме организации</a:t>
            </a:r>
            <a:r>
              <a:rPr lang="ru-RU" sz="2800" b="1" i="1" smtClean="0"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663300"/>
                </a:solidFill>
                <a:latin typeface="Times New Roman" pitchFamily="18" charset="0"/>
              </a:rPr>
              <a:t>– групповой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По характеру контактов</a:t>
            </a: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663300"/>
                </a:solidFill>
                <a:latin typeface="Times New Roman" pitchFamily="18" charset="0"/>
              </a:rPr>
              <a:t>–открытый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По продолжительности</a:t>
            </a:r>
            <a:r>
              <a:rPr lang="ru-RU" sz="2800" i="1" smtClean="0"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663300"/>
                </a:solidFill>
                <a:latin typeface="Times New Roman" pitchFamily="18" charset="0"/>
              </a:rPr>
              <a:t>– краткосрочный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Форма представления</a:t>
            </a:r>
            <a:r>
              <a:rPr lang="ru-RU" sz="2800" b="1" i="1" smtClean="0"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663300"/>
                </a:solidFill>
                <a:latin typeface="Times New Roman" pitchFamily="18" charset="0"/>
              </a:rPr>
              <a:t>– презентация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solidFill>
                <a:srgbClr val="8E0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АКТУАЛЬНОСТЬ</a:t>
            </a:r>
            <a:endParaRPr lang="ru-RU" sz="4400" dirty="0">
              <a:solidFill>
                <a:srgbClr val="8E001B"/>
              </a:solidFill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57188" y="1785938"/>
            <a:ext cx="8429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4500" algn="just"/>
            <a:r>
              <a:rPr lang="ru-RU" b="1">
                <a:cs typeface="Times New Roman" pitchFamily="18" charset="0"/>
              </a:rPr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В 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</a:p>
          <a:p>
            <a:pPr indent="444500" algn="just"/>
            <a:r>
              <a:rPr lang="ru-RU" b="1">
                <a:cs typeface="Times New Roman" pitchFamily="18" charset="0"/>
              </a:rPr>
              <a:t>Нельзя быть патриотом, не чувствуя личной связи с Родиной, не зная, как любили, берегли и защищали ее наши предки, наши отцы и деды. Смутный образ героя для ребенка становится реальностью, если находит свое воплощение в конкретных людях. Причем очень важно, чтобы герои были своими, легко узнаваемыми, близкими. Тогда детям легче соотнести их с собой, легче на них равняться. Поэтому необходимо осветить для детей подвиг своего народа в годы Великой Отечественной войны через призму истории своей семьи.</a:t>
            </a:r>
          </a:p>
        </p:txBody>
      </p:sp>
      <p:pic>
        <p:nvPicPr>
          <p:cNvPr id="5125" name="Picture 4" descr="отеч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143500"/>
            <a:ext cx="2857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1928813"/>
            <a:ext cx="485775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  <a:spcBef>
                <a:spcPts val="1800"/>
              </a:spcBef>
              <a:defRPr/>
            </a:pPr>
            <a:r>
              <a:rPr lang="ru-RU" b="1" dirty="0" smtClean="0">
                <a:solidFill>
                  <a:srgbClr val="8E001B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2357438" y="3786188"/>
            <a:ext cx="6215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cs typeface="Times New Roman" pitchFamily="18" charset="0"/>
              </a:rPr>
              <a:t>Связана ли история моей семьи с историей моей страны</a:t>
            </a:r>
            <a:r>
              <a:rPr lang="en-US" sz="4000" b="1">
                <a:solidFill>
                  <a:srgbClr val="000099"/>
                </a:solidFill>
                <a:cs typeface="Times New Roman" pitchFamily="18" charset="0"/>
              </a:rPr>
              <a:t>?</a:t>
            </a:r>
            <a:endParaRPr lang="ru-RU" sz="4000" b="1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6148" name="Picture 2" descr="C:\Documents and Settings\Галина\Рабочий стол\Ольга\конкурсы\семейные хроники\2754903-8d875a04d1f62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500063"/>
            <a:ext cx="3238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00188" y="928688"/>
            <a:ext cx="2143125" cy="1285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дети знают о</a:t>
            </a:r>
            <a:r>
              <a:rPr lang="en-US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своих родственниках - участниках Великой Отечественной войны</a:t>
            </a:r>
            <a:r>
              <a:rPr lang="en-US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>
            <a:spLocks/>
          </p:cNvSpPr>
          <p:nvPr/>
        </p:nvSpPr>
        <p:spPr>
          <a:xfrm>
            <a:off x="5500688" y="928688"/>
            <a:ext cx="2141537" cy="1285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познакомить дошкольников с подвигом русского народа в Великой Отечественной войне?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63" y="3571875"/>
            <a:ext cx="2141537" cy="1285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привлечь родителей к патриотическому воспитанию детей</a:t>
            </a:r>
            <a:r>
              <a:rPr lang="en-US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813" y="3357563"/>
            <a:ext cx="2141537" cy="1285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вовлечь родителей и детей в исследовательскую деятельность </a:t>
            </a:r>
            <a:r>
              <a:rPr lang="en-US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8" y="4857750"/>
            <a:ext cx="2141537" cy="1285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Можно ли назвать  своих родственников-участников  Великой Отечественной войны героями</a:t>
            </a:r>
            <a:r>
              <a:rPr lang="en-US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3429000" y="2714625"/>
            <a:ext cx="2303463" cy="1368425"/>
          </a:xfrm>
          <a:prstGeom prst="ellipse">
            <a:avLst/>
          </a:prstGeom>
          <a:solidFill>
            <a:srgbClr val="FFFF99"/>
          </a:solidFill>
          <a:ln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ПРОБЛЕМНЫЕ ВОПРОСЫ</a:t>
            </a:r>
          </a:p>
        </p:txBody>
      </p:sp>
      <p:sp>
        <p:nvSpPr>
          <p:cNvPr id="21" name="Стрелка вверх 20"/>
          <p:cNvSpPr/>
          <p:nvPr/>
        </p:nvSpPr>
        <p:spPr>
          <a:xfrm rot="2400000">
            <a:off x="5302250" y="2216150"/>
            <a:ext cx="214313" cy="571500"/>
          </a:xfrm>
          <a:prstGeom prst="upArrow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-2400000">
            <a:off x="3659188" y="2216150"/>
            <a:ext cx="214312" cy="571500"/>
          </a:xfrm>
          <a:prstGeom prst="upArrow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4516438" y="4216400"/>
            <a:ext cx="214312" cy="571500"/>
          </a:xfrm>
          <a:prstGeom prst="upArrow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7800000">
            <a:off x="5752306" y="3694907"/>
            <a:ext cx="214313" cy="571500"/>
          </a:xfrm>
          <a:prstGeom prst="upArrow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-7800000">
            <a:off x="3109118" y="3694907"/>
            <a:ext cx="214313" cy="571500"/>
          </a:xfrm>
          <a:prstGeom prst="upArrow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 ПРОЕКТА</a:t>
            </a:r>
            <a:endParaRPr lang="ru-RU" sz="4400" dirty="0">
              <a:solidFill>
                <a:srgbClr val="8E001B"/>
              </a:solidFill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642938" y="1857375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cs typeface="Times New Roman" pitchFamily="18" charset="0"/>
              </a:rPr>
              <a:t>обогащение детей знаниями о Великой Отечественной войне, воспитание гражданственности, патриотизма, чувства гордости за свою семью.</a:t>
            </a:r>
          </a:p>
        </p:txBody>
      </p:sp>
      <p:pic>
        <p:nvPicPr>
          <p:cNvPr id="6" name="Picture 6" descr="Iz_khronik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-1200000">
            <a:off x="2340411" y="3291680"/>
            <a:ext cx="2399226" cy="15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-1200000">
            <a:off x="5918024" y="4402294"/>
            <a:ext cx="2209799" cy="15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война\0_f005_31359a8f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0">
            <a:off x="4277852" y="3812881"/>
            <a:ext cx="2104809" cy="157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50825" y="17732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ПРОЕКТА</a:t>
            </a:r>
            <a:endParaRPr lang="ru-RU" sz="4400" dirty="0">
              <a:solidFill>
                <a:srgbClr val="8E001B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785926"/>
          <a:ext cx="8715404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28625" y="3214688"/>
            <a:ext cx="832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300" b="1" dirty="0">
                <a:solidFill>
                  <a:srgbClr val="8E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РЕСУРСНОЕ ОБЕСПЕЧЕНИЕ</a:t>
            </a:r>
            <a:endParaRPr lang="ru-RU" sz="4300" dirty="0">
              <a:solidFill>
                <a:srgbClr val="8E001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3214688"/>
            <a:ext cx="2643187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000099"/>
                </a:solidFill>
              </a:rPr>
              <a:t>Заместитель заведующего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000099"/>
                </a:solidFill>
              </a:rPr>
              <a:t>Старший воспитатель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000099"/>
                </a:solidFill>
              </a:rPr>
              <a:t>Воспитатели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000099"/>
                </a:solidFill>
              </a:rPr>
              <a:t>Музыкальный руководитель</a:t>
            </a:r>
          </a:p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357563" y="3000375"/>
            <a:ext cx="2357437" cy="1000125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Учебно-методическое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00063" y="2071688"/>
            <a:ext cx="2357437" cy="1000125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Кадровое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286500" y="2071688"/>
            <a:ext cx="2357438" cy="1000125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</a:t>
            </a: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3000375" y="3917950"/>
            <a:ext cx="307181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Детская художественная литература 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Методическая литература 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Дидактические игры.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Конспекты занятий и бесед о Великой Отечественной войне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Мультимедийные презентации к занятиям и беседам о Великой Отечественной войне</a:t>
            </a:r>
          </a:p>
        </p:txBody>
      </p:sp>
      <p:sp>
        <p:nvSpPr>
          <p:cNvPr id="10249" name="Прямоугольник 13"/>
          <p:cNvSpPr>
            <a:spLocks noChangeArrowheads="1"/>
          </p:cNvSpPr>
          <p:nvPr/>
        </p:nvSpPr>
        <p:spPr bwMode="auto">
          <a:xfrm>
            <a:off x="6143625" y="3214688"/>
            <a:ext cx="27860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Аудио, видео системы, фотоаппаратура, медиапроектор, компьютер.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Материалы для продуктивной деятельности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b="1">
                <a:solidFill>
                  <a:srgbClr val="000099"/>
                </a:solidFill>
              </a:rPr>
              <a:t>Экспонаты для мини-музея (семейные фотографии, награды и пр.)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1270</Words>
  <Application>Microsoft Office PowerPoint</Application>
  <PresentationFormat>Экран (4:3)</PresentationFormat>
  <Paragraphs>157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Calibri</vt:lpstr>
      <vt:lpstr>Arial Black</vt:lpstr>
      <vt:lpstr>Wingdings</vt:lpstr>
      <vt:lpstr>Оформление по умолчанию</vt:lpstr>
      <vt:lpstr>Слайд 1</vt:lpstr>
      <vt:lpstr> Творческое название проекта </vt:lpstr>
      <vt:lpstr>ПАСПОРТ ПРОЕКТА</vt:lpstr>
      <vt:lpstr>Слайд 4</vt:lpstr>
      <vt:lpstr>Основополагающий вопрос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Галина</cp:lastModifiedBy>
  <cp:revision>346</cp:revision>
  <dcterms:created xsi:type="dcterms:W3CDTF">2008-11-04T10:31:11Z</dcterms:created>
  <dcterms:modified xsi:type="dcterms:W3CDTF">2013-03-22T11:08:03Z</dcterms:modified>
</cp:coreProperties>
</file>