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79" r:id="rId10"/>
    <p:sldId id="280" r:id="rId11"/>
    <p:sldId id="262" r:id="rId12"/>
    <p:sldId id="263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4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132440" cy="187220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(исследовательский проект)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573016"/>
            <a:ext cx="4752528" cy="3024336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</a:rPr>
              <a:t>Автор: </a:t>
            </a:r>
            <a:r>
              <a:rPr lang="ru-RU" sz="2000" b="1" dirty="0" smtClean="0">
                <a:solidFill>
                  <a:schemeClr val="tx1"/>
                </a:solidFill>
              </a:rPr>
              <a:t>Полийчук Екатерина,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уч-ся 7в </a:t>
            </a:r>
            <a:r>
              <a:rPr lang="ru-RU" sz="2000" b="1" dirty="0" smtClean="0">
                <a:solidFill>
                  <a:schemeClr val="tx1"/>
                </a:solidFill>
              </a:rPr>
              <a:t>класса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МБОУ </a:t>
            </a:r>
            <a:r>
              <a:rPr lang="ru-RU" sz="2000" b="1" dirty="0" smtClean="0">
                <a:solidFill>
                  <a:schemeClr val="tx1"/>
                </a:solidFill>
              </a:rPr>
              <a:t>Заларинской </a:t>
            </a:r>
            <a:r>
              <a:rPr lang="ru-RU" sz="2000" b="1" dirty="0" smtClean="0">
                <a:solidFill>
                  <a:schemeClr val="tx1"/>
                </a:solidFill>
              </a:rPr>
              <a:t>СОШ №2</a:t>
            </a: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Научный руководитель: </a:t>
            </a:r>
            <a:r>
              <a:rPr lang="ru-RU" sz="2000" b="1" dirty="0" smtClean="0">
                <a:solidFill>
                  <a:schemeClr val="tx1"/>
                </a:solidFill>
              </a:rPr>
              <a:t>Андроненко Нина Владимировна, учитель русского языка и литературы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2016г.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5" y="1077416"/>
            <a:ext cx="7488831" cy="9233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endPos="16000" dir="5400000" sy="-100000" algn="bl" rotWithShape="0"/>
          </a:effectLst>
          <a:scene3d>
            <a:camera prst="orthographicFront">
              <a:rot lat="1200000" lon="20099991" rev="21299999"/>
            </a:camera>
            <a:lightRig rig="sunset" dir="t"/>
          </a:scene3d>
          <a:sp3d>
            <a:bevelT w="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C00000"/>
                </a:solidFill>
              </a:rPr>
              <a:t>«Переменка…»</a:t>
            </a:r>
            <a:endParaRPr lang="ru-RU" sz="5400" b="1" dirty="0">
              <a:ln/>
              <a:solidFill>
                <a:srgbClr val="9BBB5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3254824"/>
            <a:ext cx="3829110" cy="36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8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Эффективность проекта: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 smtClean="0"/>
              <a:t>При работе с младшими школьниками мы предполагаем: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Исключение травматизма на переменах.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Приобретение учащимися начальных классов знаний и навыков, необходимых для формирования ЗОЖ.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Надеемся на улучшение психологического климата в детском коллективе.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Обеспечение спокойствия на переменах, так необходимого всем!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53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82" y="4653135"/>
            <a:ext cx="3004718" cy="220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3"/>
            <a:ext cx="813690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             Вопросы анкеты:</a:t>
            </a:r>
          </a:p>
          <a:p>
            <a:r>
              <a:rPr lang="ru-RU" sz="2800" b="1" dirty="0" smtClean="0">
                <a:ea typeface="+mj-ea"/>
                <a:cs typeface="+mj-cs"/>
              </a:rPr>
              <a:t>1. Любители вы играть на перемене?</a:t>
            </a:r>
          </a:p>
          <a:p>
            <a:r>
              <a:rPr lang="ru-RU" sz="2800" b="1" dirty="0" smtClean="0">
                <a:ea typeface="+mj-ea"/>
                <a:cs typeface="+mj-cs"/>
              </a:rPr>
              <a:t>2. Какие игры вы знаете?</a:t>
            </a:r>
          </a:p>
          <a:p>
            <a:r>
              <a:rPr lang="ru-RU" sz="2800" b="1" dirty="0" smtClean="0">
                <a:ea typeface="+mj-ea"/>
                <a:cs typeface="+mj-cs"/>
              </a:rPr>
              <a:t>3. Какие игры вам больше всего нравятся?</a:t>
            </a:r>
          </a:p>
          <a:p>
            <a:r>
              <a:rPr lang="ru-RU" sz="2800" b="1" dirty="0" smtClean="0">
                <a:ea typeface="+mj-ea"/>
                <a:cs typeface="+mj-cs"/>
              </a:rPr>
              <a:t>4. Играет ли с вами кто-нибудь из ребят более старшего возраста?</a:t>
            </a:r>
          </a:p>
          <a:p>
            <a:r>
              <a:rPr lang="ru-RU" sz="2800" b="1" dirty="0" smtClean="0">
                <a:ea typeface="+mj-ea"/>
                <a:cs typeface="+mj-cs"/>
              </a:rPr>
              <a:t>5.Хотели бы вы научиться играть в другие игры?</a:t>
            </a:r>
          </a:p>
          <a:p>
            <a:r>
              <a:rPr lang="ru-RU" sz="2800" b="1" dirty="0" smtClean="0">
                <a:ea typeface="+mj-ea"/>
                <a:cs typeface="+mj-cs"/>
              </a:rPr>
              <a:t>6. Как ты думаешь, можно ли из перемены извлечь что-то полезное для себя, чему-то научиться?</a:t>
            </a:r>
          </a:p>
          <a:p>
            <a:endParaRPr lang="ru-RU" sz="4400" b="1" dirty="0" smtClean="0"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2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59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Анализ анкетирования:</a:t>
            </a:r>
          </a:p>
          <a:p>
            <a:pPr marL="0" indent="0" algn="ctr">
              <a:buNone/>
            </a:pPr>
            <a:r>
              <a:rPr lang="ru-RU" sz="4200" b="1" dirty="0" smtClean="0">
                <a:latin typeface="Times New Roman"/>
                <a:ea typeface="Times New Roman"/>
              </a:rPr>
              <a:t>Мы опросили 37 уч. из 2-х  классов (3а, 3б)</a:t>
            </a:r>
          </a:p>
          <a:p>
            <a:pPr marL="0" indent="0">
              <a:buNone/>
            </a:pPr>
            <a:r>
              <a:rPr lang="ru-RU" sz="4200" b="1" dirty="0" smtClean="0">
                <a:latin typeface="Times New Roman"/>
                <a:ea typeface="Times New Roman"/>
              </a:rPr>
              <a:t>На первый вопрос все дети дали положительный ответ (все они очень любят играть </a:t>
            </a:r>
            <a:r>
              <a:rPr lang="ru-RU" sz="4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+ 37ч.</a:t>
            </a:r>
            <a:r>
              <a:rPr lang="ru-RU" sz="4200" b="1" dirty="0" smtClean="0">
                <a:latin typeface="Times New Roman"/>
                <a:ea typeface="Times New Roman"/>
              </a:rPr>
              <a:t>);</a:t>
            </a:r>
          </a:p>
          <a:p>
            <a:pPr marL="0" indent="0">
              <a:buNone/>
            </a:pPr>
            <a:r>
              <a:rPr lang="ru-RU" sz="4200" b="1" dirty="0" smtClean="0">
                <a:latin typeface="Times New Roman"/>
                <a:ea typeface="Times New Roman"/>
              </a:rPr>
              <a:t>Ответы на второй вопрос были во многом схожи, дети называли в основном одни и те же игры (</a:t>
            </a:r>
            <a:r>
              <a:rPr lang="ru-RU" sz="4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преимущественно подвижные!) </a:t>
            </a:r>
            <a:r>
              <a:rPr lang="ru-RU" sz="4200" b="1" dirty="0" smtClean="0">
                <a:latin typeface="Times New Roman"/>
                <a:ea typeface="Times New Roman"/>
              </a:rPr>
              <a:t>«Выжигало», «Джона», «Резиночка», «Домики», «Краски» и др. (</a:t>
            </a:r>
            <a:r>
              <a:rPr lang="ru-RU" sz="4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+ 31ч, 3ч </a:t>
            </a:r>
            <a:r>
              <a:rPr lang="ru-RU" sz="4200" b="1" dirty="0" smtClean="0">
                <a:latin typeface="Times New Roman"/>
                <a:ea typeface="Times New Roman"/>
              </a:rPr>
              <a:t>– другие игры)</a:t>
            </a:r>
          </a:p>
          <a:p>
            <a:pPr marL="0" lvl="0" indent="0">
              <a:buNone/>
            </a:pPr>
            <a:r>
              <a:rPr lang="ru-RU" sz="4200" b="1" dirty="0" smtClean="0">
                <a:latin typeface="Times New Roman"/>
                <a:ea typeface="Times New Roman"/>
              </a:rPr>
              <a:t>При ответе на третий вопрос дети в основном перечисляли всё те же игры, что озвучили во 2-м вопросе</a:t>
            </a:r>
            <a:r>
              <a:rPr lang="ru-RU" sz="4200" b="1" dirty="0">
                <a:solidFill>
                  <a:prstClr val="black"/>
                </a:solidFill>
                <a:latin typeface="Times New Roman"/>
                <a:ea typeface="Times New Roman"/>
              </a:rPr>
              <a:t>(</a:t>
            </a:r>
            <a:r>
              <a:rPr lang="ru-RU" sz="4200" b="1" dirty="0">
                <a:solidFill>
                  <a:srgbClr val="FF0000"/>
                </a:solidFill>
                <a:latin typeface="Times New Roman"/>
                <a:ea typeface="Times New Roman"/>
              </a:rPr>
              <a:t>+ 31ч, 3ч </a:t>
            </a:r>
            <a:r>
              <a:rPr lang="ru-RU" sz="4200" b="1" dirty="0">
                <a:solidFill>
                  <a:prstClr val="black"/>
                </a:solidFill>
                <a:latin typeface="Times New Roman"/>
                <a:ea typeface="Times New Roman"/>
              </a:rPr>
              <a:t>– другие игры</a:t>
            </a:r>
            <a:r>
              <a:rPr lang="ru-RU" sz="4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).</a:t>
            </a:r>
          </a:p>
          <a:p>
            <a:pPr marL="0" lvl="0" indent="0">
              <a:buNone/>
            </a:pPr>
            <a:r>
              <a:rPr lang="ru-RU" sz="4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Ответ на 4-й вопрос был следующим: (</a:t>
            </a:r>
            <a:r>
              <a:rPr lang="ru-RU" sz="4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28ч – нет, 3ч – очень редко, 6ч - никогда</a:t>
            </a:r>
            <a:r>
              <a:rPr lang="ru-RU" sz="4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 marL="0" lvl="0" indent="0">
              <a:buNone/>
            </a:pPr>
            <a:r>
              <a:rPr lang="ru-RU" sz="4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 5-й вопрос все 32ч. дали положительный ответ (</a:t>
            </a:r>
            <a:r>
              <a:rPr lang="ru-RU" sz="4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+ 32ч., 5ч – не знаю, возможно</a:t>
            </a:r>
            <a:r>
              <a:rPr lang="ru-RU" sz="4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 marL="0" lvl="0" indent="0">
              <a:buNone/>
            </a:pPr>
            <a:r>
              <a:rPr lang="ru-RU" sz="4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 6-й вопрос ответы были следующими:</a:t>
            </a:r>
          </a:p>
          <a:p>
            <a:pPr marL="0" lvl="0" indent="0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28ч. – скорее всего да;</a:t>
            </a:r>
          </a:p>
          <a:p>
            <a:pPr marL="0" lvl="0" indent="0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4ч. – наверное:</a:t>
            </a:r>
          </a:p>
          <a:p>
            <a:pPr marL="0" lvl="0" indent="0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5ч. – не знаю;</a:t>
            </a:r>
            <a:endParaRPr lang="ru-RU" sz="4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400" b="1" dirty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Анализ анкетирования позволил нам сделать следующие выводы: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1.Все дети любят играть на переменах;</a:t>
            </a:r>
          </a:p>
          <a:p>
            <a:pPr marL="0" indent="0">
              <a:buNone/>
            </a:pPr>
            <a:r>
              <a:rPr lang="ru-RU" dirty="0" smtClean="0"/>
              <a:t>2. Они играют преимущественно в подвижные игры (лишь несколько девочек озвучили спокойные игры, связанные в основном с интеллектуальной активностью и смекалкой </a:t>
            </a:r>
            <a:r>
              <a:rPr lang="ru-RU" b="1" dirty="0" smtClean="0">
                <a:solidFill>
                  <a:srgbClr val="002060"/>
                </a:solidFill>
              </a:rPr>
              <a:t>(«Вы поедете на бал?», «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упи слона» </a:t>
            </a:r>
            <a:r>
              <a:rPr lang="ru-RU" dirty="0" smtClean="0"/>
              <a:t>и др.)</a:t>
            </a:r>
          </a:p>
          <a:p>
            <a:pPr marL="0" indent="0">
              <a:buNone/>
            </a:pPr>
            <a:r>
              <a:rPr lang="ru-RU" dirty="0" smtClean="0"/>
              <a:t>3.Ребята старшего возраста играют с младшими школьниками очень редко или не играют вообще.</a:t>
            </a:r>
          </a:p>
          <a:p>
            <a:pPr marL="0" indent="0">
              <a:buNone/>
            </a:pPr>
            <a:r>
              <a:rPr lang="ru-RU" dirty="0" smtClean="0"/>
              <a:t>4. Дети хотят научиться играть в другие игры (на эрудицию, смекалку, развитие творчества, артистизма  и т.д.)</a:t>
            </a:r>
          </a:p>
          <a:p>
            <a:pPr marL="0" indent="0">
              <a:buNone/>
            </a:pPr>
            <a:r>
              <a:rPr lang="ru-RU" dirty="0" smtClean="0"/>
              <a:t>5. Основная часть ребят предполагает, что школьные перемены могут быть полезными.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8\Pictures\2016-03-09\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44" y="0"/>
            <a:ext cx="9174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8\Pictures\2016-03-09\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8\Pictures\2016-03-09\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82"/>
            <a:ext cx="9144000" cy="69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8\Pictures\2016-03-09\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8\Pictures\2016-03-09\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" y="0"/>
            <a:ext cx="9245043" cy="693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8\Pictures\2016-03-09\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" y="0"/>
            <a:ext cx="9253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организовать  игровую деятельность младших школьников на переменах, попытаться сделать школьную перемену более спокойной.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1) и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зучить объект исследования;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2)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азработать комплекс игр, викторин , интеллектуальных пятиминуток</a:t>
            </a:r>
          </a:p>
          <a:p>
            <a:pPr marL="0" lvl="0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ля младших школьников.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0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8\Pictures\2016-03-09\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4726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Заключение:</a:t>
            </a: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Таким образом, проанализировав поведение младших школьников во время «игровых»  перемен  мы  пришли к выводу о том, что игры влияют не только на физическое развитие ребёнка, но и способны расширять его кругозор, развивать интеллектуальный уровень, повышать творческий потенциал. Игры снимают умственное ,  физическое и психологическое напряжение , помогают детям расслабиться, укрепляют отношения между ребятами (способствуют появлению новых друзей).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Спасибо за внимание!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младших школьников на переменах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изучения: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роль игры в интеллектуальном развитии, повышении творческого потенциала и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инициативности младшего школьника.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8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Гипотеза: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Школьные перемены можно сделать более спокойными и даже полезными, если суметь правильно организовать занятость младших школьников. Перемены  могут способствовать повышению уровня интеллектуального развития, творческого потенциала и инициативности у учащихся начальных классов.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47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Новизна 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исследования </a:t>
            </a:r>
            <a:r>
              <a:rPr lang="ru-RU" sz="24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определяется тем, что данный исследовательский проект осуществляется в нашей школе впервые</a:t>
            </a:r>
          </a:p>
          <a:p>
            <a:pPr marL="0" indent="0">
              <a:buNone/>
            </a:pPr>
            <a:endParaRPr lang="ru-RU" sz="2800" b="1" kern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Теоретическая значимость </a:t>
            </a: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работы обусловлена тем, что в исследовании предполагается </a:t>
            </a: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анализ деятельности младших школьников во время перемен.</a:t>
            </a:r>
            <a:endParaRPr lang="ru-RU" sz="2400" b="1" kern="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endParaRPr lang="ru-RU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EEC85E"/>
              </a:buClr>
              <a:buSzPct val="70000"/>
              <a:buNone/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</a:t>
            </a: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работы заключается в том, что результаты исследования могут быть использованы в </a:t>
            </a: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дальнейшей жизни школы.</a:t>
            </a:r>
            <a:endParaRPr lang="ru-RU" sz="2400" b="1" kern="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работе использованы следующие </a:t>
            </a:r>
            <a:endParaRPr lang="ru-RU" sz="28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методы изучения: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Теоретический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анализ.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Беседа.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Наблюдение.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Анкетирование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Анализ полученных данных.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837" r="4013" b="12944"/>
          <a:stretch>
            <a:fillRect/>
          </a:stretch>
        </p:blipFill>
        <p:spPr bwMode="auto">
          <a:xfrm>
            <a:off x="5292080" y="2924944"/>
            <a:ext cx="3023631" cy="30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2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Актуальность проекта: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заключается в том, что реализация нашего проекта позволит занять младших школьников во время перемены, тем самым мы дадим возможность другим отдохнуть от шума и суеты, которые часто  создают учащиеся начальных классов 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lvl="0" indent="0" algn="ctr">
              <a:lnSpc>
                <a:spcPct val="20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Механизм реализации проекта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Ребята средних классов каждый учебный  день  на большой перемене (20 мин.) будут проводить игры, познавательные викторины, конкурсы на смекалку с учащимися начальных классов.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У ребят всегда будет выбор в какую игру играть 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(учитываются интересы и желания ребёнка)</a:t>
            </a:r>
            <a:endParaRPr lang="ru-RU" sz="2400" dirty="0">
              <a:ea typeface="Calibri"/>
              <a:cs typeface="Times New Roman"/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10" y="5013176"/>
            <a:ext cx="1947989" cy="18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1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cs typeface="Mongolian Baiti" panose="03000500000000000000" pitchFamily="66" charset="0"/>
              </a:rPr>
              <a:t>Важно учитывать:</a:t>
            </a:r>
            <a:endParaRPr lang="ru-RU" b="1" dirty="0">
              <a:solidFill>
                <a:srgbClr val="FF0000"/>
              </a:solidFill>
              <a:cs typeface="Mongolian Baiti" panose="03000500000000000000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b="1" dirty="0" smtClean="0"/>
              <a:t>Доброжелательность (приходить к детям всегда в хорошем настроении);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Желание детей участвовать в игре (не принуждать);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Правильно провести игру (объяснить правила игры и поведения).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6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723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(исследовательский проект)</vt:lpstr>
      <vt:lpstr>Презентация PowerPoint</vt:lpstr>
      <vt:lpstr>Презентация PowerPoint</vt:lpstr>
      <vt:lpstr>Гипотеза:  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 учитывать:</vt:lpstr>
      <vt:lpstr>Эффективность проекта:</vt:lpstr>
      <vt:lpstr>Презентация PowerPoint</vt:lpstr>
      <vt:lpstr>Презентация PowerPoint</vt:lpstr>
      <vt:lpstr>Анализ анкетирования позволил нам сделать следующие выводы: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Заключение: Таким образом, проанализировав поведение младших школьников во время «игровых»  перемен  мы  пришли к выводу о том, что игры влияют не только на физическое развитие ребёнка, но и способны расширять его кругозор, развивать интеллектуальный уровень, повышать творческий потенциал. Игры снимают умственное ,  физическое и психологическое напряжение , помогают детям расслабиться, укрепляют отношения между ребятами (способствуют появлению новых друзей).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«Есть на свете одна деревенька…» (сравнительный анализ топонимов Заларинского района)</dc:title>
  <dc:creator>78</dc:creator>
  <cp:lastModifiedBy>Windows User</cp:lastModifiedBy>
  <cp:revision>99</cp:revision>
  <dcterms:created xsi:type="dcterms:W3CDTF">2015-04-19T13:10:50Z</dcterms:created>
  <dcterms:modified xsi:type="dcterms:W3CDTF">2016-10-13T13:33:51Z</dcterms:modified>
</cp:coreProperties>
</file>