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9"/>
  </p:notesMasterIdLst>
  <p:sldIdLst>
    <p:sldId id="258" r:id="rId2"/>
    <p:sldId id="293" r:id="rId3"/>
    <p:sldId id="286" r:id="rId4"/>
    <p:sldId id="260" r:id="rId5"/>
    <p:sldId id="261" r:id="rId6"/>
    <p:sldId id="263" r:id="rId7"/>
    <p:sldId id="265" r:id="rId8"/>
    <p:sldId id="266" r:id="rId9"/>
    <p:sldId id="267" r:id="rId10"/>
    <p:sldId id="292" r:id="rId11"/>
    <p:sldId id="291" r:id="rId12"/>
    <p:sldId id="271" r:id="rId13"/>
    <p:sldId id="273" r:id="rId14"/>
    <p:sldId id="275" r:id="rId15"/>
    <p:sldId id="276" r:id="rId16"/>
    <p:sldId id="277" r:id="rId17"/>
    <p:sldId id="294" r:id="rId18"/>
    <p:sldId id="295" r:id="rId19"/>
    <p:sldId id="296" r:id="rId20"/>
    <p:sldId id="297" r:id="rId21"/>
    <p:sldId id="298" r:id="rId22"/>
    <p:sldId id="278" r:id="rId23"/>
    <p:sldId id="279" r:id="rId24"/>
    <p:sldId id="280" r:id="rId25"/>
    <p:sldId id="282" r:id="rId26"/>
    <p:sldId id="302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C04"/>
    <a:srgbClr val="320FB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63" autoAdjust="0"/>
  </p:normalViewPr>
  <p:slideViewPr>
    <p:cSldViewPr>
      <p:cViewPr varScale="1">
        <p:scale>
          <a:sx n="101" d="100"/>
          <a:sy n="101" d="100"/>
        </p:scale>
        <p:origin x="-2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019EE-6D4C-4C8A-8265-0F3479B417E2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CD79A-F6EA-4D48-801F-C64BAD794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CD79A-F6EA-4D48-801F-C64BAD79454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7DB6BE1-46B1-4872-A50D-AF2AB63897BC}" type="datetimeFigureOut">
              <a:rPr lang="ru-RU" smtClean="0"/>
              <a:pPr/>
              <a:t>14.10.2016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2DE9A3D-F850-4036-A0AC-CCFA236097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6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2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84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772817"/>
            <a:ext cx="6400800" cy="1584176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</a:pPr>
            <a:r>
              <a:rPr lang="ru-RU" sz="2200" dirty="0" smtClean="0">
                <a:solidFill>
                  <a:srgbClr val="320FB1"/>
                </a:solidFill>
                <a:latin typeface="+mn-lt"/>
              </a:rPr>
              <a:t>«повышение эффективности </a:t>
            </a:r>
            <a:br>
              <a:rPr lang="ru-RU" sz="2200" dirty="0" smtClean="0">
                <a:solidFill>
                  <a:srgbClr val="320FB1"/>
                </a:solidFill>
                <a:latin typeface="+mn-lt"/>
              </a:rPr>
            </a:br>
            <a:r>
              <a:rPr lang="ru-RU" sz="2200" dirty="0" smtClean="0">
                <a:solidFill>
                  <a:srgbClr val="320FB1"/>
                </a:solidFill>
                <a:latin typeface="+mn-lt"/>
              </a:rPr>
              <a:t>Физкультурно-оздоровительной работы </a:t>
            </a:r>
            <a:br>
              <a:rPr lang="ru-RU" sz="2200" dirty="0" smtClean="0">
                <a:solidFill>
                  <a:srgbClr val="320FB1"/>
                </a:solidFill>
                <a:latin typeface="+mn-lt"/>
              </a:rPr>
            </a:br>
            <a:r>
              <a:rPr lang="ru-RU" sz="2200" dirty="0" smtClean="0">
                <a:solidFill>
                  <a:srgbClr val="320FB1"/>
                </a:solidFill>
                <a:latin typeface="+mn-lt"/>
              </a:rPr>
              <a:t>с детьми дошкольного возраста через использование подвижных игр и игровых упражнений с мячом»</a:t>
            </a: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Выполнила: Башкатова О.М.,</a:t>
            </a:r>
            <a:br>
              <a:rPr lang="ru-RU" sz="2000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инструктор по </a:t>
            </a:r>
            <a:r>
              <a:rPr lang="ru-RU" sz="2000" dirty="0" err="1" smtClean="0">
                <a:solidFill>
                  <a:srgbClr val="FF0000"/>
                </a:solidFill>
                <a:latin typeface="+mn-lt"/>
              </a:rPr>
              <a:t>физо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2015 </a:t>
            </a:r>
            <a:endParaRPr lang="ru-RU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620688"/>
            <a:ext cx="6400800" cy="100811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МБДОУ «ЦРР – детский сад «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Марьино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»</a:t>
            </a:r>
            <a:b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314" name="Picture 2" descr="http://www.schastlivie-deti.ru/published/publicdata/B1228221/attachments/SC/products_pictures/detskii_miach_football_55gr_clolor_mix_e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3022600" cy="189992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</p:pic>
      <p:pic>
        <p:nvPicPr>
          <p:cNvPr id="13316" name="Picture 4" descr="http://www.scutecul.ro/admin/user/poze_site/galerie_mare/image_332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789040"/>
            <a:ext cx="1628775" cy="1579912"/>
          </a:xfrm>
          <a:prstGeom prst="rect">
            <a:avLst/>
          </a:prstGeom>
          <a:noFill/>
        </p:spPr>
      </p:pic>
      <p:pic>
        <p:nvPicPr>
          <p:cNvPr id="9" name="Picture 4" descr="http://www.scutecul.ro/admin/user/poze_site/galerie_mare/image_332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085184"/>
            <a:ext cx="1628775" cy="157991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7427168" cy="475918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Игровое упражнение «Подбрось – поймай»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дет. сад\фото\P10400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7968691" cy="449112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0" name="Picture 6" descr="http://www.reklamnepredmety-darceky.sk/44223-73981-thickbox/pestrofarebna-lopta-patch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39902">
            <a:off x="299689" y="5277369"/>
            <a:ext cx="1200150" cy="1200150"/>
          </a:xfrm>
          <a:prstGeom prst="rect">
            <a:avLst/>
          </a:prstGeom>
          <a:noFill/>
        </p:spPr>
      </p:pic>
      <p:pic>
        <p:nvPicPr>
          <p:cNvPr id="8" name="Picture 6" descr="http://www.reklamnepredmety-darceky.sk/44223-73981-thickbox/pestrofarebna-lopta-patch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39902">
            <a:off x="7284465" y="5349376"/>
            <a:ext cx="1200150" cy="1200150"/>
          </a:xfrm>
          <a:prstGeom prst="rect">
            <a:avLst/>
          </a:prstGeom>
          <a:noFill/>
        </p:spPr>
      </p:pic>
      <p:pic>
        <p:nvPicPr>
          <p:cNvPr id="9" name="Picture 6" descr="http://www.reklamnepredmety-darceky.sk/44223-73981-thickbox/pestrofarebna-lopta-patch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39902">
            <a:off x="4044105" y="5349377"/>
            <a:ext cx="1200150" cy="1200150"/>
          </a:xfrm>
          <a:prstGeom prst="rect">
            <a:avLst/>
          </a:prstGeom>
          <a:noFill/>
        </p:spPr>
      </p:pic>
      <p:pic>
        <p:nvPicPr>
          <p:cNvPr id="10" name="Picture 6" descr="http://www.reklamnepredmety-darceky.sk/44223-73981-thickbox/pestrofarebna-lopta-patch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39902">
            <a:off x="7572496" y="308816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62392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Игровое упражнение «Мяч в корзину»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5602" name="Picture 2" descr="D:\дет. сад\фото\P1040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08720"/>
            <a:ext cx="4262323" cy="240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hardEdge"/>
            <a:contourClr>
              <a:srgbClr val="969696"/>
            </a:contourClr>
          </a:sp3d>
        </p:spPr>
      </p:pic>
      <p:pic>
        <p:nvPicPr>
          <p:cNvPr id="25603" name="Picture 3" descr="D:\дет. сад\фото\P1040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429000"/>
            <a:ext cx="5744870" cy="3237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</p:spPr>
      </p:pic>
      <p:pic>
        <p:nvPicPr>
          <p:cNvPr id="25604" name="Picture 4" descr="D:\дет. сад\фото\P104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908720"/>
            <a:ext cx="4262323" cy="240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</p:spPr>
      </p:pic>
      <p:pic>
        <p:nvPicPr>
          <p:cNvPr id="25606" name="Picture 6" descr="http://www.planetagorok.ru/pics/1_1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77072"/>
            <a:ext cx="1788160" cy="2416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Старший дошкольный возраст(дети 5 – 6 лет, 6 – 7 лет) Гимнастика с мячами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9698" name="Picture 2" descr="D:\дет. сад\фото\P104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96752"/>
            <a:ext cx="5559552" cy="3133344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699" name="Picture 3" descr="D:\дет. сад\фото\P104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000" y="3645024"/>
            <a:ext cx="5436000" cy="306371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703" name="Picture 7" descr="http://bestfartuk.ru/uploadedFiles/photoalbums/images/big/545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340768"/>
            <a:ext cx="2621471" cy="1945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707" name="Picture 11" descr="http://novved.ru/images/GAZETA/17/11malchik_s_miacho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581128"/>
            <a:ext cx="1865376" cy="1995952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дет. сад\фото\P104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88640"/>
            <a:ext cx="4262323" cy="2402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771" name="Picture 3" descr="D:\дет. сад\фото\P104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556792"/>
            <a:ext cx="4262323" cy="2402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772" name="Picture 4" descr="D:\дет. сад\фото\P104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068960"/>
            <a:ext cx="4262323" cy="2402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773" name="Picture 5" descr="D:\дет. сад\фото\P1040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93096"/>
            <a:ext cx="4262323" cy="2402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775" name="Picture 7" descr="http://funtastik.com.ua/upload/resize_cache/iblock/2bc/800_800_1/2bcd977eff5251514b53b92ae6ca46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04664"/>
            <a:ext cx="1371600" cy="1028700"/>
          </a:xfrm>
          <a:prstGeom prst="rect">
            <a:avLst/>
          </a:prstGeom>
          <a:noFill/>
        </p:spPr>
      </p:pic>
      <p:pic>
        <p:nvPicPr>
          <p:cNvPr id="7" name="Picture 7" descr="http://funtastik.com.ua/upload/resize_cache/iblock/2bc/800_800_1/2bcd977eff5251514b53b92ae6ca46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0"/>
            <a:ext cx="1371600" cy="1028700"/>
          </a:xfrm>
          <a:prstGeom prst="rect">
            <a:avLst/>
          </a:prstGeom>
          <a:noFill/>
        </p:spPr>
      </p:pic>
      <p:pic>
        <p:nvPicPr>
          <p:cNvPr id="8" name="Picture 7" descr="http://funtastik.com.ua/upload/resize_cache/iblock/2bc/800_800_1/2bcd977eff5251514b53b92ae6ca46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476672"/>
            <a:ext cx="1371600" cy="1028700"/>
          </a:xfrm>
          <a:prstGeom prst="rect">
            <a:avLst/>
          </a:prstGeom>
          <a:noFill/>
        </p:spPr>
      </p:pic>
      <p:pic>
        <p:nvPicPr>
          <p:cNvPr id="9" name="Picture 7" descr="http://funtastik.com.ua/upload/resize_cache/iblock/2bc/800_800_1/2bcd977eff5251514b53b92ae6ca46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517232"/>
            <a:ext cx="1371600" cy="1028700"/>
          </a:xfrm>
          <a:prstGeom prst="rect">
            <a:avLst/>
          </a:prstGeom>
          <a:noFill/>
        </p:spPr>
      </p:pic>
      <p:pic>
        <p:nvPicPr>
          <p:cNvPr id="10" name="Picture 7" descr="http://funtastik.com.ua/upload/resize_cache/iblock/2bc/800_800_1/2bcd977eff5251514b53b92ae6ca46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5829300"/>
            <a:ext cx="1371600" cy="10287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Спортивный кружок «Мой весёлый, звонкий мяч»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Отбивание мяча с продвижением вперёд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D:\дет. сад\фото\P104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717" y="1556792"/>
            <a:ext cx="8709965" cy="4908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://www.megakot.ru/pictures/myach_20_sm_00052913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07382">
            <a:off x="387719" y="261630"/>
            <a:ext cx="1270000" cy="1270000"/>
          </a:xfrm>
          <a:prstGeom prst="rect">
            <a:avLst/>
          </a:prstGeom>
          <a:noFill/>
        </p:spPr>
      </p:pic>
      <p:pic>
        <p:nvPicPr>
          <p:cNvPr id="6" name="Picture 4" descr="http://www.megakot.ru/pictures/myach_20_sm_00052913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07382">
            <a:off x="315710" y="5221383"/>
            <a:ext cx="1270000" cy="1270000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Игровое упражнение «Прокати мяч из разных положений»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4818" name="Picture 2" descr="D:\дет. сад\фото\P104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447642" cy="2506675"/>
          </a:xfrm>
          <a:prstGeom prst="roundRect">
            <a:avLst>
              <a:gd name="adj" fmla="val 16667"/>
            </a:avLst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0" name="Picture 4" descr="D:\дет. сад\фото\P104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4262323" cy="2402230"/>
          </a:xfrm>
          <a:prstGeom prst="roundRect">
            <a:avLst>
              <a:gd name="adj" fmla="val 16667"/>
            </a:avLst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1" name="Picture 5" descr="D:\дет. сад\фото\P104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1" y="3829101"/>
            <a:ext cx="5003597" cy="2820010"/>
          </a:xfrm>
          <a:prstGeom prst="roundRect">
            <a:avLst>
              <a:gd name="adj" fmla="val 16667"/>
            </a:avLst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823" name="Picture 7" descr="http://tilimili.com.ua/sites/default/files/toy/futbolnyi-mya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19330">
            <a:off x="149632" y="4456799"/>
            <a:ext cx="1626965" cy="1514761"/>
          </a:xfrm>
          <a:prstGeom prst="rect">
            <a:avLst/>
          </a:prstGeom>
          <a:noFill/>
        </p:spPr>
      </p:pic>
      <p:pic>
        <p:nvPicPr>
          <p:cNvPr id="8" name="Picture 7" descr="http://tilimili.com.ua/sites/default/files/toy/futbolnyi-mya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12191">
            <a:off x="7282264" y="4554937"/>
            <a:ext cx="1626965" cy="1514761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648072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Игровое упражнение «Забрось в корзину»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6866" name="Picture 2" descr="D:\дет. сад\фото\P104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5188915" cy="2924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 descr="D:\дет. сад\фото\P104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573016"/>
            <a:ext cx="5559552" cy="3133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9" name="Picture 5" descr="http://habarnoe.ucoz.ru/_si/0/38396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57798">
            <a:off x="683568" y="4581128"/>
            <a:ext cx="2206181" cy="1437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71" name="Picture 7" descr="http://skachatkartinki.ru/img/picture/Sep/26/1632dda7c5ee512b548a79f0d56e860e/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2444">
            <a:off x="6228184" y="1340768"/>
            <a:ext cx="2080768" cy="1560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404664"/>
            <a:ext cx="7498080" cy="720080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Старший дошкольный возраст (дети 6 – 7 лет)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Ведение мяча в движении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0178" name="Picture 2" descr="D:\дет. сад\фото\P104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3"/>
            <a:ext cx="4818278" cy="2715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79" name="Picture 3" descr="D:\дет. сад\фото\P104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933056"/>
            <a:ext cx="5003597" cy="2820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5733256"/>
            <a:ext cx="714375" cy="714375"/>
          </a:xfrm>
          <a:prstGeom prst="rect">
            <a:avLst/>
          </a:prstGeom>
          <a:noFill/>
        </p:spPr>
      </p:pic>
      <p:pic>
        <p:nvPicPr>
          <p:cNvPr id="6" name="Picture 7" descr="http://tilimili.com.ua/sites/default/files/toy/futbolnyi-mya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19330">
            <a:off x="5441712" y="1792504"/>
            <a:ext cx="1626965" cy="1514761"/>
          </a:xfrm>
          <a:prstGeom prst="rect">
            <a:avLst/>
          </a:prstGeom>
          <a:noFill/>
        </p:spPr>
      </p:pic>
      <p:pic>
        <p:nvPicPr>
          <p:cNvPr id="7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2852936"/>
            <a:ext cx="714375" cy="714375"/>
          </a:xfrm>
          <a:prstGeom prst="rect">
            <a:avLst/>
          </a:prstGeom>
          <a:noFill/>
        </p:spPr>
      </p:pic>
      <p:pic>
        <p:nvPicPr>
          <p:cNvPr id="8" name="Picture 6" descr="http://www.reklamnepredmety-darceky.sk/44223-73981-thickbox/pestrofarebna-lopta-patchwor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39902">
            <a:off x="2531937" y="5637409"/>
            <a:ext cx="1200150" cy="1200150"/>
          </a:xfrm>
          <a:prstGeom prst="rect">
            <a:avLst/>
          </a:prstGeom>
          <a:noFill/>
        </p:spPr>
      </p:pic>
      <p:pic>
        <p:nvPicPr>
          <p:cNvPr id="9" name="Picture 6" descr="http://www.piter-komplekt.ru/assets/images/DLYa-SADA/MYaKIShI/2%285%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93682">
            <a:off x="1761285" y="4146678"/>
            <a:ext cx="1547813" cy="1547813"/>
          </a:xfrm>
          <a:prstGeom prst="rect">
            <a:avLst/>
          </a:prstGeom>
          <a:noFill/>
        </p:spPr>
      </p:pic>
      <p:pic>
        <p:nvPicPr>
          <p:cNvPr id="10" name="Picture 6" descr="http://www.reklamnepredmety-darceky.sk/44223-73981-thickbox/pestrofarebna-lopta-patchwor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39902">
            <a:off x="7751666" y="1316930"/>
            <a:ext cx="1200150" cy="12001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Игровое упражнение «Проведи мяч – не сбей кеглю»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02" name="Picture 2" descr="D:\дет. сад\фото\P104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891686" cy="2193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03" name="Picture 3" descr="D:\дет. сад\фото\P1040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005064"/>
            <a:ext cx="4818278" cy="2715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05" name="Picture 5" descr="http://www.asgard42.ru/modules/shop/uploads/s4422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509120"/>
            <a:ext cx="2590800" cy="1692656"/>
          </a:xfrm>
          <a:prstGeom prst="rect">
            <a:avLst/>
          </a:prstGeom>
          <a:noFill/>
        </p:spPr>
      </p:pic>
      <p:pic>
        <p:nvPicPr>
          <p:cNvPr id="8" name="Picture 7" descr="https://www.weblancer.net/download/78489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673397" cy="1561651"/>
          </a:xfrm>
          <a:prstGeom prst="rect">
            <a:avLst/>
          </a:prstGeom>
          <a:noFill/>
        </p:spPr>
      </p:pic>
      <p:pic>
        <p:nvPicPr>
          <p:cNvPr id="51208" name="Picture 8" descr="D:\дет. сад\фото\P10400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1556792"/>
            <a:ext cx="4262323" cy="240223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Игровое упражнение «Проведи мяч по скамейке»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3250" name="Picture 2" descr="D:\дет. сад\фото\P104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24747"/>
            <a:ext cx="4447642" cy="2506675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1" name="Picture 3" descr="D:\дет. сад\фото\P104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789040"/>
            <a:ext cx="5188915" cy="2924454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2" name="Picture 4" descr="D:\дет. сад\фото\P1040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340768"/>
            <a:ext cx="3891686" cy="2193341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4" name="Picture 6" descr="http://www.pupsu.ru/published/publicdata/DBRUBINSPB14/attachments/SC/products_pictures/www.pupsu.ru%207018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581128"/>
            <a:ext cx="2235041" cy="14859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4"/>
            <a:ext cx="6400800" cy="378100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ru-RU" sz="2000" dirty="0" smtClean="0">
                <a:solidFill>
                  <a:srgbClr val="C00000"/>
                </a:solidFill>
              </a:rPr>
              <a:t>Актуальность: </a:t>
            </a:r>
            <a:r>
              <a:rPr lang="ru-RU" sz="1300" dirty="0" smtClean="0">
                <a:solidFill>
                  <a:srgbClr val="7030A0"/>
                </a:solidFill>
              </a:rPr>
              <a:t>В системе воспитания и обучения детей дошкольного возраста в соответствии с ФГОС главное место занимает игра – ведущий вид деятельности дошкольного периода, создающий наиболее благоприятные условия для психического и личностного развития ребенка. Индивидуальный подход к ребенку осуществляется через игру, где происходит сохранение самооценки дошкольного детства и сохраняется сама природа дошкольника. В игре дошкольник, незаметно для себя, приобретает новые знания, умения и навыки, учит осуществлять поисковые действия, мыслить и творить. </a:t>
            </a:r>
            <a:br>
              <a:rPr lang="ru-RU" sz="1300" dirty="0" smtClean="0">
                <a:solidFill>
                  <a:srgbClr val="7030A0"/>
                </a:solidFill>
              </a:rPr>
            </a:br>
            <a:r>
              <a:rPr lang="ru-RU" sz="1300" dirty="0" smtClean="0">
                <a:solidFill>
                  <a:srgbClr val="7030A0"/>
                </a:solidFill>
              </a:rPr>
              <a:t> </a:t>
            </a:r>
            <a:br>
              <a:rPr lang="ru-RU" sz="1300" dirty="0" smtClean="0">
                <a:solidFill>
                  <a:srgbClr val="7030A0"/>
                </a:solidFill>
              </a:rPr>
            </a:br>
            <a:r>
              <a:rPr lang="ru-RU" sz="1300" dirty="0" smtClean="0">
                <a:solidFill>
                  <a:srgbClr val="7030A0"/>
                </a:solidFill>
              </a:rPr>
              <a:t>Сегодня на смену увлекательным коллективным играм пришли компьютерные игры. Приоритетным становится интеллектуальное, эстетическое развитие ребенка. Не отрицая их значимости, надо признать, что у ребенка остаётся все меньше времени для подвижных игр, прогулок, общения со сверстниками. Это обострило проблему поиска путей физического и духовного оздоровления дошкольников, эффективных средств развития двигательной сферы ребенка, развития интереса к движению как жизненной потребности быть ловким, сильным, быстрым, выносливым.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260648"/>
            <a:ext cx="6400800" cy="2160240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1800" b="1" dirty="0" smtClean="0">
                <a:solidFill>
                  <a:srgbClr val="C00000"/>
                </a:solidFill>
              </a:rPr>
              <a:t>Проблема:</a:t>
            </a: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rgbClr val="7030A0"/>
                </a:solidFill>
              </a:rPr>
              <a:t>недостаточная  физическая активность детей, особенно в период активного роста, снижение жизненного тонуса.</a:t>
            </a:r>
          </a:p>
          <a:p>
            <a:pPr algn="just">
              <a:lnSpc>
                <a:spcPct val="120000"/>
              </a:lnSpc>
            </a:pPr>
            <a:r>
              <a:rPr lang="ru-RU" sz="1800" b="1" dirty="0" smtClean="0">
                <a:solidFill>
                  <a:srgbClr val="C00000"/>
                </a:solidFill>
              </a:rPr>
              <a:t>Цель</a:t>
            </a:r>
            <a:r>
              <a:rPr lang="ru-RU" sz="1800" dirty="0" smtClean="0">
                <a:solidFill>
                  <a:srgbClr val="C00000"/>
                </a:solidFill>
              </a:rPr>
              <a:t>:</a:t>
            </a:r>
            <a:r>
              <a:rPr lang="ru-RU" sz="1800" dirty="0" smtClean="0">
                <a:solidFill>
                  <a:srgbClr val="7030A0"/>
                </a:solidFill>
              </a:rPr>
              <a:t> </a:t>
            </a:r>
            <a:r>
              <a:rPr lang="ru-RU" sz="1800" b="1" dirty="0" smtClean="0">
                <a:solidFill>
                  <a:srgbClr val="7030A0"/>
                </a:solidFill>
              </a:rPr>
              <a:t>формирование у детей интереса и ценностного отношения к  занятиям физической культурой посредством использования игр и игровых упражнений с мячом.</a:t>
            </a:r>
            <a:endParaRPr lang="ru-RU" sz="1800" b="1" dirty="0">
              <a:solidFill>
                <a:srgbClr val="7030A0"/>
              </a:solidFill>
            </a:endParaRPr>
          </a:p>
        </p:txBody>
      </p:sp>
      <p:pic>
        <p:nvPicPr>
          <p:cNvPr id="4" name="Picture 4" descr="http://www.scutecul.ro/admin/user/poze_site/galerie_mare/image_33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1628775" cy="1579912"/>
          </a:xfrm>
          <a:prstGeom prst="rect">
            <a:avLst/>
          </a:prstGeom>
          <a:noFill/>
        </p:spPr>
      </p:pic>
      <p:pic>
        <p:nvPicPr>
          <p:cNvPr id="5" name="Picture 2" descr="http://www.piter-komplekt.ru/assets/images/DLYa-SADA/MYaKIShI/2%285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1485900" cy="1485900"/>
          </a:xfrm>
          <a:prstGeom prst="rect">
            <a:avLst/>
          </a:prstGeom>
          <a:noFill/>
        </p:spPr>
      </p:pic>
      <p:pic>
        <p:nvPicPr>
          <p:cNvPr id="6" name="Picture 3" descr="http://teddymarket.ru/images/goods_pics/big/29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27846">
            <a:off x="368825" y="4674961"/>
            <a:ext cx="1666875" cy="1419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Игра - забава «</a:t>
            </a:r>
            <a:r>
              <a:rPr lang="ru-RU" sz="2800" b="1" dirty="0" err="1" smtClean="0">
                <a:solidFill>
                  <a:srgbClr val="C00000"/>
                </a:solidFill>
              </a:rPr>
              <a:t>Первыши</a:t>
            </a:r>
            <a:r>
              <a:rPr lang="ru-RU" sz="2800" b="1" dirty="0" smtClean="0">
                <a:solidFill>
                  <a:srgbClr val="C00000"/>
                </a:solidFill>
              </a:rPr>
              <a:t> – </a:t>
            </a:r>
            <a:r>
              <a:rPr lang="ru-RU" sz="2800" b="1" dirty="0" err="1" smtClean="0">
                <a:solidFill>
                  <a:srgbClr val="C00000"/>
                </a:solidFill>
              </a:rPr>
              <a:t>водокачи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4276" name="Picture 4" descr="D:\дет. сад\фото\P104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836712"/>
            <a:ext cx="5003597" cy="2820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77" name="Picture 5" descr="D:\дет. сад\фото\P1040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01008"/>
            <a:ext cx="5744870" cy="3237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79" name="Picture 7" descr="https://im3-tub-ru.yandex.net/i?id=74d9ba9933985dd4a6af307c0190b3fe&amp;n=33&amp;h=190&amp;w=1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96752"/>
            <a:ext cx="1809750" cy="1809751"/>
          </a:xfrm>
          <a:prstGeom prst="rect">
            <a:avLst/>
          </a:prstGeom>
          <a:noFill/>
        </p:spPr>
      </p:pic>
      <p:pic>
        <p:nvPicPr>
          <p:cNvPr id="8" name="Picture 6" descr="http://www.pupsu.ru/published/publicdata/DBRUBINSPB14/attachments/SC/products_pictures/www.pupsu.ru%207018_en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221088"/>
            <a:ext cx="2235041" cy="14859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62392"/>
          </a:xfr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Эстафета «Мяч водящему»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5298" name="Picture 2" descr="D:\дет. сад\фото\P1040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80728"/>
            <a:ext cx="5003597" cy="2820010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5299" name="Picture 3" descr="D:\дет. сад\фото\P1040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933056"/>
            <a:ext cx="5003597" cy="282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1" descr="http://novved.ru/images/GAZETA/17/11malchik_s_miach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221088"/>
            <a:ext cx="1865376" cy="1995952"/>
          </a:xfrm>
          <a:prstGeom prst="rect">
            <a:avLst/>
          </a:prstGeom>
          <a:noFill/>
        </p:spPr>
      </p:pic>
      <p:pic>
        <p:nvPicPr>
          <p:cNvPr id="6" name="Picture 7" descr="http://tilimili.com.ua/sites/default/files/toy/futbolnyi-myac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12191">
            <a:off x="6462954" y="1746624"/>
            <a:ext cx="1626965" cy="1514761"/>
          </a:xfrm>
          <a:prstGeom prst="rect">
            <a:avLst/>
          </a:prstGeom>
          <a:noFill/>
        </p:spPr>
      </p:pic>
      <p:pic>
        <p:nvPicPr>
          <p:cNvPr id="7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2852936"/>
            <a:ext cx="714375" cy="714375"/>
          </a:xfrm>
          <a:prstGeom prst="rect">
            <a:avLst/>
          </a:prstGeom>
          <a:noFill/>
        </p:spPr>
      </p:pic>
      <p:pic>
        <p:nvPicPr>
          <p:cNvPr id="8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980728"/>
            <a:ext cx="714375" cy="714375"/>
          </a:xfrm>
          <a:prstGeom prst="rect">
            <a:avLst/>
          </a:prstGeom>
          <a:noFill/>
        </p:spPr>
      </p:pic>
      <p:pic>
        <p:nvPicPr>
          <p:cNvPr id="9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4408" y="1052736"/>
            <a:ext cx="714375" cy="714375"/>
          </a:xfrm>
          <a:prstGeom prst="rect">
            <a:avLst/>
          </a:prstGeom>
          <a:noFill/>
        </p:spPr>
      </p:pic>
      <p:pic>
        <p:nvPicPr>
          <p:cNvPr id="10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2924944"/>
            <a:ext cx="714375" cy="7143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Спортивный праздник «День физкультурника»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Эстафета  с мячом «Пробеги – не задень»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7890" name="Picture 2" descr="D:\дет. сад\фото\DSCN0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3947282" cy="2960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1" name="Picture 3" descr="D:\дет. сад\фото\DSCN07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564904"/>
            <a:ext cx="5401544" cy="4051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3" name="Picture 5" descr="http://whitetigerteam.com/products/41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581128"/>
            <a:ext cx="2809875" cy="2084927"/>
          </a:xfrm>
          <a:prstGeom prst="rect">
            <a:avLst/>
          </a:prstGeom>
          <a:noFill/>
        </p:spPr>
      </p:pic>
      <p:pic>
        <p:nvPicPr>
          <p:cNvPr id="37895" name="Picture 7" descr="https://www.weblancer.net/download/78489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980728"/>
            <a:ext cx="1673397" cy="1561651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62392"/>
          </a:xfr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Игры малой интенсивности на </a:t>
            </a:r>
            <a:r>
              <a:rPr lang="ru-RU" sz="2800" b="1" dirty="0" err="1" smtClean="0">
                <a:solidFill>
                  <a:srgbClr val="C00000"/>
                </a:solidFill>
              </a:rPr>
              <a:t>фитболах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дет. сад\фото\IMG_20151109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3341218" cy="2370125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дет. сад\фото\P10307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980728"/>
            <a:ext cx="5003597" cy="282001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D:\дет. сад\фото\IMG_20151109_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005064"/>
            <a:ext cx="3805367" cy="2686141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D:\дет. сад\фото\IMG_20151109_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4149080"/>
            <a:ext cx="3352190" cy="2490826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5" name="Picture 11" descr="http://www.optvelo.ru/image/cache/import_files/56/56497c03-f041-11dc-b779-000fea60502a_14fbeefd-b67e-11df-afa4-862e975d9357-500x500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5229200"/>
            <a:ext cx="1476375" cy="1476375"/>
          </a:xfrm>
          <a:prstGeom prst="rect">
            <a:avLst/>
          </a:prstGeom>
          <a:noFill/>
        </p:spPr>
      </p:pic>
      <p:pic>
        <p:nvPicPr>
          <p:cNvPr id="1037" name="Picture 13" descr="http://0.cs-ellpic.yandex.net/market_yBSvpAeJChAFmy7GhSTmXw_600x8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4005064"/>
            <a:ext cx="1314450" cy="131445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Совместная НОД с родителями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«Физкультура вдвоём»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9938" name="Picture 2" descr="D:\дет. сад\фото\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88840"/>
            <a:ext cx="4465668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Picture 3" descr="D:\дет. сад\фото\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636913"/>
            <a:ext cx="3888432" cy="3600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1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5949280"/>
            <a:ext cx="714375" cy="714375"/>
          </a:xfrm>
          <a:prstGeom prst="rect">
            <a:avLst/>
          </a:prstGeom>
          <a:noFill/>
        </p:spPr>
      </p:pic>
      <p:pic>
        <p:nvPicPr>
          <p:cNvPr id="8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9625" y="1988840"/>
            <a:ext cx="714375" cy="714375"/>
          </a:xfrm>
          <a:prstGeom prst="rect">
            <a:avLst/>
          </a:prstGeom>
          <a:noFill/>
        </p:spPr>
      </p:pic>
      <p:pic>
        <p:nvPicPr>
          <p:cNvPr id="39943" name="Picture 7" descr="http://kinder-perm.ru/storepics/2993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1556792"/>
            <a:ext cx="832561" cy="822960"/>
          </a:xfrm>
          <a:prstGeom prst="rect">
            <a:avLst/>
          </a:prstGeom>
          <a:noFill/>
        </p:spPr>
      </p:pic>
      <p:pic>
        <p:nvPicPr>
          <p:cNvPr id="10" name="Picture 7" descr="http://kinder-perm.ru/storepics/2993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6035040"/>
            <a:ext cx="832561" cy="822960"/>
          </a:xfrm>
          <a:prstGeom prst="rect">
            <a:avLst/>
          </a:prstGeom>
          <a:noFill/>
        </p:spPr>
      </p:pic>
      <p:pic>
        <p:nvPicPr>
          <p:cNvPr id="39947" name="Picture 11" descr="http://www.obruch.com.ua/sites/obruch.com.ua/files/13194010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484784"/>
            <a:ext cx="1263015" cy="799910"/>
          </a:xfrm>
          <a:prstGeom prst="rect">
            <a:avLst/>
          </a:prstGeom>
          <a:noFill/>
        </p:spPr>
      </p:pic>
      <p:pic>
        <p:nvPicPr>
          <p:cNvPr id="13" name="Picture 11" descr="http://www.obruch.com.ua/sites/obruch.com.ua/files/13194010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5949280"/>
            <a:ext cx="1263015" cy="799910"/>
          </a:xfrm>
          <a:prstGeom prst="rect">
            <a:avLst/>
          </a:prstGeom>
          <a:noFill/>
        </p:spPr>
      </p:pic>
      <p:pic>
        <p:nvPicPr>
          <p:cNvPr id="14" name="Picture 7" descr="http://kinder-perm.ru/storepics/2993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04664"/>
            <a:ext cx="832561" cy="82296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D:\дет. сад\фото\023 — копия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846" r="2846"/>
          <a:stretch>
            <a:fillRect/>
          </a:stretch>
        </p:blipFill>
        <p:spPr bwMode="auto">
          <a:xfrm rot="5400000">
            <a:off x="-244761" y="828936"/>
            <a:ext cx="6254929" cy="497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987" name="Picture 3" descr="D:\дет. сад\фото\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8640"/>
            <a:ext cx="3316224" cy="2487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  <p:pic>
        <p:nvPicPr>
          <p:cNvPr id="41988" name="Picture 4" descr="D:\дет. сад\фото\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708920"/>
            <a:ext cx="3316224" cy="2487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  <p:pic>
        <p:nvPicPr>
          <p:cNvPr id="41992" name="Picture 8" descr="http://player.myshared.ru/979871/data/images/img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5373216"/>
            <a:ext cx="1715357" cy="128844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6408712"/>
          </a:xfrm>
          <a:solidFill>
            <a:srgbClr val="F6FC04"/>
          </a:solidFill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</a:rPr>
              <a:t>Еще в древние времена игры с мячом носили не только развлекательный, но и лечебный характер. Римский врач Клавдий Гален прописывал игры с мячом своим больным в качестве лекарства. Создатель системы общественного дошкольного воспитания Фридрих </a:t>
            </a:r>
            <a:r>
              <a:rPr lang="ru-RU" sz="2000" b="1" dirty="0" err="1" smtClean="0">
                <a:solidFill>
                  <a:srgbClr val="7030A0"/>
                </a:solidFill>
              </a:rPr>
              <a:t>Фребель</a:t>
            </a:r>
            <a:r>
              <a:rPr lang="ru-RU" sz="2000" b="1" dirty="0" smtClean="0">
                <a:solidFill>
                  <a:srgbClr val="7030A0"/>
                </a:solidFill>
              </a:rPr>
              <a:t> считал мяч средством всестороннего развития ребенка-дошкольника. И сегодня мяч не должен потерять свой статус «спутника детства». Игры с мячом - это не только развитие ловкости, быстроты, координации, глазомера, но и разгрузка нервной системы, масса радостных эмоций и переживаний. </a:t>
            </a:r>
            <a:r>
              <a:rPr lang="ru-RU" sz="2200" b="1" dirty="0" smtClean="0">
                <a:solidFill>
                  <a:srgbClr val="7030A0"/>
                </a:solidFill>
              </a:rPr>
              <a:t/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А ребёнку, чтобы он был здоровым, очень важно быть счастливым</a:t>
            </a:r>
            <a:r>
              <a:rPr lang="ru-RU" sz="6700" dirty="0" smtClean="0">
                <a:solidFill>
                  <a:srgbClr val="C00000"/>
                </a:solidFill>
              </a:rPr>
              <a:t/>
            </a:r>
            <a:br>
              <a:rPr lang="ru-RU" sz="67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Picture 7" descr="https://im3-tub-ru.yandex.net/i?id=74d9ba9933985dd4a6af307c0190b3fe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92696"/>
            <a:ext cx="1248728" cy="1248728"/>
          </a:xfrm>
          <a:prstGeom prst="rect">
            <a:avLst/>
          </a:prstGeom>
          <a:noFill/>
        </p:spPr>
      </p:pic>
      <p:pic>
        <p:nvPicPr>
          <p:cNvPr id="60418" name="Picture 2" descr="http://zarablegko.ru/wp-content/uploads/2011/07/interesnyie-konkursy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97152"/>
            <a:ext cx="1228543" cy="1210858"/>
          </a:xfrm>
          <a:prstGeom prst="rect">
            <a:avLst/>
          </a:prstGeom>
          <a:noFill/>
        </p:spPr>
      </p:pic>
      <p:pic>
        <p:nvPicPr>
          <p:cNvPr id="5" name="Picture 2" descr="http://mediasok.org/uploads/2015/05/05/e2b65bfe155484d1f0838746af9cf6ef5fa30ccf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5013173"/>
            <a:ext cx="2621280" cy="1549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420" name="Picture 4" descr="http://oboi.tululu.org/o/18/17335/pr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5013176"/>
            <a:ext cx="2383536" cy="1492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422" name="Picture 6" descr="https://www.colourbox.com/preview/3440454-cartoon-basketball-raising-his-hand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260648"/>
            <a:ext cx="1706880" cy="100065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Спасибо за внимание!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Будьте здоровы!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http://www.delopolis.ru/upload/medialibrary/4fa/4fa6e20908a5b1b2a7cabe5008be6e8e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657600" cy="4791075"/>
          </a:xfrm>
          <a:prstGeom prst="rect">
            <a:avLst/>
          </a:prstGeom>
          <a:noFill/>
        </p:spPr>
      </p:pic>
      <p:pic>
        <p:nvPicPr>
          <p:cNvPr id="45060" name="Picture 4" descr="http://www.funlib.ru/cimg/2014/101914/31465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420888"/>
            <a:ext cx="3429000" cy="3454718"/>
          </a:xfrm>
          <a:prstGeom prst="rect">
            <a:avLst/>
          </a:prstGeom>
          <a:noFill/>
        </p:spPr>
      </p:pic>
      <p:pic>
        <p:nvPicPr>
          <p:cNvPr id="7" name="Picture 7" descr="http://kinder-perm.ru/storepics/299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556792"/>
            <a:ext cx="832561" cy="822960"/>
          </a:xfrm>
          <a:prstGeom prst="rect">
            <a:avLst/>
          </a:prstGeom>
          <a:noFill/>
        </p:spPr>
      </p:pic>
      <p:pic>
        <p:nvPicPr>
          <p:cNvPr id="8" name="Picture 7" descr="http://kinder-perm.ru/storepics/299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5805264"/>
            <a:ext cx="832561" cy="822960"/>
          </a:xfrm>
          <a:prstGeom prst="rect">
            <a:avLst/>
          </a:prstGeom>
          <a:noFill/>
        </p:spPr>
      </p:pic>
      <p:pic>
        <p:nvPicPr>
          <p:cNvPr id="9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5805264"/>
            <a:ext cx="714375" cy="714375"/>
          </a:xfrm>
          <a:prstGeom prst="rect">
            <a:avLst/>
          </a:prstGeom>
          <a:noFill/>
        </p:spPr>
      </p:pic>
      <p:pic>
        <p:nvPicPr>
          <p:cNvPr id="10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5661248"/>
            <a:ext cx="714375" cy="714375"/>
          </a:xfrm>
          <a:prstGeom prst="rect">
            <a:avLst/>
          </a:prstGeom>
          <a:noFill/>
        </p:spPr>
      </p:pic>
      <p:pic>
        <p:nvPicPr>
          <p:cNvPr id="11" name="Picture 5" descr="http://d39qw52yhr4bcj.cloudfront.net/catalog/product/cache/9/image/9df78eab33525d08d6e5fb8d27136e95/6/0/6030-sunnypatch-froggiekickballcom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772816"/>
            <a:ext cx="714375" cy="714375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412776"/>
            <a:ext cx="6400800" cy="4320480"/>
          </a:xfrm>
          <a:solidFill>
            <a:srgbClr val="FFC0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marL="228600" indent="-228600">
              <a:lnSpc>
                <a:spcPct val="100000"/>
              </a:lnSpc>
            </a:pPr>
            <a:r>
              <a:rPr lang="ru-RU" sz="1100" dirty="0" smtClean="0">
                <a:solidFill>
                  <a:srgbClr val="320FB1"/>
                </a:solidFill>
              </a:rPr>
              <a:t>         </a:t>
            </a:r>
            <a:r>
              <a:rPr lang="ru-RU" sz="1800" dirty="0" smtClean="0">
                <a:solidFill>
                  <a:srgbClr val="320FB1"/>
                </a:solidFill>
              </a:rPr>
              <a:t>Формирование устойчивого интереса к играм с элементами спорта, спортивным    упражнениям, желания использовать их в самостоятельной двигательной деятельности;</a:t>
            </a:r>
            <a:br>
              <a:rPr lang="ru-RU" sz="1800" dirty="0" smtClean="0">
                <a:solidFill>
                  <a:srgbClr val="320FB1"/>
                </a:solidFill>
              </a:rPr>
            </a:br>
            <a:r>
              <a:rPr lang="ru-RU" sz="1800" dirty="0" smtClean="0">
                <a:solidFill>
                  <a:srgbClr val="320FB1"/>
                </a:solidFill>
              </a:rPr>
              <a:t/>
            </a:r>
            <a:br>
              <a:rPr lang="ru-RU" sz="1800" dirty="0" smtClean="0">
                <a:solidFill>
                  <a:srgbClr val="320FB1"/>
                </a:solidFill>
              </a:rPr>
            </a:br>
            <a:r>
              <a:rPr lang="ru-RU" sz="1800" dirty="0" smtClean="0">
                <a:solidFill>
                  <a:srgbClr val="320FB1"/>
                </a:solidFill>
              </a:rPr>
              <a:t>обогащение двигательного опыта дошкольников новыми двигательными действиями, обучение правильной технике выполнения элементов спортивных игр с мячом;</a:t>
            </a:r>
            <a:br>
              <a:rPr lang="ru-RU" sz="1800" dirty="0" smtClean="0">
                <a:solidFill>
                  <a:srgbClr val="320FB1"/>
                </a:solidFill>
              </a:rPr>
            </a:br>
            <a:r>
              <a:rPr lang="ru-RU" sz="1800" dirty="0" smtClean="0">
                <a:solidFill>
                  <a:srgbClr val="320FB1"/>
                </a:solidFill>
              </a:rPr>
              <a:t/>
            </a:r>
            <a:br>
              <a:rPr lang="ru-RU" sz="1800" dirty="0" smtClean="0">
                <a:solidFill>
                  <a:srgbClr val="320FB1"/>
                </a:solidFill>
              </a:rPr>
            </a:br>
            <a:r>
              <a:rPr lang="ru-RU" sz="1800" dirty="0" smtClean="0">
                <a:solidFill>
                  <a:srgbClr val="320FB1"/>
                </a:solidFill>
              </a:rPr>
              <a:t>содействие развитию двигательных способностей;</a:t>
            </a:r>
            <a:br>
              <a:rPr lang="ru-RU" sz="1800" dirty="0" smtClean="0">
                <a:solidFill>
                  <a:srgbClr val="320FB1"/>
                </a:solidFill>
              </a:rPr>
            </a:br>
            <a:r>
              <a:rPr lang="ru-RU" sz="1800" dirty="0" smtClean="0">
                <a:solidFill>
                  <a:srgbClr val="320FB1"/>
                </a:solidFill>
              </a:rPr>
              <a:t/>
            </a:r>
            <a:br>
              <a:rPr lang="ru-RU" sz="1800" dirty="0" smtClean="0">
                <a:solidFill>
                  <a:srgbClr val="320FB1"/>
                </a:solidFill>
              </a:rPr>
            </a:br>
            <a:r>
              <a:rPr lang="ru-RU" sz="1800" dirty="0" smtClean="0">
                <a:solidFill>
                  <a:srgbClr val="320FB1"/>
                </a:solidFill>
              </a:rPr>
              <a:t>воспитание положительных морально – волевых качеств;</a:t>
            </a:r>
            <a:br>
              <a:rPr lang="ru-RU" sz="1800" dirty="0" smtClean="0">
                <a:solidFill>
                  <a:srgbClr val="320FB1"/>
                </a:solidFill>
              </a:rPr>
            </a:br>
            <a:r>
              <a:rPr lang="ru-RU" sz="1800" dirty="0" smtClean="0">
                <a:solidFill>
                  <a:srgbClr val="320FB1"/>
                </a:solidFill>
              </a:rPr>
              <a:t/>
            </a:r>
            <a:br>
              <a:rPr lang="ru-RU" sz="1800" dirty="0" smtClean="0">
                <a:solidFill>
                  <a:srgbClr val="320FB1"/>
                </a:solidFill>
              </a:rPr>
            </a:br>
            <a:r>
              <a:rPr lang="ru-RU" sz="1800" dirty="0" smtClean="0">
                <a:solidFill>
                  <a:srgbClr val="320FB1"/>
                </a:solidFill>
              </a:rPr>
              <a:t>формирование навыков и стереотипов здорового образа жизни</a:t>
            </a:r>
            <a:r>
              <a:rPr lang="ru-RU" sz="1100" dirty="0" smtClean="0">
                <a:solidFill>
                  <a:srgbClr val="320FB1"/>
                </a:solidFill>
              </a:rPr>
              <a:t/>
            </a:r>
            <a:br>
              <a:rPr lang="ru-RU" sz="1100" dirty="0" smtClean="0">
                <a:solidFill>
                  <a:srgbClr val="320FB1"/>
                </a:solidFill>
              </a:rPr>
            </a:br>
            <a:r>
              <a:rPr lang="ru-RU" sz="1100" dirty="0" smtClean="0">
                <a:solidFill>
                  <a:srgbClr val="320FB1"/>
                </a:solidFill>
              </a:rPr>
              <a:t/>
            </a:r>
            <a:br>
              <a:rPr lang="ru-RU" sz="1100" dirty="0" smtClean="0">
                <a:solidFill>
                  <a:srgbClr val="320FB1"/>
                </a:solidFill>
              </a:rPr>
            </a:br>
            <a:r>
              <a:rPr lang="ru-RU" sz="1100" dirty="0" smtClean="0">
                <a:solidFill>
                  <a:srgbClr val="320FB1"/>
                </a:solidFill>
              </a:rPr>
              <a:t/>
            </a:r>
            <a:br>
              <a:rPr lang="ru-RU" sz="1100" dirty="0" smtClean="0">
                <a:solidFill>
                  <a:srgbClr val="320FB1"/>
                </a:solidFill>
              </a:rPr>
            </a:br>
            <a:r>
              <a:rPr lang="ru-RU" sz="1100" dirty="0" smtClean="0">
                <a:solidFill>
                  <a:srgbClr val="320FB1"/>
                </a:solidFill>
              </a:rPr>
              <a:t/>
            </a:r>
            <a:br>
              <a:rPr lang="ru-RU" sz="1100" dirty="0" smtClean="0">
                <a:solidFill>
                  <a:srgbClr val="320FB1"/>
                </a:solidFill>
              </a:rPr>
            </a:br>
            <a:r>
              <a:rPr lang="ru-RU" sz="1100" dirty="0" smtClean="0">
                <a:solidFill>
                  <a:srgbClr val="320FB1"/>
                </a:solidFill>
              </a:rPr>
              <a:t/>
            </a:r>
            <a:br>
              <a:rPr lang="ru-RU" sz="1100" dirty="0" smtClean="0">
                <a:solidFill>
                  <a:srgbClr val="320FB1"/>
                </a:solidFill>
              </a:rPr>
            </a:br>
            <a:r>
              <a:rPr lang="ru-RU" sz="1100" dirty="0" smtClean="0">
                <a:solidFill>
                  <a:srgbClr val="320FB1"/>
                </a:solidFill>
              </a:rPr>
              <a:t/>
            </a:r>
            <a:br>
              <a:rPr lang="ru-RU" sz="1100" dirty="0" smtClean="0">
                <a:solidFill>
                  <a:srgbClr val="320FB1"/>
                </a:solidFill>
              </a:rPr>
            </a:br>
            <a:endParaRPr lang="ru-RU" sz="1100" dirty="0">
              <a:solidFill>
                <a:srgbClr val="320FB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476672"/>
            <a:ext cx="6400800" cy="792088"/>
          </a:xfr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Задачи, решаемые  при обучении детей играм с мячом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www.piter-komplekt.ru/assets/images/DLYa-SADA/MYaKIShI/2%285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1485900" cy="1485900"/>
          </a:xfrm>
          <a:prstGeom prst="rect">
            <a:avLst/>
          </a:prstGeom>
          <a:noFill/>
        </p:spPr>
      </p:pic>
      <p:pic>
        <p:nvPicPr>
          <p:cNvPr id="5" name="Picture 3" descr="http://teddymarket.ru/images/goods_pics/big/29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1444">
            <a:off x="296817" y="2730744"/>
            <a:ext cx="1666875" cy="1419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www.piter-komplekt.ru/assets/images/DLYa-SADA/MYaKIShI/2%285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09120"/>
            <a:ext cx="1485900" cy="14859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  <a:ln w="38100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Младший дошкольный возраст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дети 3 – 4 лет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Игровое упражнение «Кто дальше бросит»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Picture 2" descr="D:\дет. сад\фото\IMG_20151109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140968"/>
            <a:ext cx="4573829" cy="3212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D:\дет. сад\фото\IMG_20151109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72816"/>
            <a:ext cx="3791712" cy="2566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4" descr="http://genesis.bg/uf/item/4598/4313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806000"/>
            <a:ext cx="2052000" cy="2052000"/>
          </a:xfrm>
          <a:prstGeom prst="rect">
            <a:avLst/>
          </a:prstGeom>
          <a:noFill/>
        </p:spPr>
      </p:pic>
      <p:pic>
        <p:nvPicPr>
          <p:cNvPr id="16392" name="Picture 8" descr="http://www.scutecul.ro/admin/user/poze_site/galerie_mare/image_332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365104"/>
            <a:ext cx="1800225" cy="1746218"/>
          </a:xfrm>
          <a:prstGeom prst="rect">
            <a:avLst/>
          </a:prstGeom>
          <a:noFill/>
        </p:spPr>
      </p:pic>
      <p:pic>
        <p:nvPicPr>
          <p:cNvPr id="9218" name="Picture 2" descr="http://www.piter-komplekt.ru/assets/images/DLYa-SADA/MYaKIShI/2%285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8660" y="1541725"/>
            <a:ext cx="1485900" cy="14859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  <a:ln w="38100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Игровое упражнение «Добрось до меня»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7409" name="Picture 1" descr="D:\дет. сад\фото\IMG_20151109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28803" y="547661"/>
            <a:ext cx="4954951" cy="6973214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1" name="Picture 3" descr="http://teddymarket.ru/images/goods_pics/big/29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27846">
            <a:off x="656857" y="1218576"/>
            <a:ext cx="1666875" cy="1419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http://teddymarket.ru/images/goods_pics/big/29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27846">
            <a:off x="584849" y="5200927"/>
            <a:ext cx="1666875" cy="1419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332656"/>
            <a:ext cx="2088232" cy="1152128"/>
          </a:xfr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Подвижная игра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«Мой весёлый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звонкий мяч»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дет. сад\фото\IMG_20151109_000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5969" r="5969"/>
          <a:stretch>
            <a:fillRect/>
          </a:stretch>
        </p:blipFill>
        <p:spPr bwMode="auto">
          <a:xfrm>
            <a:off x="179511" y="764704"/>
            <a:ext cx="6460379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http://shs_chit_30.chita.zabedu.ru/files/org/638/5575a89355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293096"/>
            <a:ext cx="2027396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9464" name="Picture 8" descr="http://www.ayasport.ru/data/big/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758470">
            <a:off x="7075444" y="1982858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98080" cy="1143000"/>
          </a:xfr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Средний дошкольный возраст (дети 4 – 5 лет )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НОД, игровое упражнение «Прокати  - не сбей»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3554" name="Picture 2" descr="D:\дет. сад\фото\P104001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4077005" cy="2297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5" name="Picture 3" descr="D:\дет. сад\фото\P104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700808"/>
            <a:ext cx="4262323" cy="240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6" name="Picture 4" descr="D:\дет. сад\фото\P104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221088"/>
            <a:ext cx="4447642" cy="2506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7" name="Picture 5" descr="D:\дет. сад\фото\P1040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293096"/>
            <a:ext cx="4262323" cy="240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61" name="Picture 9" descr="http://stroygigant.ru/uploads/goods/81386/kegli-6431-poles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303184">
            <a:off x="185275" y="270147"/>
            <a:ext cx="1721566" cy="1334608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792088"/>
          </a:xfr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Игровое упражнение «Меткий стрелок»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дет. сад\фото\P10400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4022725" cy="2267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дет. сад\фото\P1040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88640"/>
            <a:ext cx="4447642" cy="250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дет. сад\фото\P104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852936"/>
            <a:ext cx="4632960" cy="2611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дет. сад\фото\P104003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2996952"/>
            <a:ext cx="4077005" cy="2297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34400"/>
          </a:xfr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Игровое упражнение «Мяч друг другу»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D:\дет. сад\фото\P104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052736"/>
            <a:ext cx="4262323" cy="2402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дет. сад\фото\P104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4262323" cy="24022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D:\дет. сад\фото\P1040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717032"/>
            <a:ext cx="4262323" cy="24022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http://www.piter-komplekt.ru/assets/images/DLYa-SADA/MYaKIShI/2%285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93682">
            <a:off x="753173" y="1626396"/>
            <a:ext cx="1547813" cy="1547813"/>
          </a:xfrm>
          <a:prstGeom prst="rect">
            <a:avLst/>
          </a:prstGeom>
          <a:noFill/>
        </p:spPr>
      </p:pic>
      <p:pic>
        <p:nvPicPr>
          <p:cNvPr id="2056" name="Picture 8" descr="http://www.piter-komplekt.ru/assets/images/DLYa-SADA/MYaKIShI/2%285%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29809">
            <a:off x="7450259" y="1610521"/>
            <a:ext cx="1423988" cy="142398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571</TotalTime>
  <Words>407</Words>
  <Application>Microsoft Office PowerPoint</Application>
  <PresentationFormat>Экран (4:3)</PresentationFormat>
  <Paragraphs>41</Paragraphs>
  <Slides>27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Солнцестояние</vt:lpstr>
      <vt:lpstr>«повышение эффективности  Физкультурно-оздоровительной работы  с детьми дошкольного возраста через использование подвижных игр и игровых упражнений с мячом»      Выполнила: Башкатова О.М., инструктор по физо    2015 </vt:lpstr>
      <vt:lpstr>Актуальность: В системе воспитания и обучения детей дошкольного возраста в соответствии с ФГОС главное место занимает игра – ведущий вид деятельности дошкольного периода, создающий наиболее благоприятные условия для психического и личностного развития ребенка. Индивидуальный подход к ребенку осуществляется через игру, где происходит сохранение самооценки дошкольного детства и сохраняется сама природа дошкольника. В игре дошкольник, незаметно для себя, приобретает новые знания, умения и навыки, учит осуществлять поисковые действия, мыслить и творить.    Сегодня на смену увлекательным коллективным играм пришли компьютерные игры. Приоритетным становится интеллектуальное, эстетическое развитие ребенка. Не отрицая их значимости, надо признать, что у ребенка остаётся все меньше времени для подвижных игр, прогулок, общения со сверстниками. Это обострило проблему поиска путей физического и духовного оздоровления дошкольников, эффективных средств развития двигательной сферы ребенка, развития интереса к движению как жизненной потребности быть ловким, сильным, быстрым, выносливым. </vt:lpstr>
      <vt:lpstr>         Формирование устойчивого интереса к играм с элементами спорта, спортивным    упражнениям, желания использовать их в самостоятельной двигательной деятельности;  обогащение двигательного опыта дошкольников новыми двигательными действиями, обучение правильной технике выполнения элементов спортивных игр с мячом;  содействие развитию двигательных способностей;  воспитание положительных морально – волевых качеств;  формирование навыков и стереотипов здорового образа жизни      </vt:lpstr>
      <vt:lpstr>Младший дошкольный возраст дети 3 – 4 лет Игровое упражнение «Кто дальше бросит»</vt:lpstr>
      <vt:lpstr>Игровое упражнение «Добрось до меня»</vt:lpstr>
      <vt:lpstr> Подвижная игра «Мой весёлый звонкий мяч»</vt:lpstr>
      <vt:lpstr>Средний дошкольный возраст (дети 4 – 5 лет ) НОД, игровое упражнение «Прокати  - не сбей»</vt:lpstr>
      <vt:lpstr>Игровое упражнение «Меткий стрелок»</vt:lpstr>
      <vt:lpstr>Игровое упражнение «Мяч друг другу»</vt:lpstr>
      <vt:lpstr>Игровое упражнение «Подбрось – поймай» </vt:lpstr>
      <vt:lpstr>Игровое упражнение «Мяч в корзину»</vt:lpstr>
      <vt:lpstr>Старший дошкольный возраст(дети 5 – 6 лет, 6 – 7 лет) Гимнастика с мячами</vt:lpstr>
      <vt:lpstr>Слайд 13</vt:lpstr>
      <vt:lpstr>Спортивный кружок «Мой весёлый, звонкий мяч» Отбивание мяча с продвижением вперёд</vt:lpstr>
      <vt:lpstr>Игровое упражнение «Прокати мяч из разных положений»</vt:lpstr>
      <vt:lpstr>Игровое упражнение «Забрось в корзину»</vt:lpstr>
      <vt:lpstr>Старший дошкольный возраст (дети 6 – 7 лет) Ведение мяча в движении</vt:lpstr>
      <vt:lpstr>Игровое упражнение «Проведи мяч – не сбей кеглю»</vt:lpstr>
      <vt:lpstr>Игровое упражнение «Проведи мяч по скамейке»</vt:lpstr>
      <vt:lpstr>Игра - забава «Первыши – водокачи»</vt:lpstr>
      <vt:lpstr>Эстафета «Мяч водящему»</vt:lpstr>
      <vt:lpstr>Спортивный праздник «День физкультурника» Эстафета  с мячом «Пробеги – не задень»</vt:lpstr>
      <vt:lpstr>Игры малой интенсивности на фитболах</vt:lpstr>
      <vt:lpstr>Совместная НОД с родителями  «Физкультура вдвоём»</vt:lpstr>
      <vt:lpstr>Слайд 25</vt:lpstr>
      <vt:lpstr>Еще в древние времена игры с мячом носили не только развлекательный, но и лечебный характер. Римский врач Клавдий Гален прописывал игры с мячом своим больным в качестве лекарства. Создатель системы общественного дошкольного воспитания Фридрих Фребель считал мяч средством всестороннего развития ребенка-дошкольника. И сегодня мяч не должен потерять свой статус «спутника детства». Игры с мячом - это не только развитие ловкости, быстроты, координации, глазомера, но и разгрузка нервной системы, масса радостных эмоций и переживаний.  А ребёнку, чтобы он был здоровым, очень важно быть счастливым </vt:lpstr>
      <vt:lpstr>Спасибо за внимание! Будьте здоровы!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«повышение эффективности  Физкультурно-оздоровительной работы  с детьми дошкольного возраста через использование подвижных игр и игровых упражнений с мячом»      Выполнила: Башкатова О.М., инструктор по физо    2015 </dc:title>
  <dc:creator>АЛЕКСАНДР</dc:creator>
  <cp:lastModifiedBy>Александр</cp:lastModifiedBy>
  <cp:revision>65</cp:revision>
  <dcterms:created xsi:type="dcterms:W3CDTF">2015-11-09T16:41:02Z</dcterms:created>
  <dcterms:modified xsi:type="dcterms:W3CDTF">2016-10-14T16:55:20Z</dcterms:modified>
</cp:coreProperties>
</file>