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83" r:id="rId12"/>
    <p:sldId id="271" r:id="rId13"/>
    <p:sldId id="272" r:id="rId14"/>
    <p:sldId id="273" r:id="rId15"/>
    <p:sldId id="274" r:id="rId16"/>
    <p:sldId id="277" r:id="rId17"/>
    <p:sldId id="276" r:id="rId18"/>
    <p:sldId id="278" r:id="rId19"/>
    <p:sldId id="279" r:id="rId20"/>
    <p:sldId id="280" r:id="rId21"/>
    <p:sldId id="282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F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80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38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00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3CC2-ED3D-4F8C-B004-C1A5D19FD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E1A4-1628-49E9-9B97-4A397A092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EB1D-2684-4B68-A943-7F48C885E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8B7F-09A0-43D5-92F3-F7FFD53F2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7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5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25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394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9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32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43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8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D326-829A-4C11-A8AB-9C0209AA52E3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732E-1110-4A1B-BAC4-149A36D24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37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50;&#1051;&#1040;&#1057;&#1057;&#1053;&#1067;&#1049;%20&#1063;&#1040;&#1057;-%20&#1048;&#1056;&#1050;&#1059;&#1058;&#1057;&#1050;&#1040;&#1071;%20&#1054;&#1041;&#1051;&#1040;&#1057;&#1058;&#1068;\&#1048;&#1088;&#1082;&#1091;&#1090;&#1089;&#1082;&#1072;&#1103;%20&#1086;&#1073;&#1083;&#1072;&#1089;&#1090;&#1100;\&#1048;&#1088;&#1082;&#1091;&#1090;&#1089;&#1082;&#1080;&#1081;%20&#1090;&#1077;&#1072;&#1090;&#1088;%20&#1085;&#1072;&#1088;&#1086;&#1076;&#1085;&#1086;&#1081;%20&#1076;&#1088;&#1072;&#1084;&#1099;%20%20&#1042;&#1080;&#1076;&#1077;&#1086;&#1082;&#1083;&#1080;&#1087;%20&#1055;&#1077;&#1088;&#1074;&#1086;&#1087;&#1088;&#1086;&#1093;&#1086;&#1076;&#1094;&#1099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f/f6/Taltsy_Museum_Irkutsk_Ostrog_Tower_2000072800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img3.imgbb.ru/3/f/1/3f16d0301e5e8a1d4ad2d55a1756867a_h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iscoverbaikal.ru/files/u1/__________________________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novosibirskgid.ru/image/1322464736_667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osneft.ru/photo/001/pic36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text=%D0%BF%D1%80%D0%BE%D0%BC%D1%8B%D1%88%D0%BB%D0%B5%D0%BD%D0%BD%D0%BE%D1%81%D1%82%D1%8C%20%D0%B8%D1%80%D0%BA%D1%83%D1%82%D1%81%D0%BA%D0%BE%D0%B9%20%D0%BE%D0%B1%D0%BB%D0%B0%D1%81%D1%82%D0%B8&amp;noreask=1&amp;img_url=www.rupec.ru/upload/iblock/b28/iny6.jpg&amp;pos=27&amp;fyandex=1&amp;rpt=simage&amp;lr=11256&amp;nojs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17720" y="3138399"/>
            <a:ext cx="5734318" cy="982841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ПОДЗАГОЛОВОК СЛАЙДА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агетна рамка 3"/>
          <p:cNvSpPr/>
          <p:nvPr/>
        </p:nvSpPr>
        <p:spPr>
          <a:xfrm>
            <a:off x="419877" y="913612"/>
            <a:ext cx="8434873" cy="3546421"/>
          </a:xfrm>
          <a:prstGeom prst="bevel">
            <a:avLst/>
          </a:prstGeom>
          <a:solidFill>
            <a:srgbClr val="BF9F62"/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800100" endPos="25000" dist="825500" dir="5400000" sy="-100000" algn="bl" rotWithShape="0"/>
            <a:softEdge rad="31750"/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Иркутская</a:t>
            </a:r>
            <a:r>
              <a:rPr lang="uk-UA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область</a:t>
            </a:r>
            <a:endParaRPr lang="ru-RU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0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357188"/>
            <a:ext cx="8310562" cy="6224587"/>
          </a:xfrm>
          <a:prstGeom prst="round2Diag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07592" y="4476399"/>
            <a:ext cx="68305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В начале XIX века Спасская церковь была расписана. Роспись на фасадах здания занимала довольно значительное место и включала не только лики святых, но и многофигурную композицию, отдельные сюжеты которой были навеяны непосредственно историей Иркутска.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          В настоящее время двери музея в Спасской церкви постоянно открыты. Первая большая выставка была посвящена 200-летнему юбилею музея.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ркутский театр народной драмы  Видеоклип Первопроходц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760" y="128016"/>
            <a:ext cx="8412480" cy="63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11188" y="571500"/>
            <a:ext cx="4465637" cy="1366838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Герб представлял собой изображение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 серебряного щита, </a:t>
            </a:r>
            <a:r>
              <a:rPr lang="ru-RU" altLang="ja-JP" sz="2000" dirty="0" smtClean="0">
                <a:solidFill>
                  <a:srgbClr val="FFFFFF"/>
                </a:solidFill>
                <a:latin typeface="Calibri" pitchFamily="34" charset="0"/>
              </a:rPr>
              <a:t>на </a:t>
            </a:r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фоне которого - 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бегущий по зеленому полю бабр с 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соболем в зубах</a:t>
            </a:r>
            <a:r>
              <a:rPr lang="ru-RU" altLang="ja-JP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3119120"/>
            <a:ext cx="226853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508625" y="5876925"/>
            <a:ext cx="3240088" cy="6477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Герб 1790 г.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571500" y="2286000"/>
            <a:ext cx="4465638" cy="19431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Бабром называли уссурийского тигра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- это сильный, хищный зверь, 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живущий в жарких странах. Его 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окраска светло-желтоватого цвета 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с черно-бурыми поперечными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полосами</a:t>
            </a:r>
            <a:r>
              <a:rPr lang="ru-RU" altLang="ja-JP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611188" y="4797425"/>
            <a:ext cx="4465637" cy="1223963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Бабр попал в Сибирь из Китая 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и водился в районе Саянских гор. 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Бабр символизировал мощь края, 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а соболь — его богатства </a:t>
            </a:r>
            <a:endParaRPr lang="ru-RU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753" y="243015"/>
            <a:ext cx="24860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94" grpId="0" animBg="1"/>
      <p:bldP spid="93195" grpId="0" animBg="1"/>
      <p:bldP spid="93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6056" y="292608"/>
            <a:ext cx="8459343" cy="4543679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Иркутская область обладает богатой историей: это и первобытные стоянки, и период русского заселения Восточной Сибири, и эпоха декабристов, и советский период ударных строек. 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В области действует более шестидесяти  музеев.</a:t>
            </a:r>
          </a:p>
        </p:txBody>
      </p:sp>
      <p:pic>
        <p:nvPicPr>
          <p:cNvPr id="18435" name="Picture 6" descr="http://upload.wikimedia.org/wikipedia/commons/f/f6/Taltsy_Museum_Irkutsk_Ostrog_Tower_200007280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2205" y="2523744"/>
            <a:ext cx="2521795" cy="39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http://img3.imgbb.ru/3/f/1/3f16d0301e5e8a1d4ad2d55a1756867a_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5029" r="19794"/>
          <a:stretch>
            <a:fillRect/>
          </a:stretch>
        </p:blipFill>
        <p:spPr bwMode="auto">
          <a:xfrm>
            <a:off x="137160" y="2532888"/>
            <a:ext cx="2477922" cy="405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IOK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4897" y="3983926"/>
            <a:ext cx="4056374" cy="262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93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discoverbaikal.ru/files/u1/__________________________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145" y="449911"/>
            <a:ext cx="2343150" cy="17002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http://www.novosibirskgid.ru/image/1322464736_66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160" y="2817262"/>
            <a:ext cx="5511350" cy="3732828"/>
          </a:xfrm>
          <a:prstGeom prst="round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60" name="Прямоугольник 10"/>
          <p:cNvSpPr>
            <a:spLocks noChangeArrowheads="1"/>
          </p:cNvSpPr>
          <p:nvPr/>
        </p:nvSpPr>
        <p:spPr bwMode="auto">
          <a:xfrm>
            <a:off x="6000750" y="3071813"/>
            <a:ext cx="31432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Прибайкальский национальный парк входит в состав участка Всемирного Природного наследия ЮНЕСКО «Озеро Байкал» (1996 г.). </a:t>
            </a:r>
          </a:p>
          <a:p>
            <a:endParaRPr lang="ru-RU" sz="2400" dirty="0">
              <a:latin typeface="Calibri" pitchFamily="34" charset="0"/>
            </a:endParaRPr>
          </a:p>
        </p:txBody>
      </p:sp>
      <p:sp>
        <p:nvSpPr>
          <p:cNvPr id="19461" name="Прямоугольник 11"/>
          <p:cNvSpPr>
            <a:spLocks noChangeArrowheads="1"/>
          </p:cNvSpPr>
          <p:nvPr/>
        </p:nvSpPr>
        <p:spPr bwMode="auto">
          <a:xfrm>
            <a:off x="428625" y="571500"/>
            <a:ext cx="54292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Calibri" pitchFamily="34" charset="0"/>
              </a:rPr>
              <a:t>На территории  области расположены уникальные природные объекты, прежде всего, озеро Байкал и Прибайкальский национальный парк.</a:t>
            </a:r>
            <a:endParaRPr lang="ru-RU" sz="2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515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428625"/>
            <a:ext cx="7786688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</a:rPr>
              <a:t>Иркутская область -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крупный промышленный район</a:t>
            </a:r>
            <a:r>
              <a:rPr lang="ru-RU" sz="2400" b="1" dirty="0">
                <a:solidFill>
                  <a:srgbClr val="FFFF00"/>
                </a:solidFill>
                <a:latin typeface="+mn-lt"/>
              </a:rPr>
              <a:t>. Промышленность сконцентрирована в Иркутске и ряде районных центров.</a:t>
            </a:r>
            <a:br>
              <a:rPr lang="ru-RU" sz="2400" b="1" dirty="0">
                <a:solidFill>
                  <a:srgbClr val="FFFF00"/>
                </a:solidFill>
                <a:latin typeface="+mn-lt"/>
              </a:rPr>
            </a:br>
            <a:r>
              <a:rPr lang="ru-RU" sz="2400" b="1" dirty="0">
                <a:solidFill>
                  <a:srgbClr val="FFFF00"/>
                </a:solidFill>
                <a:latin typeface="+mn-lt"/>
              </a:rPr>
              <a:t>В промышленности Иркутской области наибольшее развитие приобрела лесная, деревообрабатывающая и целлюлозно-бумажная промышленность, топливная, цветная металлургия, машиностроение, химическая и нефтехимическая промышленность, пищевая и черная металлургия. </a:t>
            </a:r>
          </a:p>
        </p:txBody>
      </p:sp>
      <p:pic>
        <p:nvPicPr>
          <p:cNvPr id="20483" name="Picture 4" descr="http://www.rosneft.ru/photo/001/pic3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5412" y="3614166"/>
            <a:ext cx="4573120" cy="296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im8-tub-ru.yandex.net/i?id=515459748-6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131" y="3995928"/>
            <a:ext cx="385754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0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" y="2631233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298" y="403238"/>
            <a:ext cx="8882743" cy="1714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2800" dirty="0" err="1" smtClean="0">
                <a:solidFill>
                  <a:schemeClr val="bg1"/>
                </a:solidFill>
              </a:rPr>
              <a:t>Ангарск</a:t>
            </a:r>
            <a:r>
              <a:rPr lang="ru-RU" sz="2800" dirty="0" smtClean="0">
                <a:solidFill>
                  <a:schemeClr val="bg1"/>
                </a:solidFill>
              </a:rPr>
              <a:t> – город химиков, крупный промышленный центр. Возник со строительством нефтехимического комбината в 1951 году. В </a:t>
            </a:r>
            <a:r>
              <a:rPr lang="ru-RU" sz="2800" dirty="0" err="1" smtClean="0">
                <a:solidFill>
                  <a:schemeClr val="bg1"/>
                </a:solidFill>
              </a:rPr>
              <a:t>Ангарске</a:t>
            </a:r>
            <a:r>
              <a:rPr lang="ru-RU" sz="2800" dirty="0" smtClean="0">
                <a:solidFill>
                  <a:schemeClr val="bg1"/>
                </a:solidFill>
              </a:rPr>
              <a:t> есть крупный мясокомбинат, хлебозавод, молокозавод.  Большая достопримечательность </a:t>
            </a:r>
            <a:r>
              <a:rPr lang="ru-RU" sz="2800" dirty="0" err="1" smtClean="0">
                <a:solidFill>
                  <a:schemeClr val="bg1"/>
                </a:solidFill>
              </a:rPr>
              <a:t>Ангарска</a:t>
            </a:r>
            <a:r>
              <a:rPr lang="ru-RU" sz="2800" dirty="0" smtClean="0">
                <a:solidFill>
                  <a:schemeClr val="bg1"/>
                </a:solidFill>
              </a:rPr>
              <a:t> – музей часов.</a:t>
            </a:r>
          </a:p>
          <a:p>
            <a:endParaRPr lang="ru-RU" dirty="0"/>
          </a:p>
        </p:txBody>
      </p:sp>
      <p:pic>
        <p:nvPicPr>
          <p:cNvPr id="7" name="Рисунок 6" descr="post-1183737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335" y="2453653"/>
            <a:ext cx="6583507" cy="41386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9614" y="2752531"/>
            <a:ext cx="41072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Ангарск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5658"/>
            <a:ext cx="8777318" cy="1231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Был основан в 1772 году. В 1898 году началась добыча угля. Каменноугольные шахты, разрезы окружают город со всех сторон. В Черемхово уголь самого высокого качества.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administratsiya_cheremh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848" y="2164763"/>
            <a:ext cx="6257649" cy="46932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1" y="2967335"/>
            <a:ext cx="9134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Черемхово – город шахтёров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36908"/>
            <a:ext cx="9144000" cy="17859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Ysolie-Sibirskoe-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885" y="157931"/>
            <a:ext cx="8276336" cy="59256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1052" y="429209"/>
            <a:ext cx="82984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Усолье-Сибирское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216" y="3507939"/>
            <a:ext cx="82016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Возникновение и развитие города связано с солью. Город вырос в 1669 году на дворе казака Анисима Михайлова, который занимался варкой соли.   Сейчас </a:t>
            </a:r>
            <a:r>
              <a:rPr lang="ru-RU" sz="2800" b="1" dirty="0" err="1" smtClean="0">
                <a:solidFill>
                  <a:schemeClr val="bg1"/>
                </a:solidFill>
              </a:rPr>
              <a:t>Усолье-Сибирское</a:t>
            </a:r>
            <a:r>
              <a:rPr lang="ru-RU" sz="2800" b="1" dirty="0" smtClean="0">
                <a:solidFill>
                  <a:schemeClr val="bg1"/>
                </a:solidFill>
              </a:rPr>
              <a:t> центр химической промышленности, машиностроения и добычи пищевой и промышленной соли.  Пищевая соль «Экстра» известна во всём мире.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3799"/>
            <a:ext cx="8991600" cy="16605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Расположен на берегу 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Устьилимского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водохранилища. Возникновение города связано со строительством 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Устьилимской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ГЭС в 1962 году. Около Усть-Илимска не только много леса, но и угля, железной руды. Каждый день из Усть-Илимска отправляется 35-40 вагонов леса, целлюлозы, пиломатериала.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photo-09-ustj-ilimsk-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020" y="2687216"/>
            <a:ext cx="6885991" cy="39841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828" y="2883360"/>
            <a:ext cx="58583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Усть-Илимск</a:t>
            </a:r>
            <a:endParaRPr lang="ru-RU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37" y="249174"/>
            <a:ext cx="8229600" cy="2357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900" dirty="0">
              <a:solidFill>
                <a:srgbClr val="FFFF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000" dirty="0" smtClean="0"/>
          </a:p>
          <a:p>
            <a:pPr algn="ctr">
              <a:buFont typeface="Arial" charset="0"/>
              <a:buNone/>
            </a:pPr>
            <a:endParaRPr lang="ru-RU" sz="4000" dirty="0" smtClean="0"/>
          </a:p>
          <a:p>
            <a:pPr algn="ctr">
              <a:buFont typeface="Arial" charset="0"/>
              <a:buNone/>
            </a:pP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24480" y="825674"/>
            <a:ext cx="692311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26 сентября  1937г</a:t>
            </a:r>
            <a:b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День рождения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Иркутской области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3089"/>
            <a:ext cx="9144000" cy="121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Самый молодой город области.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Возникновение города связано со строительством электрохимического комбината в 1985 году.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Саянск –современный город.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opija_P1010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367" y="2198810"/>
            <a:ext cx="6529575" cy="4382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7380" y="2398168"/>
            <a:ext cx="41614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Саянск 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596" y="334427"/>
            <a:ext cx="8378890" cy="15001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1200" dirty="0" smtClean="0">
                <a:solidFill>
                  <a:schemeClr val="bg1"/>
                </a:solidFill>
              </a:rPr>
              <a:t>Город расположен на берегу озера Байкал.</a:t>
            </a:r>
          </a:p>
          <a:p>
            <a:pPr algn="ctr">
              <a:buNone/>
            </a:pPr>
            <a:r>
              <a:rPr lang="ru-RU" sz="7000" dirty="0" smtClean="0">
                <a:solidFill>
                  <a:schemeClr val="bg1"/>
                </a:solidFill>
              </a:rPr>
              <a:t> </a:t>
            </a:r>
            <a:r>
              <a:rPr lang="ru-RU" sz="11200" dirty="0" err="1" smtClean="0">
                <a:solidFill>
                  <a:schemeClr val="bg1"/>
                </a:solidFill>
              </a:rPr>
              <a:t>Слюдянка</a:t>
            </a:r>
            <a:r>
              <a:rPr lang="ru-RU" sz="11200" dirty="0" smtClean="0">
                <a:solidFill>
                  <a:schemeClr val="bg1"/>
                </a:solidFill>
              </a:rPr>
              <a:t> – крупный железнодорожный пункт </a:t>
            </a:r>
            <a:r>
              <a:rPr lang="ru-RU" sz="11200" dirty="0" err="1" smtClean="0">
                <a:solidFill>
                  <a:schemeClr val="bg1"/>
                </a:solidFill>
              </a:rPr>
              <a:t>Восточно-Сибирской</a:t>
            </a:r>
            <a:r>
              <a:rPr lang="ru-RU" sz="11200" dirty="0" smtClean="0">
                <a:solidFill>
                  <a:schemeClr val="bg1"/>
                </a:solidFill>
              </a:rPr>
              <a:t> железной дороги. </a:t>
            </a:r>
            <a:r>
              <a:rPr lang="ru-RU" sz="11200" dirty="0" err="1" smtClean="0">
                <a:solidFill>
                  <a:schemeClr val="bg1"/>
                </a:solidFill>
              </a:rPr>
              <a:t>Слюдянка</a:t>
            </a:r>
            <a:r>
              <a:rPr lang="ru-RU" sz="11200" dirty="0" smtClean="0">
                <a:solidFill>
                  <a:schemeClr val="bg1"/>
                </a:solidFill>
              </a:rPr>
              <a:t> – центр добычи мрамора и слюды. </a:t>
            </a:r>
            <a:r>
              <a:rPr lang="ru-RU" sz="11200" dirty="0" err="1" smtClean="0">
                <a:solidFill>
                  <a:schemeClr val="bg1"/>
                </a:solidFill>
              </a:rPr>
              <a:t>Слюдянка</a:t>
            </a:r>
            <a:r>
              <a:rPr lang="ru-RU" sz="11200" dirty="0" smtClean="0">
                <a:solidFill>
                  <a:schemeClr val="bg1"/>
                </a:solidFill>
              </a:rPr>
              <a:t> – порт на Байкале. В </a:t>
            </a:r>
            <a:r>
              <a:rPr lang="ru-RU" sz="11200" dirty="0" err="1" smtClean="0">
                <a:solidFill>
                  <a:schemeClr val="bg1"/>
                </a:solidFill>
              </a:rPr>
              <a:t>Слюдянке</a:t>
            </a:r>
            <a:r>
              <a:rPr lang="ru-RU" sz="11200" dirty="0" smtClean="0">
                <a:solidFill>
                  <a:schemeClr val="bg1"/>
                </a:solidFill>
              </a:rPr>
              <a:t> находится звероферма, на которой выращивают песцов.</a:t>
            </a:r>
            <a:endParaRPr lang="ru-RU" sz="11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9e1c950b1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68" y="2900942"/>
            <a:ext cx="4572032" cy="3500462"/>
          </a:xfrm>
          <a:prstGeom prst="rect">
            <a:avLst/>
          </a:prstGeom>
        </p:spPr>
      </p:pic>
      <p:pic>
        <p:nvPicPr>
          <p:cNvPr id="5" name="Рисунок 4" descr="0b045318f6d96f9f42e21f2b1544ee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3"/>
            <a:ext cx="4662469" cy="35004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9049" y="3032649"/>
            <a:ext cx="51853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Слюдянка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894" y="465057"/>
            <a:ext cx="8098971" cy="13747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    </a:t>
            </a:r>
            <a:r>
              <a:rPr lang="ru-RU" sz="2400" b="1" dirty="0" smtClean="0">
                <a:solidFill>
                  <a:srgbClr val="FFFF00"/>
                </a:solidFill>
              </a:rPr>
              <a:t>Находится на берегу озера Байкал. Возникновение и строительство города связано со строительством Байкальского целлюлозно-бумажного комбината в 1966 году. В городе есть комбинат строительных материалов, хлебозавод.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6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681" y="2548712"/>
            <a:ext cx="6736701" cy="4309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5623" y="5657671"/>
            <a:ext cx="44112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Байкальск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2565" y="644200"/>
            <a:ext cx="686867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Иркутск-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культурный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центр Сибири.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Клип 5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: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2209800"/>
            <a:ext cx="5559552" cy="3907536"/>
          </a:xfrm>
        </p:spPr>
        <p:txBody>
          <a:bodyPr>
            <a:noAutofit/>
          </a:bodyPr>
          <a:lstStyle/>
          <a:p>
            <a:pPr algn="ctr" eaLnBrk="1" hangingPunct="1"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В Иркутске насчитывается более 300 памятников  деревянного зодчества, эпохи девятнадцатого века, хранящих историю своих великих обитателей!</a:t>
            </a:r>
          </a:p>
        </p:txBody>
      </p:sp>
      <p:pic>
        <p:nvPicPr>
          <p:cNvPr id="5124" name="Picture 24" descr="C:\Documents and Settings\Z\Мои документы\Мои рисунки\0f5dae5652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696" y="1900301"/>
            <a:ext cx="3300984" cy="4692523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066" y="233465"/>
            <a:ext cx="7395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Памятники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деревянного зодчества: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384" y="274638"/>
            <a:ext cx="6757416" cy="1143000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798194"/>
            <a:ext cx="5197150" cy="47798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Усадьба была построена в 80-х годах 19 века.   В течение 3-4 лет строили усадьбу в лучших традициях дворянского поместья:   барский дом, флигель прислуги, конюшня со службами, дом для гостей, оранжерея – всего 17 построек. Среди них два здания имели общественное значение – картинная галерея и школа для девочек из бедных семей.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172" name="Picture 9" descr="C:\Documents and Settings\Z\Мои документы\Мои рисунки\R - Potolki Sukacheva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946" y="1928139"/>
            <a:ext cx="4111054" cy="330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C:\Documents and Settings\Z\Мои документы\Мои рисунки\sukach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21701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6216" y="150983"/>
            <a:ext cx="5550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Усадьба Сукачева: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1722" y="5542877"/>
            <a:ext cx="77070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В феврале 1995 года Указом Президента РФ усадьба В.П. Сукачева была отнесена к числу памятников федерального значения.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6512" y="154533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456" y="4251960"/>
            <a:ext cx="8705088" cy="240487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Дом Волконских первоначально был построен в 1838 г. в с. Урик Иркутской губернии. В 1846 г. Волконские приобрели участок земли в Иркутске против Спасо-Преображенской церкви и перенесли свой дом из с. Урик в Иркутск. По воспоминанием современников, дом Волконских скоро стал главным центром иркутской общественной жизни. Здесь часто устраивались балы и маскарады для молодежи, проводились литературные, музыкальные и театральные вечера.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244" name="Picture 5" descr="C:\Documents and Settings\Z\Мои документы\Мои рисунки\(28)F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76" y="468342"/>
            <a:ext cx="5413248" cy="367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9389" y="442658"/>
            <a:ext cx="76168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 Волконских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44212"/>
            <a:ext cx="8063204" cy="285516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Иркутский областной краеведческий музей был основан в декабре 1782 года по инициативе иркутского губернатора Ф.Клички, который призвал отцов города пожертвовать средства на строительство музея и первой </a:t>
            </a:r>
            <a:r>
              <a:rPr lang="ru-RU" sz="2400" b="1" dirty="0" err="1" smtClean="0">
                <a:solidFill>
                  <a:schemeClr val="bg1"/>
                </a:solidFill>
                <a:effectLst/>
                <a:latin typeface="Times New Roman" pitchFamily="18" charset="0"/>
              </a:rPr>
              <a:t>книгохранительницы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.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 В настоящее время структура музея включает 6 научных отделов: отдел истории, отдел природы, выставочный отдел, отдел фондов, методико-информационный отдел, библиотека. </a:t>
            </a:r>
          </a:p>
        </p:txBody>
      </p:sp>
      <p:pic>
        <p:nvPicPr>
          <p:cNvPr id="9220" name="Picture 6" descr="C:\Documents and Settings\Z\Мои документы\Мои рисунки\ecc2fca13b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94" y="311954"/>
            <a:ext cx="5091113" cy="3505200"/>
          </a:xfrm>
          <a:prstGeom prst="round2Diag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1568" y="704749"/>
            <a:ext cx="82236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Иркутский краеведческий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92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Z\Мои документы\Мои рисунки\f54bb63e06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" y="1828800"/>
            <a:ext cx="91201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C:\Documents and Settings\Z\Мои документы\Мои рисунки\0_3389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C:\Documents and Settings\Z\Мои документы\Мои рисунки\i285(600,60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1600200"/>
            <a:ext cx="2200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485192" y="3977951"/>
            <a:ext cx="7921689" cy="224676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Иркутском театре трудится около 150 штатных актёров,</a:t>
            </a:r>
          </a:p>
          <a:p>
            <a:pPr algn="ctr"/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заслуженных деятелей Иркутска, гениальных исполнителей </a:t>
            </a:r>
          </a:p>
          <a:p>
            <a:pPr algn="ctr"/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эпохальных ролей.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408" y="280120"/>
            <a:ext cx="790210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Иркутский государственный </a:t>
            </a:r>
          </a:p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драматический </a:t>
            </a:r>
          </a:p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академический </a:t>
            </a:r>
          </a:p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театр  им. </a:t>
            </a:r>
            <a:r>
              <a:rPr lang="ru-RU" sz="4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Охлопкого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24" y="6483096"/>
            <a:ext cx="8147304" cy="1649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0057" y="1385596"/>
            <a:ext cx="4038600" cy="4495800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0048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ru-RU" sz="2000" dirty="0"/>
          </a:p>
        </p:txBody>
      </p:sp>
      <p:pic>
        <p:nvPicPr>
          <p:cNvPr id="12292" name="Picture 4" descr="http://gagago.ru/imgs/konspekt-ekskursii/142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020" y="382555"/>
            <a:ext cx="6428792" cy="55042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7910" y="4695846"/>
            <a:ext cx="805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Мемориальный комплекс, посвященный памяти воинов-сибиряков, павших в боях против немецко-фашистских захватчиков в годы Великой Отечественной войны, открыт 8 мая 1975 г. Вечный огонь зажжен от факела, доставленного эстафетой от стен Московского Кремля с могилы Неизвестного солдата. Ежегодно в День Победы здесь проводятся массовые торжественные мероприятия в память о погибших воинах.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6955" y="706408"/>
            <a:ext cx="65687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Вечный огонь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769" y="868998"/>
            <a:ext cx="3493008" cy="58259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0" name="Picture 2" descr="C:\Documents and Settings\Ученик\Рабочий стол\старый иркутск\ирк 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8887" y="283464"/>
            <a:ext cx="3153664" cy="2340864"/>
          </a:xfrm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32601" y="2703016"/>
            <a:ext cx="8429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      История Иркутска начинается с 1661 года. В июле этого года казаками под руководством Якова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Похабова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был основан Иркутский острог. Своё название острог получил от реки Иркут – притока Ангары. Места основания острога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Похабов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обосновывал тем, что «…тут место самое лучшее,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угожее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</a:rPr>
              <a:t>пашень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и скотной выпуск и сенные покосы и рыбные ловли все близко…». И действительно, место оказалось выгодным для развития торгово-промысловых и экспедиционных путей, так что вскоре после основания это был уже важнейший опорный пункт по торговле с Китаем. 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5578" y="516183"/>
            <a:ext cx="564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Иркутска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6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Documents and Settings\Z\Мои документы\Мои рисунки\f_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472" y="1819656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C:\Documents and Settings\Z\Мои документы\Мои рисунки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" y="118872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990600"/>
            <a:ext cx="5738327" cy="1143000"/>
          </a:xfrm>
        </p:spPr>
        <p:txBody>
          <a:bodyPr>
            <a:normAutofit/>
          </a:bodyPr>
          <a:lstStyle/>
          <a:p>
            <a:pPr algn="r">
              <a:defRPr/>
            </a:pPr>
            <a:endParaRPr lang="ru-RU" dirty="0"/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447806" y="649534"/>
            <a:ext cx="78458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Кругобайкальская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железная дорога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была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построена в 20-х гг. прошлого века,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силами более 500 заключенных на протяжении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5-ти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</a:p>
        </p:txBody>
      </p:sp>
      <p:pic>
        <p:nvPicPr>
          <p:cNvPr id="1026" name="Picture 2" descr="F:\Documents and Settings\111\Мои документы\ВОСПИТАТЕЛЬНАЯ РАБОТА\ПРОЕКТ-КУЛТУК-2\3__1501__tour__1347967434-1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" y="3794760"/>
            <a:ext cx="4364415" cy="2907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791200" cy="4495800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 Валентинович Вампилов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родился в поселке Кутулик Аларского района Иркутской области 19 августа 1937 года.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Произведения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«Прощание в июне» (1966)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«Старший сын» (1968)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«Провинциальные анекдоты» (1970)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«Утиная охота» (1970)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«Прошлым летом в Чулимске» (1972)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«Месяц в деревне, или Гибель одного лирика»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«Сто рублей новыми деньгами»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«Процесс»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«Квартирант»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«Из записных книжек»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«Письма»</a:t>
            </a:r>
          </a:p>
          <a:p>
            <a:pPr algn="ctr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902" y="1959428"/>
            <a:ext cx="2930902" cy="4627239"/>
          </a:xfrm>
          <a:prstGeom prst="round2Diag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273" y="205474"/>
            <a:ext cx="8396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Знаменитые люди Иркутска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68624" y="502920"/>
            <a:ext cx="4800600" cy="4876800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Валентин Григорьевич Распутин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(род. 15 марта 1937, село Усть-Уда, Иркутская область) — русский прозаик, представитель т. н. «деревенской прозы».</a:t>
            </a:r>
          </a:p>
          <a:p>
            <a:pPr algn="ctr"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Автор многих знаменитых произведений:  «Костровые новых городов» и «Край возле самого неба». «Человек с этого света» рассказ «В ту же землю»; очерки «Вниз по Лене-реке»;  рассказы «Поминный день»; «Нежданно-негаданно»; «Отчие пределы» и др.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7" y="649224"/>
            <a:ext cx="3075999" cy="467614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9728" y="557784"/>
            <a:ext cx="5276088" cy="44958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Леонид Иович Гайдай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(30 января 1923, г. Свободный, Амурская область — 19 ноября 1993, Москва) — русский советский кинорежиссёр, сценарист, актёр, Народный артист РСФСР (1974), Народный артист СССР (1989). Создатель популярнейших кинокомедий. Три фильма из десятки самых кассовых, снятых киностудией «Мосфильм» — созданы Леонидом Гайдаем.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941" y="771580"/>
            <a:ext cx="3601802" cy="4794504"/>
          </a:xfrm>
          <a:prstGeom prst="round2Diag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527495" y="1004253"/>
            <a:ext cx="8286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0238"/>
            <a:r>
              <a:rPr lang="ru-RU" sz="2400" dirty="0" smtClean="0">
                <a:solidFill>
                  <a:srgbClr val="FFFF00"/>
                </a:solidFill>
                <a:cs typeface="Times New Roman" pitchFamily="18" charset="0"/>
              </a:rPr>
              <a:t>родился </a:t>
            </a: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11 июня 1975 года в Иркутске в семье музыкантов</a:t>
            </a:r>
            <a:r>
              <a:rPr lang="ru-RU" sz="2400" dirty="0">
                <a:solidFill>
                  <a:srgbClr val="FFFF00"/>
                </a:solidFill>
              </a:rPr>
              <a:t>, учился в Иркутске в школе искусств и в средней школе № 11 им. В. В. Маяковского, в 1990 году продолжил образование в Москве. В 1991 году стал стипендиатом фонда «Новые имена».</a:t>
            </a:r>
          </a:p>
        </p:txBody>
      </p:sp>
      <p:pic>
        <p:nvPicPr>
          <p:cNvPr id="6147" name="Рисунок 3" descr="нрнр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61702"/>
            <a:ext cx="5477256" cy="412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39190" y="155448"/>
            <a:ext cx="5134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Денис 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Мацуев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28600" y="571500"/>
            <a:ext cx="87142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0238"/>
            <a:r>
              <a:rPr lang="ru-RU" sz="4000" dirty="0">
                <a:solidFill>
                  <a:schemeClr val="bg1"/>
                </a:solidFill>
                <a:cs typeface="Times New Roman" pitchFamily="18" charset="0"/>
              </a:rPr>
              <a:t>В настоящее время Д. </a:t>
            </a:r>
            <a:r>
              <a:rPr lang="ru-RU" sz="4000" dirty="0" err="1">
                <a:solidFill>
                  <a:schemeClr val="bg1"/>
                </a:solidFill>
                <a:cs typeface="Times New Roman" pitchFamily="18" charset="0"/>
              </a:rPr>
              <a:t>Мацуев</a:t>
            </a:r>
            <a:r>
              <a:rPr lang="ru-RU" sz="4000" dirty="0">
                <a:solidFill>
                  <a:schemeClr val="bg1"/>
                </a:solidFill>
                <a:cs typeface="Times New Roman" pitchFamily="18" charset="0"/>
              </a:rPr>
              <a:t> дает около 150 концертов за сезон в самых престижных залах мира.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753" y="2640330"/>
            <a:ext cx="5930900" cy="3943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11188" y="714375"/>
            <a:ext cx="7848600" cy="504825"/>
          </a:xfrm>
          <a:prstGeom prst="rect">
            <a:avLst/>
          </a:prstGeom>
          <a:noFill/>
          <a:ln w="12700" cap="sq" cmpd="dbl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FFFF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542012" y="1885029"/>
            <a:ext cx="3471360" cy="2014794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ja-JP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  Важным опорным </a:t>
            </a:r>
          </a:p>
          <a:p>
            <a:r>
              <a:rPr lang="ru-RU" altLang="ja-JP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пунктом  проникновения </a:t>
            </a:r>
          </a:p>
          <a:p>
            <a:r>
              <a:rPr lang="ru-RU" altLang="ja-JP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сюда русских  стал </a:t>
            </a:r>
          </a:p>
          <a:p>
            <a:r>
              <a:rPr lang="ru-RU" altLang="ja-JP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Енисейский  острог</a:t>
            </a:r>
            <a:r>
              <a:rPr lang="ru-RU" altLang="ja-JP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02337" y="5692046"/>
            <a:ext cx="7624382" cy="100170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ja-JP" sz="2000" b="1" dirty="0">
                <a:solidFill>
                  <a:schemeClr val="bg1"/>
                </a:solidFill>
                <a:latin typeface="Calibri" pitchFamily="34" charset="0"/>
              </a:rPr>
              <a:t>В 1620 г. </a:t>
            </a:r>
            <a:r>
              <a:rPr lang="ru-RU" altLang="ja-JP" sz="2000" b="1" dirty="0" smtClean="0">
                <a:solidFill>
                  <a:schemeClr val="bg1"/>
                </a:solidFill>
                <a:latin typeface="Calibri" pitchFamily="34" charset="0"/>
              </a:rPr>
              <a:t>Енисейские  </a:t>
            </a:r>
            <a:r>
              <a:rPr lang="ru-RU" altLang="ja-JP" sz="2000" b="1" dirty="0">
                <a:solidFill>
                  <a:schemeClr val="bg1"/>
                </a:solidFill>
                <a:latin typeface="Calibri" pitchFamily="34" charset="0"/>
              </a:rPr>
              <a:t>казаки узнали о </a:t>
            </a:r>
            <a:r>
              <a:rPr lang="ru-RU" altLang="ja-JP" sz="2000" b="1" dirty="0" smtClean="0">
                <a:solidFill>
                  <a:schemeClr val="bg1"/>
                </a:solidFill>
                <a:latin typeface="Calibri" pitchFamily="34" charset="0"/>
              </a:rPr>
              <a:t> существовании  </a:t>
            </a:r>
            <a:r>
              <a:rPr lang="ru-RU" altLang="ja-JP" sz="2000" b="1" dirty="0">
                <a:solidFill>
                  <a:schemeClr val="bg1"/>
                </a:solidFill>
                <a:latin typeface="Calibri" pitchFamily="34" charset="0"/>
              </a:rPr>
              <a:t>бурят, об </a:t>
            </a:r>
          </a:p>
          <a:p>
            <a:pPr algn="ctr"/>
            <a:r>
              <a:rPr lang="ru-RU" altLang="ja-JP" sz="2000" b="1" dirty="0">
                <a:solidFill>
                  <a:schemeClr val="bg1"/>
                </a:solidFill>
                <a:latin typeface="Calibri" pitchFamily="34" charset="0"/>
              </a:rPr>
              <a:t>обширности </a:t>
            </a:r>
            <a:r>
              <a:rPr lang="ru-RU" altLang="ja-JP" sz="2000" b="1" dirty="0" smtClean="0">
                <a:solidFill>
                  <a:schemeClr val="bg1"/>
                </a:solidFill>
                <a:latin typeface="Calibri" pitchFamily="34" charset="0"/>
              </a:rPr>
              <a:t>и богатстве </a:t>
            </a:r>
            <a:r>
              <a:rPr lang="ru-RU" altLang="ja-JP" sz="2000" b="1" dirty="0">
                <a:solidFill>
                  <a:schemeClr val="bg1"/>
                </a:solidFill>
                <a:latin typeface="Calibri" pitchFamily="34" charset="0"/>
              </a:rPr>
              <a:t>этого </a:t>
            </a:r>
            <a:r>
              <a:rPr lang="ru-RU" altLang="ja-JP" sz="2000" b="1" dirty="0" smtClean="0">
                <a:solidFill>
                  <a:schemeClr val="bg1"/>
                </a:solidFill>
                <a:latin typeface="Calibri" pitchFamily="34" charset="0"/>
              </a:rPr>
              <a:t> края. 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19" y="1063690"/>
            <a:ext cx="5200579" cy="388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785813" y="71438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Calibri" pitchFamily="34" charset="0"/>
              </a:rPr>
              <a:t>1. Пути продвижения русских. Первые остроги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21" grpId="0" animBg="1"/>
      <p:bldP spid="256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84" y="1206409"/>
            <a:ext cx="5138928" cy="52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8640" y="384048"/>
            <a:ext cx="8388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3 года, преодолевая  сопротивление со стороны бурят и  природные</a:t>
            </a:r>
          </a:p>
          <a:p>
            <a:pPr algn="ctr"/>
            <a:r>
              <a:rPr lang="ru-RU" altLang="ja-JP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трудности, они проплыли </a:t>
            </a:r>
            <a:r>
              <a:rPr lang="ru-RU" altLang="ja-JP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altLang="ja-JP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8 тысяч километров по северным рекам</a:t>
            </a:r>
            <a:r>
              <a:rPr lang="ru-RU" altLang="ja-JP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68696" y="1447040"/>
            <a:ext cx="3377596" cy="3303032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ja-JP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Затем из района </a:t>
            </a:r>
          </a:p>
          <a:p>
            <a:r>
              <a:rPr lang="ru-RU" altLang="ja-JP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Верхоленска</a:t>
            </a:r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коротким </a:t>
            </a:r>
          </a:p>
          <a:p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путем по </a:t>
            </a:r>
            <a:r>
              <a:rPr lang="ru-RU" altLang="ja-JP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Ордынской степи </a:t>
            </a:r>
          </a:p>
          <a:p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вышли к Балаганску </a:t>
            </a:r>
          </a:p>
          <a:p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стругах по </a:t>
            </a:r>
          </a:p>
          <a:p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Ангаре возвратились</a:t>
            </a:r>
          </a:p>
          <a:p>
            <a:r>
              <a:rPr lang="ru-RU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Енисейск. 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71500" y="357188"/>
            <a:ext cx="7848600" cy="503237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2800">
                <a:solidFill>
                  <a:srgbClr val="FFFFFF"/>
                </a:solidFill>
                <a:latin typeface="Calibri" pitchFamily="34" charset="0"/>
              </a:rPr>
              <a:t>Иркутский острог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00063" y="1071563"/>
            <a:ext cx="4968875" cy="1439862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В 1661 г. по просьбе тувинского </a:t>
            </a:r>
            <a:r>
              <a:rPr lang="ru-RU" altLang="ja-JP" sz="2000" dirty="0" err="1">
                <a:solidFill>
                  <a:srgbClr val="FFFFFF"/>
                </a:solidFill>
                <a:latin typeface="Calibri" pitchFamily="34" charset="0"/>
              </a:rPr>
              <a:t>князьца</a:t>
            </a:r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altLang="ja-JP" sz="2000" dirty="0" err="1">
                <a:solidFill>
                  <a:srgbClr val="FFFFFF"/>
                </a:solidFill>
                <a:latin typeface="Calibri" pitchFamily="34" charset="0"/>
              </a:rPr>
              <a:t>Яндаша</a:t>
            </a:r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, кочевавшего в бассейне реки</a:t>
            </a:r>
          </a:p>
          <a:p>
            <a:pPr algn="ctr"/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Иркут, 6 июля казаки во главе с Яковом </a:t>
            </a:r>
          </a:p>
          <a:p>
            <a:pPr algn="ctr"/>
            <a:r>
              <a:rPr lang="ru-RU" altLang="ja-JP" sz="2000" dirty="0" err="1">
                <a:solidFill>
                  <a:srgbClr val="FFFFFF"/>
                </a:solidFill>
                <a:latin typeface="Calibri" pitchFamily="34" charset="0"/>
              </a:rPr>
              <a:t>Похабовым</a:t>
            </a:r>
            <a:r>
              <a:rPr lang="ru-RU" altLang="ja-JP" sz="2000" dirty="0">
                <a:solidFill>
                  <a:srgbClr val="FFFFFF"/>
                </a:solidFill>
                <a:latin typeface="Calibri" pitchFamily="34" charset="0"/>
              </a:rPr>
              <a:t> заложили Иркутский острог</a:t>
            </a:r>
            <a:r>
              <a:rPr lang="ru-RU" altLang="ja-JP" dirty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903288"/>
            <a:ext cx="33496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6072188" y="5929313"/>
            <a:ext cx="2736850" cy="647700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Памятник Якову</a:t>
            </a:r>
          </a:p>
          <a:p>
            <a:pPr algn="ctr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Похабову в Иркутске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28625" y="2714625"/>
            <a:ext cx="4968875" cy="1655763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По местным преданиям, еще в 1652 г. в </a:t>
            </a:r>
          </a:p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устье Иркута на Дьячем острове, который</a:t>
            </a:r>
          </a:p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находится ниже автодорожного моста</a:t>
            </a:r>
          </a:p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через Иркут, было построено</a:t>
            </a:r>
          </a:p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укрепленное зимовье</a:t>
            </a:r>
            <a:r>
              <a:rPr lang="ru-RU" altLang="ja-JP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500063" y="4500563"/>
            <a:ext cx="4968875" cy="1439862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Но оно стало тесным, да и добираться </a:t>
            </a:r>
          </a:p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до него каждый раз было сложно, вот и </a:t>
            </a:r>
          </a:p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выбрали место для укрепленного острога </a:t>
            </a:r>
          </a:p>
          <a:p>
            <a:pPr algn="ctr"/>
            <a:r>
              <a:rPr lang="ru-RU" altLang="ja-JP" sz="2000">
                <a:solidFill>
                  <a:srgbClr val="FFFFFF"/>
                </a:solidFill>
                <a:latin typeface="Calibri" pitchFamily="34" charset="0"/>
              </a:rPr>
              <a:t>на правой стороне Ангары</a:t>
            </a:r>
            <a:r>
              <a:rPr lang="ru-RU" altLang="ja-JP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9" grpId="0" animBg="1"/>
      <p:bldP spid="81930" grpId="0" animBg="1"/>
      <p:bldP spid="819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11188" y="765175"/>
            <a:ext cx="7848600" cy="503238"/>
          </a:xfrm>
          <a:prstGeom prst="rect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FFFF"/>
                </a:solidFill>
                <a:latin typeface="Calibri" pitchFamily="34" charset="0"/>
              </a:rPr>
              <a:t>2. Первые остроги. Иркутский острог</a:t>
            </a:r>
          </a:p>
        </p:txBody>
      </p:sp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1484313"/>
            <a:ext cx="33829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973263"/>
            <a:ext cx="51308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Иркутск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34950"/>
            <a:ext cx="4733925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654296" y="4050792"/>
            <a:ext cx="4330319" cy="2279587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В 1672 г. в центре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острога была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возведена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деревянная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Спасская церковь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1318</Words>
  <Application>Microsoft Office PowerPoint</Application>
  <PresentationFormat>Экран (4:3)</PresentationFormat>
  <Paragraphs>138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Наш край</vt:lpstr>
      <vt:lpstr>.</vt:lpstr>
      <vt:lpstr>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Inna</dc:creator>
  <cp:lastModifiedBy>1</cp:lastModifiedBy>
  <cp:revision>50</cp:revision>
  <dcterms:created xsi:type="dcterms:W3CDTF">2015-08-09T09:24:34Z</dcterms:created>
  <dcterms:modified xsi:type="dcterms:W3CDTF">2016-10-16T09:04:55Z</dcterms:modified>
</cp:coreProperties>
</file>