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68" r:id="rId4"/>
    <p:sldId id="270" r:id="rId5"/>
    <p:sldId id="269" r:id="rId6"/>
    <p:sldId id="258" r:id="rId7"/>
    <p:sldId id="259" r:id="rId8"/>
    <p:sldId id="260" r:id="rId9"/>
    <p:sldId id="261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42839"/>
      </p:ext>
    </p:extLst>
  </p:cSld>
  <p:clrMapOvr>
    <a:masterClrMapping/>
  </p:clrMapOvr>
  <p:transition spd="slow" advClick="0" advTm="7727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73432"/>
      </p:ext>
    </p:extLst>
  </p:cSld>
  <p:clrMapOvr>
    <a:masterClrMapping/>
  </p:clrMapOvr>
  <p:transition spd="slow" advClick="0" advTm="7727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98340"/>
      </p:ext>
    </p:extLst>
  </p:cSld>
  <p:clrMapOvr>
    <a:masterClrMapping/>
  </p:clrMapOvr>
  <p:transition spd="slow" advClick="0" advTm="7727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242767"/>
      </p:ext>
    </p:extLst>
  </p:cSld>
  <p:clrMapOvr>
    <a:masterClrMapping/>
  </p:clrMapOvr>
  <p:transition spd="slow" advClick="0" advTm="7727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9159"/>
      </p:ext>
    </p:extLst>
  </p:cSld>
  <p:clrMapOvr>
    <a:masterClrMapping/>
  </p:clrMapOvr>
  <p:transition spd="slow" advClick="0" advTm="7727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506319"/>
      </p:ext>
    </p:extLst>
  </p:cSld>
  <p:clrMapOvr>
    <a:masterClrMapping/>
  </p:clrMapOvr>
  <p:transition spd="slow" advClick="0" advTm="7727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78267"/>
      </p:ext>
    </p:extLst>
  </p:cSld>
  <p:clrMapOvr>
    <a:masterClrMapping/>
  </p:clrMapOvr>
  <p:transition spd="slow" advClick="0" advTm="7727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65158"/>
      </p:ext>
    </p:extLst>
  </p:cSld>
  <p:clrMapOvr>
    <a:masterClrMapping/>
  </p:clrMapOvr>
  <p:transition spd="slow" advClick="0" advTm="7727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7780"/>
      </p:ext>
    </p:extLst>
  </p:cSld>
  <p:clrMapOvr>
    <a:masterClrMapping/>
  </p:clrMapOvr>
  <p:transition spd="slow" advClick="0" advTm="7727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85520"/>
      </p:ext>
    </p:extLst>
  </p:cSld>
  <p:clrMapOvr>
    <a:masterClrMapping/>
  </p:clrMapOvr>
  <p:transition spd="slow" advClick="0" advTm="7727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00551"/>
      </p:ext>
    </p:extLst>
  </p:cSld>
  <p:clrMapOvr>
    <a:masterClrMapping/>
  </p:clrMapOvr>
  <p:transition spd="slow" advClick="0" advTm="7727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68635"/>
      </p:ext>
    </p:extLst>
  </p:cSld>
  <p:clrMapOvr>
    <a:masterClrMapping/>
  </p:clrMapOvr>
  <p:transition spd="slow" advClick="0" advTm="7727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68074"/>
      </p:ext>
    </p:extLst>
  </p:cSld>
  <p:clrMapOvr>
    <a:masterClrMapping/>
  </p:clrMapOvr>
  <p:transition spd="slow" advClick="0" advTm="7727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39256"/>
      </p:ext>
    </p:extLst>
  </p:cSld>
  <p:clrMapOvr>
    <a:masterClrMapping/>
  </p:clrMapOvr>
  <p:transition spd="slow" advClick="0" advTm="7727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4361"/>
      </p:ext>
    </p:extLst>
  </p:cSld>
  <p:clrMapOvr>
    <a:masterClrMapping/>
  </p:clrMapOvr>
  <p:transition spd="slow" advClick="0" advTm="7727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86246"/>
      </p:ext>
    </p:extLst>
  </p:cSld>
  <p:clrMapOvr>
    <a:masterClrMapping/>
  </p:clrMapOvr>
  <p:transition spd="slow" advClick="0" advTm="7727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17774"/>
      </p:ext>
    </p:extLst>
  </p:cSld>
  <p:clrMapOvr>
    <a:masterClrMapping/>
  </p:clrMapOvr>
  <p:transition spd="slow" advClick="0" advTm="7727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9D127D-7BE1-44ED-AB5B-B29238C9E0A2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5BEB44-B700-4033-BFBA-8B3EE07F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0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ransition spd="slow" advClick="0" advTm="7727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293" y="1403796"/>
            <a:ext cx="7386034" cy="158410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«Развитие речи детей раннего возраста»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3680" y="5087763"/>
            <a:ext cx="6197886" cy="598260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Картинка 9 из 207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3" y="1524000"/>
            <a:ext cx="4095481" cy="381000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конечная звезда 6"/>
          <p:cNvSpPr/>
          <p:nvPr/>
        </p:nvSpPr>
        <p:spPr>
          <a:xfrm>
            <a:off x="10573555" y="1171977"/>
            <a:ext cx="914400" cy="914400"/>
          </a:xfrm>
          <a:prstGeom prst="star4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46480" y="2828523"/>
            <a:ext cx="914400" cy="914400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V="1">
            <a:off x="5782612" y="2653046"/>
            <a:ext cx="914400" cy="669701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533918" y="663261"/>
            <a:ext cx="914400" cy="965916"/>
          </a:xfrm>
          <a:prstGeom prst="star4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0573555" y="4841528"/>
            <a:ext cx="914400" cy="914400"/>
          </a:xfrm>
          <a:prstGeom prst="irregularSeal1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688223" y="3583548"/>
            <a:ext cx="914400" cy="914400"/>
          </a:xfrm>
          <a:prstGeom prst="irregularSeal1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787166" y="5833055"/>
            <a:ext cx="914400" cy="914400"/>
          </a:xfrm>
          <a:prstGeom prst="star5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нта лицом вверх 13"/>
          <p:cNvSpPr/>
          <p:nvPr/>
        </p:nvSpPr>
        <p:spPr>
          <a:xfrm>
            <a:off x="66798" y="5507939"/>
            <a:ext cx="5193998" cy="1260129"/>
          </a:xfrm>
          <a:prstGeom prst="ribbon2">
            <a:avLst/>
          </a:prstGeom>
          <a:solidFill>
            <a:schemeClr val="tx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Группа: «Ромашка»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Воспитатель первой </a:t>
            </a:r>
            <a:r>
              <a:rPr lang="ru-RU" sz="1600" dirty="0" err="1" smtClean="0">
                <a:solidFill>
                  <a:srgbClr val="002060"/>
                </a:solidFill>
              </a:rPr>
              <a:t>категории:Серикова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С.В</a:t>
            </a:r>
          </a:p>
        </p:txBody>
      </p:sp>
      <p:pic>
        <p:nvPicPr>
          <p:cNvPr id="6" name="v_kagdom_malenkom_reben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60579"/>
            <a:ext cx="609600" cy="609600"/>
          </a:xfrm>
          <a:prstGeom prst="rect">
            <a:avLst/>
          </a:prstGeom>
        </p:spPr>
      </p:pic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0">
        <p:dissolve/>
      </p:transition>
    </mc:Choice>
    <mc:Fallback xmlns="">
      <p:transition spd="slow" advClick="0" advTm="4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9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852"/>
            <a:ext cx="8534400" cy="862883"/>
          </a:xfrm>
        </p:spPr>
        <p:txBody>
          <a:bodyPr>
            <a:normAutofit/>
          </a:bodyPr>
          <a:lstStyle/>
          <a:p>
            <a:endParaRPr lang="ru-RU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397">
            <a:off x="1788519" y="1699930"/>
            <a:ext cx="7038535" cy="4842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Лента лицом вверх 4"/>
          <p:cNvSpPr/>
          <p:nvPr/>
        </p:nvSpPr>
        <p:spPr>
          <a:xfrm>
            <a:off x="323385" y="379930"/>
            <a:ext cx="11329639" cy="862881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2800" i="1" cap="all" dirty="0">
                <a:ln w="3175" cmpd="sng">
                  <a:noFill/>
                </a:ln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Учимся собирать </a:t>
            </a:r>
            <a:r>
              <a:rPr lang="ru-RU" sz="2800" i="1" cap="all" dirty="0" err="1">
                <a:ln w="3175" cmpd="sng">
                  <a:noFill/>
                </a:ln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пазлы</a:t>
            </a:r>
            <a:r>
              <a:rPr lang="ru-RU" sz="2800" i="1" cap="all" dirty="0">
                <a:ln w="3175" cmpd="sng">
                  <a:noFill/>
                </a:ln>
                <a:solidFill>
                  <a:srgbClr val="A50E8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1348380" y="1790163"/>
            <a:ext cx="914400" cy="914400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8304212" y="5396248"/>
            <a:ext cx="914400" cy="914400"/>
          </a:xfrm>
          <a:prstGeom prst="star5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9453092" y="2073499"/>
            <a:ext cx="914400" cy="9144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9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727">
        <p15:prstTrans prst="curtains"/>
      </p:transition>
    </mc:Choice>
    <mc:Fallback xmlns="">
      <p:transition spd="slow" advClick="0" advTm="7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804" y="685800"/>
            <a:ext cx="3382807" cy="730876"/>
          </a:xfrm>
        </p:spPr>
        <p:txBody>
          <a:bodyPr>
            <a:noAutofit/>
          </a:bodyPr>
          <a:lstStyle/>
          <a:p>
            <a:pPr algn="ctr"/>
            <a:endParaRPr lang="ru-RU" sz="28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132525"/>
            <a:ext cx="3657600" cy="2091267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Сказки, загадки, потешки</a:t>
            </a:r>
            <a:r>
              <a:rPr lang="ru-RU" sz="4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11019037" y="2608523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59254" y="287017"/>
            <a:ext cx="914400" cy="914400"/>
          </a:xfrm>
          <a:prstGeom prst="irregularSeal1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552042" y="5177991"/>
            <a:ext cx="914400" cy="914400"/>
          </a:xfrm>
          <a:prstGeom prst="irregularSeal1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 лицом вверх 8"/>
          <p:cNvSpPr/>
          <p:nvPr/>
        </p:nvSpPr>
        <p:spPr>
          <a:xfrm>
            <a:off x="6019736" y="555400"/>
            <a:ext cx="6172263" cy="1292034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литература: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4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93184"/>
            <a:ext cx="8534400" cy="811368"/>
          </a:xfrm>
        </p:spPr>
        <p:txBody>
          <a:bodyPr/>
          <a:lstStyle/>
          <a:p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056607"/>
            <a:ext cx="4937125" cy="370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2058988"/>
            <a:ext cx="4933950" cy="37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Лента лицом вверх 6"/>
          <p:cNvSpPr/>
          <p:nvPr/>
        </p:nvSpPr>
        <p:spPr>
          <a:xfrm>
            <a:off x="100799" y="202482"/>
            <a:ext cx="11647170" cy="919036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ru-RU" sz="36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j-ea"/>
                <a:cs typeface="+mj-cs"/>
              </a:rPr>
              <a:t>Наш речевой уголок: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10285413" y="1600597"/>
            <a:ext cx="914400" cy="914400"/>
          </a:xfrm>
          <a:prstGeom prst="irregularSeal1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75119" y="5302250"/>
            <a:ext cx="914400" cy="914400"/>
          </a:xfrm>
          <a:prstGeom prst="irregularSeal1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593" y="4935602"/>
            <a:ext cx="10701183" cy="1082210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8" b="30748"/>
          <a:stretch>
            <a:fillRect/>
          </a:stretch>
        </p:blipFill>
        <p:spPr>
          <a:xfrm>
            <a:off x="686593" y="1175656"/>
            <a:ext cx="10818812" cy="3216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821746" y="4392396"/>
            <a:ext cx="10225666" cy="7582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 за внимание</a:t>
            </a:r>
          </a:p>
        </p:txBody>
      </p:sp>
      <p:sp>
        <p:nvSpPr>
          <p:cNvPr id="3" name="Сердце 2"/>
          <p:cNvSpPr/>
          <p:nvPr/>
        </p:nvSpPr>
        <p:spPr>
          <a:xfrm>
            <a:off x="10815184" y="718455"/>
            <a:ext cx="914400" cy="9144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9028893" y="5476707"/>
            <a:ext cx="914400" cy="91440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140367" y="4021202"/>
            <a:ext cx="914400" cy="914400"/>
          </a:xfrm>
          <a:prstGeom prst="hear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30831" y="2967335"/>
            <a:ext cx="1930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91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crush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724400" y="914400"/>
            <a:ext cx="6019800" cy="1676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  <p:sp>
        <p:nvSpPr>
          <p:cNvPr id="15" name="Объект 1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Задачи: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условия, при которых ребёнок может устанавливать контакты и добиваться своей цели путём речевого обращения к сверстнику или взрослому;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Обогащать пассивный и активный словарь малыша за счет общеупотребительных существительных, глаголов, наречий, прилагательных, предлогов.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Лента лицом вверх 18"/>
          <p:cNvSpPr/>
          <p:nvPr/>
        </p:nvSpPr>
        <p:spPr>
          <a:xfrm>
            <a:off x="4586636" y="179277"/>
            <a:ext cx="6656276" cy="1862666"/>
          </a:xfrm>
          <a:prstGeom prst="ribbon2">
            <a:avLst>
              <a:gd name="adj1" fmla="val 22749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 нашей работы: развивать речь, как средство общения.</a:t>
            </a:r>
          </a:p>
        </p:txBody>
      </p:sp>
      <p:sp>
        <p:nvSpPr>
          <p:cNvPr id="21" name="Улыбающееся лицо 20"/>
          <p:cNvSpPr/>
          <p:nvPr/>
        </p:nvSpPr>
        <p:spPr>
          <a:xfrm>
            <a:off x="10483403" y="4825999"/>
            <a:ext cx="914400" cy="914400"/>
          </a:xfrm>
          <a:prstGeom prst="smileyFace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3513911" y="4821301"/>
            <a:ext cx="914400" cy="914400"/>
          </a:xfrm>
          <a:prstGeom prst="star4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ятно 1 2"/>
          <p:cNvSpPr/>
          <p:nvPr/>
        </p:nvSpPr>
        <p:spPr>
          <a:xfrm>
            <a:off x="672362" y="457200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727">
        <p:dissolve/>
      </p:transition>
    </mc:Choice>
    <mc:Fallback xmlns="">
      <p:transition spd="slow" advClick="0" advTm="772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43" y="546410"/>
            <a:ext cx="10853854" cy="657922"/>
          </a:xfrm>
        </p:spPr>
        <p:txBody>
          <a:bodyPr>
            <a:normAutofit/>
          </a:bodyPr>
          <a:lstStyle/>
          <a:p>
            <a:endParaRPr lang="ru-RU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61532"/>
            <a:ext cx="8534400" cy="433286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Весь словарный запас ребёнка можно разделить на две большие части – это активный словарь ребёнка и пассивный словарь ребёнка.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>
                <a:solidFill>
                  <a:schemeClr val="accent6"/>
                </a:solidFill>
              </a:rPr>
              <a:t>Активный словарный запас ребёнка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– это те слова, которые ребёнок не только понимает, но и использует в своей речи регулярно.</a:t>
            </a:r>
            <a:endParaRPr lang="ru-RU" sz="2000" dirty="0">
              <a:solidFill>
                <a:schemeClr val="accent6"/>
              </a:solidFill>
            </a:endParaRPr>
          </a:p>
          <a:p>
            <a:r>
              <a:rPr lang="ru-RU" sz="2000" dirty="0">
                <a:solidFill>
                  <a:schemeClr val="accent6"/>
                </a:solidFill>
              </a:rPr>
              <a:t>	Пассивный словарь ребёнка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– это те слова, значение которых ребёнок понимает, но не применяет эти слова в своей повседневной речи.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Таким образом, основная задача словарной работы с дошкольниками будет заключатся в обогащении пассивного словаря детей и помощи в активизации активного словарного запаса.</a:t>
            </a:r>
          </a:p>
          <a:p>
            <a:endParaRPr lang="ru-RU" dirty="0"/>
          </a:p>
        </p:txBody>
      </p:sp>
      <p:sp>
        <p:nvSpPr>
          <p:cNvPr id="5" name="Двойная волна 4"/>
          <p:cNvSpPr/>
          <p:nvPr/>
        </p:nvSpPr>
        <p:spPr>
          <a:xfrm>
            <a:off x="422223" y="418171"/>
            <a:ext cx="10948574" cy="91440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rgbClr val="14967C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14967C"/>
                  </a:fgClr>
                  <a:bgClr>
                    <a:srgbClr val="14967C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14967C">
                      <a:lumMod val="50000"/>
                    </a:srgbClr>
                  </a:innerShdw>
                </a:effectLst>
                <a:ea typeface="+mj-ea"/>
                <a:cs typeface="+mj-cs"/>
              </a:rPr>
              <a:t>Расширяем словарный запас ребёнка.</a:t>
            </a:r>
            <a:endParaRPr lang="ru-RU" b="1" dirty="0"/>
          </a:p>
        </p:txBody>
      </p:sp>
      <p:sp>
        <p:nvSpPr>
          <p:cNvPr id="6" name="Солнце 5"/>
          <p:cNvSpPr/>
          <p:nvPr/>
        </p:nvSpPr>
        <p:spPr>
          <a:xfrm>
            <a:off x="10837333" y="2116667"/>
            <a:ext cx="914400" cy="91440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167467" y="5537200"/>
            <a:ext cx="914400" cy="91440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9103519" y="4538134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89932"/>
            <a:ext cx="10322042" cy="6211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Презентация на тему: &quot;Советы логопеда: Как организовать логопедические занятия дома.&quot;. . Скачать бесплатно и без регистраци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80" y="509318"/>
            <a:ext cx="7620000" cy="571246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Улыбающееся лицо 3"/>
          <p:cNvSpPr/>
          <p:nvPr/>
        </p:nvSpPr>
        <p:spPr>
          <a:xfrm>
            <a:off x="10214517" y="539316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71344" y="3780263"/>
            <a:ext cx="914400" cy="914400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9861667" y="5430644"/>
            <a:ext cx="914400" cy="9144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69" y="573047"/>
            <a:ext cx="8534400" cy="5628639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- 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произносит уже 300 – 400 слов.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 года - 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знает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употребляет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 слов;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года – 1900 слов;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– 2 – 2,5 тыс. слов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7 лет – 3,5 – 4 тыс. слов.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271618" y="1639230"/>
            <a:ext cx="308246" cy="312233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271618" y="2622518"/>
            <a:ext cx="303077" cy="321403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2-конечная звезда 8"/>
          <p:cNvSpPr/>
          <p:nvPr/>
        </p:nvSpPr>
        <p:spPr>
          <a:xfrm>
            <a:off x="264455" y="3487728"/>
            <a:ext cx="310239" cy="325989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2-конечная звезда 9"/>
          <p:cNvSpPr/>
          <p:nvPr/>
        </p:nvSpPr>
        <p:spPr>
          <a:xfrm>
            <a:off x="223837" y="4049563"/>
            <a:ext cx="350857" cy="307961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264455" y="4593370"/>
            <a:ext cx="329553" cy="325988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олна 12"/>
          <p:cNvSpPr/>
          <p:nvPr/>
        </p:nvSpPr>
        <p:spPr>
          <a:xfrm>
            <a:off x="1498251" y="167268"/>
            <a:ext cx="8348275" cy="1014761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A50E82">
                    <a:lumMod val="40000"/>
                    <a:lumOff val="60000"/>
                  </a:srgbClr>
                </a:solidFill>
                <a:ea typeface="+mj-ea"/>
                <a:cs typeface="+mj-cs"/>
              </a:rPr>
              <a:t>Словарный запас дошкольника:</a:t>
            </a:r>
            <a:br>
              <a:rPr lang="ru-RU" sz="3200" b="1" dirty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A50E82">
                    <a:lumMod val="40000"/>
                    <a:lumOff val="60000"/>
                  </a:srgbClr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14" name="Улыбающееся лицо 13"/>
          <p:cNvSpPr/>
          <p:nvPr/>
        </p:nvSpPr>
        <p:spPr>
          <a:xfrm>
            <a:off x="10075333" y="2165318"/>
            <a:ext cx="914400" cy="914400"/>
          </a:xfrm>
          <a:prstGeom prst="smileyFace">
            <a:avLst/>
          </a:prstGeom>
          <a:solidFill>
            <a:srgbClr val="00B05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862667" y="5629418"/>
            <a:ext cx="914400" cy="914400"/>
          </a:xfrm>
          <a:prstGeom prst="smileyFac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6180667" y="3138069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8691" y="568960"/>
            <a:ext cx="8534401" cy="589280"/>
          </a:xfrm>
        </p:spPr>
        <p:txBody>
          <a:bodyPr>
            <a:normAutofit/>
          </a:bodyPr>
          <a:lstStyle/>
          <a:p>
            <a:r>
              <a:rPr lang="ru-RU" sz="28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должны знать и уметь дети 2 – 3 лет:</a:t>
            </a:r>
            <a:endParaRPr lang="ru-RU" sz="28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4213" y="1544320"/>
            <a:ext cx="8534400" cy="445008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Уметь группировать предметы по цвету, размеру, форме.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Уметь находить в окружающей обстановке один и много, одинаковых предметов.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Понимать смысл слов: «больше», «меньше», «столько же», "утро», «вечер», «день», «ночь»,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вверху - внизу, впереди - сзади,  над-под, верхняя-нижняя(полоска).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Называть знакомые предметы, объяснять их значение, выделять и называть признаки.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Знать и называть некоторые растения, животных и их детёнышей.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Отвечать на вопросы взрослого, касающиеся ближайшего окружения.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Читать наизусть небольшие стихотворения при помощи взрослого.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10947043" y="1712890"/>
            <a:ext cx="914400" cy="914400"/>
          </a:xfrm>
          <a:prstGeom prst="star4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4636394" y="5808372"/>
            <a:ext cx="914400" cy="914400"/>
          </a:xfrm>
          <a:prstGeom prst="irregularSeal1">
            <a:avLst/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171460" y="67156"/>
            <a:ext cx="914400" cy="914400"/>
          </a:xfrm>
          <a:prstGeom prst="sun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168428" y="3080340"/>
            <a:ext cx="914400" cy="914400"/>
          </a:xfrm>
          <a:prstGeom prst="smileyFac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727">
        <p:checker/>
      </p:transition>
    </mc:Choice>
    <mc:Fallback xmlns="">
      <p:transition spd="slow" advClick="0" advTm="77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772" y="546065"/>
            <a:ext cx="8534400" cy="373488"/>
          </a:xfrm>
        </p:spPr>
        <p:txBody>
          <a:bodyPr>
            <a:normAutofit fontScale="90000"/>
          </a:bodyPr>
          <a:lstStyle/>
          <a:p>
            <a:pPr algn="ctr"/>
            <a:endParaRPr lang="ru-RU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51">
            <a:off x="684213" y="2199085"/>
            <a:ext cx="4937125" cy="3702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93">
            <a:off x="5886582" y="2059101"/>
            <a:ext cx="4933950" cy="37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4-конечная звезда 6"/>
          <p:cNvSpPr/>
          <p:nvPr/>
        </p:nvSpPr>
        <p:spPr>
          <a:xfrm>
            <a:off x="840754" y="1751642"/>
            <a:ext cx="914400" cy="914400"/>
          </a:xfrm>
          <a:prstGeom prst="star4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9993365" y="5420384"/>
            <a:ext cx="914400" cy="9144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0736739" y="1089034"/>
            <a:ext cx="914400" cy="914400"/>
          </a:xfrm>
          <a:prstGeom prst="smileyFace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нта лицом вверх 9"/>
          <p:cNvSpPr/>
          <p:nvPr/>
        </p:nvSpPr>
        <p:spPr>
          <a:xfrm>
            <a:off x="1297954" y="14924"/>
            <a:ext cx="8875852" cy="1435769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Рассматриваем картинки:</a:t>
            </a:r>
          </a:p>
        </p:txBody>
      </p:sp>
    </p:spTree>
    <p:extLst>
      <p:ext uri="{BB962C8B-B14F-4D97-AF65-F5344CB8AC3E}">
        <p14:creationId xmlns:p14="http://schemas.microsoft.com/office/powerpoint/2010/main" val="34482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727">
        <p15:prstTrans prst="fracture"/>
      </p:transition>
    </mc:Choice>
    <mc:Fallback xmlns="">
      <p:transition spd="slow" advClick="0" advTm="7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21973"/>
            <a:ext cx="8534400" cy="875762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390">
            <a:off x="547808" y="2404812"/>
            <a:ext cx="4937125" cy="3702843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223">
            <a:off x="5808663" y="2020094"/>
            <a:ext cx="4933950" cy="3700462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7" name="Солнце 6"/>
          <p:cNvSpPr/>
          <p:nvPr/>
        </p:nvSpPr>
        <p:spPr>
          <a:xfrm>
            <a:off x="5180464" y="1281232"/>
            <a:ext cx="914400" cy="914400"/>
          </a:xfrm>
          <a:prstGeom prst="sun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127006" y="4443211"/>
            <a:ext cx="914400" cy="914400"/>
          </a:xfrm>
          <a:prstGeom prst="star4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нта лицом вверх 8"/>
          <p:cNvSpPr/>
          <p:nvPr/>
        </p:nvSpPr>
        <p:spPr>
          <a:xfrm>
            <a:off x="154467" y="258945"/>
            <a:ext cx="11719931" cy="1021451"/>
          </a:xfrm>
          <a:prstGeom prst="ribbon2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cap="all" dirty="0">
                <a:ln w="3175" cmpd="sng">
                  <a:noFill/>
                </a:ln>
                <a:solidFill>
                  <a:srgbClr val="14619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Развиваем мелкую моторику рук: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1966388" y="5087155"/>
            <a:ext cx="914400" cy="914400"/>
          </a:xfrm>
          <a:prstGeom prst="star5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5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727">
        <p15:prstTrans prst="curtains"/>
      </p:transition>
    </mc:Choice>
    <mc:Fallback xmlns="">
      <p:transition spd="slow" advClick="0" advTm="7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852"/>
            <a:ext cx="8534400" cy="682579"/>
          </a:xfrm>
        </p:spPr>
        <p:txBody>
          <a:bodyPr/>
          <a:lstStyle/>
          <a:p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960">
            <a:off x="684213" y="2263379"/>
            <a:ext cx="4937125" cy="370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593">
            <a:off x="5808663" y="2264569"/>
            <a:ext cx="4933950" cy="37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ятно 1 6"/>
          <p:cNvSpPr/>
          <p:nvPr/>
        </p:nvSpPr>
        <p:spPr>
          <a:xfrm>
            <a:off x="10299240" y="5116051"/>
            <a:ext cx="914400" cy="914400"/>
          </a:xfrm>
          <a:prstGeom prst="irregularSeal1">
            <a:avLst/>
          </a:prstGeom>
          <a:solidFill>
            <a:schemeClr val="bg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27012" y="2539250"/>
            <a:ext cx="914400" cy="9144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5491985" y="1293456"/>
            <a:ext cx="914400" cy="914400"/>
          </a:xfrm>
          <a:prstGeom prst="sun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-337331" y="-28128"/>
            <a:ext cx="11965258" cy="1505414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Прививаем любовь к книгам: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524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727">
        <p15:prstTrans prst="curtains"/>
      </p:transition>
    </mc:Choice>
    <mc:Fallback xmlns="">
      <p:transition spd="slow" advClick="0" advTm="7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456</TotalTime>
  <Words>248</Words>
  <Application>Microsoft Office PowerPoint</Application>
  <PresentationFormat>Широкоэкранный</PresentationFormat>
  <Paragraphs>34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Тема: «Развитие речи детей раннего возраста»</vt:lpstr>
      <vt:lpstr> </vt:lpstr>
      <vt:lpstr>Презентация PowerPoint</vt:lpstr>
      <vt:lpstr>Презентация PowerPoint</vt:lpstr>
      <vt:lpstr> В 2 года -  он произносит уже 300 – 400 слов.  В 3 года -  ребёнок знает и  употребляет 1500 слов;  в 4 года – 1900 слов;  в 5 лет – 2 – 2,5 тыс. слов; в 6 – 7 лет – 3,5 – 4 тыс. слов.   </vt:lpstr>
      <vt:lpstr>Что должны знать и уметь дети 2 – 3 лет: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нгшш9щ</dc:title>
  <dc:creator>рп</dc:creator>
  <cp:lastModifiedBy>рп</cp:lastModifiedBy>
  <cp:revision>118</cp:revision>
  <dcterms:created xsi:type="dcterms:W3CDTF">2015-03-25T08:09:18Z</dcterms:created>
  <dcterms:modified xsi:type="dcterms:W3CDTF">2016-10-18T14:32:08Z</dcterms:modified>
</cp:coreProperties>
</file>