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2" r:id="rId2"/>
    <p:sldId id="358" r:id="rId3"/>
    <p:sldId id="360" r:id="rId4"/>
    <p:sldId id="362" r:id="rId5"/>
    <p:sldId id="343" r:id="rId6"/>
    <p:sldId id="306" r:id="rId7"/>
    <p:sldId id="348" r:id="rId8"/>
    <p:sldId id="344" r:id="rId9"/>
    <p:sldId id="345" r:id="rId10"/>
    <p:sldId id="347" r:id="rId11"/>
    <p:sldId id="350" r:id="rId12"/>
    <p:sldId id="351" r:id="rId13"/>
    <p:sldId id="364" r:id="rId14"/>
    <p:sldId id="352" r:id="rId15"/>
    <p:sldId id="356" r:id="rId16"/>
    <p:sldId id="353" r:id="rId17"/>
    <p:sldId id="354" r:id="rId18"/>
    <p:sldId id="365" r:id="rId19"/>
    <p:sldId id="302" r:id="rId2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33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8345B-ACD2-47E9-ADF0-85860199D30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A85-2253-430A-A53D-F20AF645E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46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Существует всего пять правильных многогранников: </a:t>
            </a:r>
            <a:r>
              <a:rPr lang="ru-RU" smtClean="0">
                <a:solidFill>
                  <a:srgbClr val="C00000"/>
                </a:solidFill>
                <a:cs typeface="Times New Roman" pitchFamily="18" charset="0"/>
              </a:rPr>
              <a:t>тетраэдр, октаэдр</a:t>
            </a:r>
            <a:r>
              <a:rPr lang="ru-RU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ru-RU" smtClean="0">
                <a:solidFill>
                  <a:srgbClr val="C00000"/>
                </a:solidFill>
                <a:cs typeface="Times New Roman" pitchFamily="18" charset="0"/>
              </a:rPr>
              <a:t>куб, икосаэдр и  додекаэдр. Посмотрите на таблицу,  число вершин, граней и рёбер правильных многогранников связано друг с другом интересным соотношением.  Догадаетесь каким?</a:t>
            </a:r>
          </a:p>
          <a:p>
            <a:endParaRPr lang="ru-RU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745B5-023E-4B49-944D-8DA95F6537C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65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65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D186-B4B0-45A1-9AC5-B22B8253B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355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5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8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D%D0%BE%D0%B3%D0%BE%D1%83%D0%B3%D0%BE%D0%BB%D1%8C%D0%BD%D0%B8%D0%B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844824"/>
            <a:ext cx="767293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ИГРУШКИ ИЗ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ТРУБОГРАННИКОВ</a:t>
            </a:r>
            <a:endParaRPr lang="ru-RU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</a:endParaRPr>
          </a:p>
        </p:txBody>
      </p:sp>
      <p:pic>
        <p:nvPicPr>
          <p:cNvPr id="6147" name="Picture 2" descr="http://cs623723.vk.me/v623723168/2804/YW3vy_97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81982">
            <a:off x="169868" y="4467406"/>
            <a:ext cx="2035839" cy="17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pp.vk.me/c625627/v625627692/29e71/kh4ZV33U_IA.jpg"/>
          <p:cNvPicPr>
            <a:picLocks noChangeAspect="1" noChangeArrowheads="1"/>
          </p:cNvPicPr>
          <p:nvPr/>
        </p:nvPicPr>
        <p:blipFill>
          <a:blip r:embed="rId3" cstate="print"/>
          <a:srcRect l="28822" t="25240" r="31013" b="16602"/>
          <a:stretch>
            <a:fillRect/>
          </a:stretch>
        </p:blipFill>
        <p:spPr bwMode="auto">
          <a:xfrm rot="20178188">
            <a:off x="309085" y="448769"/>
            <a:ext cx="1691646" cy="189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/>
          <a:srcRect l="19243" r="14143" b="2370"/>
          <a:stretch>
            <a:fillRect/>
          </a:stretch>
        </p:blipFill>
        <p:spPr bwMode="auto">
          <a:xfrm>
            <a:off x="179512" y="2636912"/>
            <a:ext cx="1228300" cy="14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39752" y="4365104"/>
            <a:ext cx="65527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r>
              <a:rPr lang="ru-RU" sz="55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72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</a:t>
            </a:r>
            <a:r>
              <a:rPr kumimoji="0" lang="ru-RU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ыполнила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         ученица  4А  класса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r>
              <a:rPr lang="ru-RU" sz="72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                 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МБОУ 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«Лицей № 6 имени М.А. Булатова»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		</a:t>
            </a:r>
            <a:r>
              <a:rPr lang="ru-RU" sz="7200" b="1" i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Скрипкина Анна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endParaRPr lang="ru-RU" sz="7200" b="1" kern="0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Руководитель  проекта   </a:t>
            </a:r>
            <a:r>
              <a:rPr lang="ru-RU" sz="72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у</a:t>
            </a:r>
            <a:r>
              <a:rPr kumimoji="0" lang="ru-RU" sz="7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читель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начальных классов</a:t>
            </a:r>
            <a:r>
              <a:rPr kumimoji="0" lang="ru-RU" sz="7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		</a:t>
            </a:r>
            <a:r>
              <a:rPr lang="ru-RU" sz="72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М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БОУ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«Лицей № 6 имени М.А.Булатова»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charset="0"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  		 </a:t>
            </a:r>
            <a:r>
              <a:rPr kumimoji="0" lang="ru-RU" sz="7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Дыбленко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Светлана Александровна</a:t>
            </a:r>
            <a:endParaRPr kumimoji="0" lang="ru-RU" sz="7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5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57224" y="64291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sp>
        <p:nvSpPr>
          <p:cNvPr id="9219" name="Text Box 63"/>
          <p:cNvSpPr txBox="1">
            <a:spLocks noChangeArrowheads="1"/>
          </p:cNvSpPr>
          <p:nvPr/>
        </p:nvSpPr>
        <p:spPr bwMode="auto">
          <a:xfrm>
            <a:off x="1835150" y="4652963"/>
            <a:ext cx="712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ru-RU" sz="2000" b="1">
              <a:solidFill>
                <a:srgbClr val="800000"/>
              </a:solidFill>
            </a:endParaRPr>
          </a:p>
        </p:txBody>
      </p:sp>
      <p:sp>
        <p:nvSpPr>
          <p:cNvPr id="92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358114" cy="464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434"/>
                <a:gridCol w="2192231"/>
                <a:gridCol w="1684625"/>
                <a:gridCol w="1260877"/>
                <a:gridCol w="1270947"/>
              </a:tblGrid>
              <a:tr h="8474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333CC"/>
                          </a:solidFill>
                        </a:rPr>
                        <a:t>многогранник</a:t>
                      </a:r>
                    </a:p>
                    <a:p>
                      <a:pPr algn="ctr"/>
                      <a:endParaRPr lang="ru-RU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333CC"/>
                          </a:solidFill>
                        </a:rPr>
                        <a:t>вершины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333CC"/>
                          </a:solidFill>
                        </a:rPr>
                        <a:t>грани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333CC"/>
                          </a:solidFill>
                        </a:rPr>
                        <a:t>рёбра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  <a:tr h="6782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тетраэдр</a:t>
                      </a:r>
                      <a:endParaRPr lang="ru-RU" sz="2400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  <a:tr h="6782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октаэдр</a:t>
                      </a:r>
                      <a:r>
                        <a:rPr kumimoji="0"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  <a:tr h="1082889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kumimoji="0"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гексаэдр </a:t>
                      </a:r>
                    </a:p>
                    <a:p>
                      <a:pPr algn="ctr">
                        <a:buNone/>
                      </a:pPr>
                      <a:r>
                        <a:rPr kumimoji="0" lang="ru-RU" sz="1500" b="1" kern="1200" dirty="0" smtClean="0">
                          <a:solidFill>
                            <a:srgbClr val="3333CC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или </a:t>
                      </a:r>
                    </a:p>
                    <a:p>
                      <a:pPr algn="ctr">
                        <a:buNone/>
                      </a:pPr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куб </a:t>
                      </a:r>
                      <a:endParaRPr lang="ru-RU" sz="2400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  <a:tr h="6782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икосаэдр</a:t>
                      </a:r>
                      <a:r>
                        <a:rPr kumimoji="0" lang="ru-RU" sz="24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30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  <a:tr h="67827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додекаэдр </a:t>
                      </a:r>
                      <a:endParaRPr lang="ru-RU" sz="2400" dirty="0"/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20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12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30</a:t>
                      </a:r>
                      <a:endParaRPr lang="ru-RU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8B453">
                        <a:alpha val="5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65" name="Picture 5" descr="D:\НИКИТА ШКОЛА\презентации\турбогранники\50px-Tetrahedr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14620"/>
            <a:ext cx="660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6" name="Picture 4" descr="D:\НИКИТА ШКОЛА\презентации\турбогранники\50px-Octahedr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142976" y="3357562"/>
            <a:ext cx="5778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2" descr="D:\НИКИТА ШКОЛА\презентации\турбогранники\50px-Hexahedr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14338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3" descr="D:\НИКИТА ШКОЛА\презентации\турбогранники\50px-Icosahedron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14351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9" name="Picture 1" descr="D:\НИКИТА ШКОЛА\презентации\турбогранники\50px-Dodecahedr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5857892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0" name="Прямоугольник 18"/>
          <p:cNvSpPr>
            <a:spLocks noChangeArrowheads="1"/>
          </p:cNvSpPr>
          <p:nvPr/>
        </p:nvSpPr>
        <p:spPr bwMode="auto">
          <a:xfrm>
            <a:off x="142844" y="500042"/>
            <a:ext cx="83581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Существует всего пять правильных </a:t>
            </a:r>
            <a:r>
              <a:rPr lang="ru-RU" sz="3600" b="1" dirty="0" smtClean="0">
                <a:solidFill>
                  <a:srgbClr val="002060"/>
                </a:solidFill>
                <a:cs typeface="Times New Roman" pitchFamily="18" charset="0"/>
              </a:rPr>
              <a:t>многогранников (тела Платона):</a:t>
            </a:r>
            <a:r>
              <a:rPr lang="ru-RU" sz="3600" b="1" dirty="0">
                <a:solidFill>
                  <a:srgbClr val="002060"/>
                </a:solidFill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к дисциплинировать ум и развить пространственное мышление на уроках геометрии Автор разработки - одегова с. П., методист моу д"/>
          <p:cNvPicPr>
            <a:picLocks noChangeAspect="1" noChangeArrowheads="1"/>
          </p:cNvPicPr>
          <p:nvPr/>
        </p:nvPicPr>
        <p:blipFill>
          <a:blip r:embed="rId2" cstate="print"/>
          <a:srcRect l="10870" t="3622" r="10326" b="5795"/>
          <a:stretch>
            <a:fillRect/>
          </a:stretch>
        </p:blipFill>
        <p:spPr bwMode="auto">
          <a:xfrm>
            <a:off x="3957574" y="2643182"/>
            <a:ext cx="447519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/>
              <a:t>Многогранник</a:t>
            </a:r>
            <a:r>
              <a:rPr lang="ru-RU" dirty="0" smtClean="0"/>
              <a:t> или </a:t>
            </a:r>
            <a:r>
              <a:rPr lang="ru-RU" b="1" dirty="0" smtClean="0"/>
              <a:t>полиэдр</a:t>
            </a:r>
            <a:r>
              <a:rPr lang="ru-RU" dirty="0" smtClean="0"/>
              <a:t> — обычно замкнутая поверхность, составленная из </a:t>
            </a:r>
            <a:r>
              <a:rPr lang="ru-RU" dirty="0" smtClean="0">
                <a:hlinkClick r:id="rId3" tooltip="Многоугольник"/>
              </a:rPr>
              <a:t>многоугольников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ИЛИ </a:t>
            </a:r>
          </a:p>
          <a:p>
            <a:r>
              <a:rPr lang="ru-RU" dirty="0" smtClean="0"/>
              <a:t>тело, ограниченное замкнутой поверхностью.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3000364" y="4357694"/>
          <a:ext cx="2928958" cy="2204592"/>
        </p:xfrm>
        <a:graphic>
          <a:graphicData uri="http://schemas.openxmlformats.org/presentationml/2006/ole">
            <p:oleObj spid="_x0000_s51201" name="Слайд" r:id="rId3" imgW="4570524" imgH="3427508" progId="PowerPoint.Slide.12">
              <p:embed/>
            </p:oleObj>
          </a:graphicData>
        </a:graphic>
      </p:graphicFrame>
      <p:pic>
        <p:nvPicPr>
          <p:cNvPr id="5" name="Содержимое 4" descr="http://cs625422.vk.me/v625422168/20a6b/X25Bry4yDDo.jpg"/>
          <p:cNvPicPr>
            <a:picLocks noGrp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661988" y="228600"/>
            <a:ext cx="83296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ТРУБОГРАННИКИ   В  КУРСКЕ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428736"/>
            <a:ext cx="60293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ttp://cs625422.vk.me/v625422168/20a93/GUFfXu6eed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35769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28860" y="928670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http://vk.com/trubogrannik</a:t>
            </a:r>
            <a:endParaRPr lang="ru-RU" sz="2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:\FOTO\2015\ФОРМУЛА ЕДИНСТВА\IMGP0656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95" y="228600"/>
            <a:ext cx="3124192" cy="2343144"/>
          </a:xfrm>
          <a:prstGeom prst="rect">
            <a:avLst/>
          </a:prstGeom>
          <a:noFill/>
        </p:spPr>
      </p:pic>
      <p:pic>
        <p:nvPicPr>
          <p:cNvPr id="5" name="Рисунок 4" descr="F:\FOTO\2015\ФЕСТИВАЛЬ НАУКИ\IMGP0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2800364" cy="2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FOTO\2015\ФЕСТИВАЛЬ НАУКИ\IMGP07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00504"/>
            <a:ext cx="29289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ctic-tv.ru/img/newsimages/4_ed20b814e0d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4061">
            <a:off x="685045" y="368984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ormulo de Integre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28604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/>
              <a:t>ИЗГОТОВЛЕНИЕ   ИГРУШЕК</a:t>
            </a:r>
          </a:p>
          <a:p>
            <a:pPr algn="ctr">
              <a:buNone/>
            </a:pPr>
            <a:endParaRPr lang="ru-RU" sz="5400" b="1" dirty="0" smtClean="0"/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МОДЕЛИ  «ЛЕГО – ГРАННИКИ»</a:t>
            </a:r>
          </a:p>
          <a:p>
            <a:pPr marL="514350" indent="-514350" algn="ctr"/>
            <a:r>
              <a:rPr lang="ru-RU" b="1" dirty="0" smtClean="0"/>
              <a:t>РАЗДЕЛЕННЫЕ</a:t>
            </a:r>
          </a:p>
          <a:p>
            <a:pPr marL="514350" indent="-514350" algn="ctr"/>
            <a:r>
              <a:rPr lang="ru-RU" b="1" dirty="0" smtClean="0"/>
              <a:t>СПЛОШНЫЕ </a:t>
            </a:r>
            <a:endParaRPr lang="ru-RU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857232"/>
          <a:ext cx="807249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521497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РАЗДЕЛЕННЫЕ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СПЛОШНЫЕ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Содержимое 2" descr="https://pp.vk.me/c322524/v322524168/4d6b/RmD1peC9WJE.jp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14422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vk.me/c608820/v608820168/2f82/HRGNaGZbQ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14422"/>
            <a:ext cx="2250156" cy="17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p.vk.me/c413819/v413819168/8c71/LiAfgiiUp1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357562"/>
            <a:ext cx="25787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p.vk.me/c608821/v608821168/2194/FJ3kb_Kiay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357562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«НОВО ГРАННИКИ»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(новогодние игрушки из трубочек, сделанные по методике </a:t>
            </a:r>
            <a:r>
              <a:rPr lang="ru-RU" b="1" dirty="0" err="1" smtClean="0">
                <a:solidFill>
                  <a:srgbClr val="C00000"/>
                </a:solidFill>
              </a:rPr>
              <a:t>трубогранников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Рисунок 2" descr="https://im0-tub-ru.yandex.net/i?id=72f342d00c6f250312c1866469bad572&amp;n=33&amp;h=190&amp;w=2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0057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p.vk.me/c622723/v622723168/529a1/g0h1Qtid0Q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7594">
            <a:off x="6204101" y="2307881"/>
            <a:ext cx="2063884" cy="27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317322/v317322168/89a3/qsdZzfjg0H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0166">
            <a:off x="297886" y="2412665"/>
            <a:ext cx="2679846" cy="20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16026/v616026168/3050/7ODpKX8ac5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78592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«ПРИРОДОГРАННИКИ»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(игрушки различных форм, сделанные по моделям </a:t>
            </a:r>
            <a:r>
              <a:rPr lang="ru-RU" b="1" dirty="0" err="1" smtClean="0">
                <a:solidFill>
                  <a:srgbClr val="C00000"/>
                </a:solidFill>
              </a:rPr>
              <a:t>трубогранников</a:t>
            </a:r>
            <a:r>
              <a:rPr lang="ru-RU" b="1" dirty="0" smtClean="0">
                <a:solidFill>
                  <a:srgbClr val="C00000"/>
                </a:solidFill>
              </a:rPr>
              <a:t> и их комбинациям)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1\Рабочий стол\АНЕЧКА\АНЕЧКА\4класс\ПРОЕКТ\IMG_20150818_152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496"/>
            <a:ext cx="22288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Рабочий стол\АНЕЧКА\АНЕЧКА\4класс\ПРОЕКТ\IMG_20150819_081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928934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АПРОБИРОВАНИЕ   РЕЗУЛЬТАТОВ</a:t>
            </a:r>
            <a:endParaRPr lang="ru-RU" b="1" dirty="0"/>
          </a:p>
        </p:txBody>
      </p:sp>
      <p:pic>
        <p:nvPicPr>
          <p:cNvPr id="3" name="Picture 2" descr="C:\Documents and Settings\1\Рабочий стол\ЛЕНА\СЕМЬЯ\ДЕТИ\грамоты_артек\АНЯ\15(ЛЕТО)-16\15(ЛЕТО)-16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522778" cy="484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sibac.info/files/0_Inform_pisma_konf/School/sibac_school_XXII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r>
              <a:rPr lang="ru-RU" sz="5400" i="1" dirty="0" smtClean="0"/>
              <a:t>Я МНОГОМУ</a:t>
            </a:r>
            <a:br>
              <a:rPr lang="ru-RU" sz="5400" i="1" dirty="0" smtClean="0"/>
            </a:br>
            <a:r>
              <a:rPr lang="ru-RU" sz="5400" i="1" dirty="0" smtClean="0"/>
              <a:t>НАУЧИЛАСЬ!!!</a:t>
            </a:r>
            <a:br>
              <a:rPr lang="ru-RU" sz="5400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/>
              <a:t>А  ВАМ ПОНРАВИЛОСЬ?</a:t>
            </a:r>
            <a:endParaRPr lang="ru-RU" sz="5400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br>
              <a:rPr lang="ru-RU" dirty="0" smtClean="0"/>
            </a:br>
            <a:r>
              <a:rPr lang="ru-RU" sz="2800" dirty="0" smtClean="0"/>
              <a:t>(ОСНОВНОЙ СМЫСЛ)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Освоение методики построения </a:t>
            </a:r>
            <a:r>
              <a:rPr lang="ru-RU" sz="3600" dirty="0" err="1" smtClean="0"/>
              <a:t>трубогранников</a:t>
            </a:r>
            <a:r>
              <a:rPr lang="ru-RU" sz="3600" dirty="0" smtClean="0"/>
              <a:t> 	из подручных материалов </a:t>
            </a:r>
          </a:p>
          <a:p>
            <a:r>
              <a:rPr lang="ru-RU" sz="3600" dirty="0" smtClean="0"/>
              <a:t>Отработка навыков построения на различных этапах</a:t>
            </a:r>
          </a:p>
          <a:p>
            <a:r>
              <a:rPr lang="ru-RU" sz="3600" dirty="0" smtClean="0"/>
              <a:t>Изготовление игрушек из полученных моделей</a:t>
            </a:r>
            <a:endParaRPr lang="ru-RU" sz="3600" dirty="0"/>
          </a:p>
        </p:txBody>
      </p:sp>
      <p:pic>
        <p:nvPicPr>
          <p:cNvPr id="4" name="Рисунок 3" descr="https://im0-tub-ru.yandex.net/i?id=72f342d00c6f250312c1866469bad572&amp;n=33&amp;h=190&amp;w=2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286388"/>
            <a:ext cx="1905000" cy="127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строить простейшие модели </a:t>
            </a:r>
            <a:r>
              <a:rPr lang="ru-RU" dirty="0" err="1" smtClean="0"/>
              <a:t>трубогранников</a:t>
            </a:r>
            <a:r>
              <a:rPr lang="ru-RU" dirty="0" smtClean="0"/>
              <a:t>  (куб, тетраэдр, октаэдр и т.д.)</a:t>
            </a:r>
          </a:p>
          <a:p>
            <a:r>
              <a:rPr lang="ru-RU" dirty="0" smtClean="0"/>
              <a:t>Смоделировать игрушки из полученных  фигур</a:t>
            </a:r>
          </a:p>
          <a:p>
            <a:r>
              <a:rPr lang="ru-RU" dirty="0" smtClean="0"/>
              <a:t>Апробировать работу на мастер-классах и конференциях школьников.</a:t>
            </a:r>
            <a:endParaRPr lang="ru-RU" dirty="0"/>
          </a:p>
        </p:txBody>
      </p:sp>
      <p:pic>
        <p:nvPicPr>
          <p:cNvPr id="4" name="Рисунок 3" descr="http://cs624421.vk.me/v624421168/6e7f6/q95pR3o-ZS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7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7000924" cy="12795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cap="all" dirty="0" smtClean="0"/>
              <a:t>ЗАДАЧИ ПРОЕКТА:</a:t>
            </a:r>
            <a:endParaRPr lang="ru-RU" sz="3600" cap="all" dirty="0" smtClean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357298"/>
            <a:ext cx="8050213" cy="485777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Изучить  </a:t>
            </a:r>
            <a:r>
              <a:rPr lang="ru-RU" dirty="0" smtClean="0"/>
              <a:t>методики построения различных геометрических тел; </a:t>
            </a:r>
          </a:p>
          <a:p>
            <a:pPr lvl="0"/>
            <a:r>
              <a:rPr lang="ru-RU" b="1" dirty="0" smtClean="0"/>
              <a:t> Смоделировать </a:t>
            </a:r>
            <a:r>
              <a:rPr lang="ru-RU" dirty="0" smtClean="0"/>
              <a:t>игрушки из полученных </a:t>
            </a:r>
            <a:r>
              <a:rPr lang="ru-RU" dirty="0" err="1" smtClean="0"/>
              <a:t>трубогранников</a:t>
            </a:r>
            <a:r>
              <a:rPr lang="ru-RU" dirty="0" smtClean="0"/>
              <a:t> и придумать им названия;</a:t>
            </a:r>
          </a:p>
          <a:p>
            <a:pPr lvl="0"/>
            <a:r>
              <a:rPr lang="ru-RU" b="1" dirty="0" smtClean="0"/>
              <a:t>Познакомить </a:t>
            </a:r>
            <a:r>
              <a:rPr lang="ru-RU" dirty="0" smtClean="0"/>
              <a:t>с этими методиками одноклассников и любых желающих</a:t>
            </a:r>
          </a:p>
          <a:p>
            <a:pPr lvl="0"/>
            <a:r>
              <a:rPr lang="ru-RU" dirty="0" smtClean="0"/>
              <a:t>Принять участие в мастер –классах по данной тематике и конференциях</a:t>
            </a:r>
          </a:p>
        </p:txBody>
      </p:sp>
      <p:pic>
        <p:nvPicPr>
          <p:cNvPr id="4" name="Рисунок 3" descr="https://im0-tub-ru.yandex.net/i?id=7efac60f84bd241f1338e0230522158f&amp;n=33&amp;h=190&amp;w=1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2759" y="5138730"/>
            <a:ext cx="1651241" cy="17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Bcy;&amp;ocy;&amp;rcy;&amp;icy;&amp;scy;  &amp;Mcy;&amp;icy;&amp;rcy;&amp;ocy;&amp;n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357562"/>
            <a:ext cx="2357454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ЗАЧЕМ И ПОЧЕМУ?</a:t>
            </a:r>
            <a:br>
              <a:rPr lang="ru-RU" dirty="0" smtClean="0"/>
            </a:br>
            <a:r>
              <a:rPr lang="ru-RU" dirty="0" smtClean="0"/>
              <a:t>(общекультурный аспект)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Раньше изделия назывались просто «многогранники из трубочек».</a:t>
            </a:r>
          </a:p>
          <a:p>
            <a:pPr algn="ctr">
              <a:buNone/>
            </a:pPr>
            <a:r>
              <a:rPr lang="ru-RU" dirty="0" smtClean="0"/>
              <a:t>   В 2013 году появилось название "</a:t>
            </a:r>
            <a:r>
              <a:rPr lang="ru-RU" dirty="0" err="1" smtClean="0"/>
              <a:t>трубогранники</a:t>
            </a:r>
            <a:r>
              <a:rPr lang="ru-RU" dirty="0" smtClean="0"/>
              <a:t>", образованное из слов "трубочки" и "многогранники".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Основатель этого</a:t>
            </a:r>
          </a:p>
          <a:p>
            <a:pPr>
              <a:buNone/>
            </a:pPr>
            <a:r>
              <a:rPr lang="ru-RU" dirty="0" smtClean="0"/>
              <a:t> направления –  Борис Миронов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       (г.Санкт – Петербург)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cap="all" dirty="0" smtClean="0"/>
              <a:t>Многопрофильный лагерь </a:t>
            </a:r>
            <a:br>
              <a:rPr lang="ru-RU" sz="3200" cap="all" dirty="0" smtClean="0"/>
            </a:br>
            <a:r>
              <a:rPr lang="ru-RU" sz="3200" cap="all" dirty="0" smtClean="0"/>
              <a:t>«ФОРМУЛА ЕДИНСТВА»</a:t>
            </a:r>
            <a:br>
              <a:rPr lang="ru-RU" sz="3200" cap="all" dirty="0" smtClean="0"/>
            </a:br>
            <a:r>
              <a:rPr lang="ru-RU" sz="1800" cap="all" dirty="0" smtClean="0"/>
              <a:t>(13 – 23 августа 2015 года)</a:t>
            </a:r>
            <a:endParaRPr lang="ru-RU" sz="3200" cap="all" dirty="0"/>
          </a:p>
        </p:txBody>
      </p:sp>
      <p:pic>
        <p:nvPicPr>
          <p:cNvPr id="12289" name="Picture 1" descr="G:\ФОРМУЛА ЕДИНСТВА\IMGP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6473015" cy="4854761"/>
          </a:xfrm>
          <a:prstGeom prst="rect">
            <a:avLst/>
          </a:prstGeom>
          <a:noFill/>
        </p:spPr>
      </p:pic>
      <p:pic>
        <p:nvPicPr>
          <p:cNvPr id="12291" name="Picture 3" descr="Formulo de Integre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1440160" cy="1440160"/>
          </a:xfrm>
          <a:prstGeom prst="rect">
            <a:avLst/>
          </a:prstGeom>
          <a:noFill/>
        </p:spPr>
      </p:pic>
      <p:pic>
        <p:nvPicPr>
          <p:cNvPr id="8194" name="Picture 2" descr="https://encrypted-tbn1.gstatic.com/images?q=tbn:ANd9GcQ3U4JtHhRaJ3_rVHQzGFk3rG2o8jHlCLOKlnWSIOUjt4Vvs_-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636"/>
            <a:ext cx="1530814" cy="1643074"/>
          </a:xfrm>
          <a:prstGeom prst="rect">
            <a:avLst/>
          </a:prstGeom>
          <a:noFill/>
        </p:spPr>
      </p:pic>
      <p:pic>
        <p:nvPicPr>
          <p:cNvPr id="8196" name="Picture 4" descr="&amp;Gcy;&amp;iecy;&amp;rcy;&amp;bcy; &amp;Scy;&amp;Pcy;&amp;bcy;&amp;G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8"/>
            <a:ext cx="1677491" cy="2071702"/>
          </a:xfrm>
          <a:prstGeom prst="rect">
            <a:avLst/>
          </a:prstGeom>
          <a:noFill/>
        </p:spPr>
      </p:pic>
      <p:pic>
        <p:nvPicPr>
          <p:cNvPr id="9" name="Picture 6" descr="Физматклуб ВКонтак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9968" y="1000108"/>
            <a:ext cx="16040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FOTO\2015\ФОРМУЛА ЕДИНСТВА\IMGP0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643182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F:\FOTO\2015\ФОРМУЛА ЕДИНСТВА\IMGP06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619526" cy="2714645"/>
          </a:xfrm>
          <a:prstGeom prst="rect">
            <a:avLst/>
          </a:prstGeom>
          <a:noFill/>
        </p:spPr>
      </p:pic>
      <p:pic>
        <p:nvPicPr>
          <p:cNvPr id="8" name="Picture 2" descr="F:\FOTO\2015\ФОРМУЛА ЕДИНСТВА\IMGP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FOTO\2015\ФОРМУЛА ЕДИНСТВА\IMGP0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8727">
            <a:off x="452705" y="2805325"/>
            <a:ext cx="2550327" cy="3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7" name="Picture 1" descr="C:\Documents and Settings\1\Рабочий стол\ЛЕНА\СЕМЬЯ\ДЕТИ\сканер\Сканер 28.08.2015\4 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1746">
            <a:off x="6234029" y="3069997"/>
            <a:ext cx="2449708" cy="337185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Основополагающие вопросы: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ИЗ ЧЕГО СДЕЛАТЬ?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Стержни от ручек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Ватные палочки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Трубочки от сока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Стеклярус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Специальные трубочки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Различные виды лески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Или проволоки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None/>
              <a:defRPr/>
            </a:pPr>
            <a:endParaRPr lang="ru-RU" dirty="0"/>
          </a:p>
        </p:txBody>
      </p:sp>
      <p:pic>
        <p:nvPicPr>
          <p:cNvPr id="7170" name="Picture 2" descr="http://www.sb.by/images/articles/13/205/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571750" cy="1666875"/>
          </a:xfrm>
          <a:prstGeom prst="rect">
            <a:avLst/>
          </a:prstGeom>
          <a:noFill/>
        </p:spPr>
      </p:pic>
      <p:pic>
        <p:nvPicPr>
          <p:cNvPr id="7172" name="Picture 4" descr="https://encrypted-tbn1.gstatic.com/images?q=tbn:ANd9GcQTndP3_bz5AWI5jElVq3ZBnLzopX5R731K5jyjFrw5rNcdC-6M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2214577" cy="1714512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Rq-V2Rm7qqDY15-WrTzcS3C9zN23CG9cJbqbvKYkAGkBHRZA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496"/>
            <a:ext cx="2333050" cy="1571636"/>
          </a:xfrm>
          <a:prstGeom prst="rect">
            <a:avLst/>
          </a:prstGeom>
          <a:noFill/>
        </p:spPr>
      </p:pic>
      <p:pic>
        <p:nvPicPr>
          <p:cNvPr id="7176" name="Picture 8" descr="http://d178h43i90tztq.cloudfront.net/users/13315/images/thumbnails/280/210/detailed/1/nabor300-1.JPG?t=14333179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14942" y="4429132"/>
            <a:ext cx="2667000" cy="200025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 сделать?</a:t>
            </a:r>
            <a:br>
              <a:rPr lang="ru-RU" dirty="0" smtClean="0"/>
            </a:br>
            <a:r>
              <a:rPr lang="ru-RU" dirty="0" smtClean="0"/>
              <a:t>ИТАК, ТРУБОГРАННИКИ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4000" b="1" dirty="0" smtClean="0"/>
              <a:t> это рёберные (каркасные) модели </a:t>
            </a:r>
            <a:r>
              <a:rPr lang="ru-RU" sz="4000" b="1" i="1" u="sng" dirty="0" smtClean="0"/>
              <a:t>многогранников</a:t>
            </a:r>
            <a:r>
              <a:rPr lang="ru-RU" sz="4000" b="1" dirty="0" smtClean="0"/>
              <a:t>, сделанные из трубочек</a:t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4" name="Рисунок 3" descr="http://cs622322.vk.me/v622322168/37696/Pxxl17D4wO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2903387" cy="23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622322.vk.me/v622322168/37f0f/aEnHXjHp2R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357694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625422.vk.me/v625422692/2051f/UbDlu5sjWK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357694"/>
            <a:ext cx="2857520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гипербола</Template>
  <TotalTime>1216</TotalTime>
  <Words>296</Words>
  <Application>Microsoft Office PowerPoint</Application>
  <PresentationFormat>Экран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Клен</vt:lpstr>
      <vt:lpstr>Слайд</vt:lpstr>
      <vt:lpstr>Слайд 1</vt:lpstr>
      <vt:lpstr>АКТУАЛЬНОСТЬ ТЕМЫ (ОСНОВНОЙ СМЫСЛ)</vt:lpstr>
      <vt:lpstr>ЦЕЛИ   ПРОЕКТА</vt:lpstr>
      <vt:lpstr>ЗАДАЧИ ПРОЕКТА:</vt:lpstr>
      <vt:lpstr>ЧТО? ЗАЧЕМ И ПОЧЕМУ? (общекультурный аспект)</vt:lpstr>
      <vt:lpstr>Многопрофильный лагерь  «ФОРМУЛА ЕДИНСТВА» (13 – 23 августа 2015 года)</vt:lpstr>
      <vt:lpstr>Слайд 7</vt:lpstr>
      <vt:lpstr>Основополагающие вопросы: ИЗ ЧЕГО СДЕЛАТЬ?</vt:lpstr>
      <vt:lpstr>Как  сделать? ИТАК, ТРУБОГРАННИКИ –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Я МНОГОМУ НАУЧИЛАСЬ!!!  А  ВАМ ПОНРАВИЛОСЬ?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1</cp:lastModifiedBy>
  <cp:revision>127</cp:revision>
  <dcterms:modified xsi:type="dcterms:W3CDTF">2016-01-20T20:16:53Z</dcterms:modified>
</cp:coreProperties>
</file>