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57" r:id="rId3"/>
    <p:sldId id="256" r:id="rId4"/>
    <p:sldId id="258" r:id="rId5"/>
    <p:sldId id="259" r:id="rId6"/>
    <p:sldId id="260" r:id="rId7"/>
    <p:sldId id="261" r:id="rId8"/>
    <p:sldId id="274" r:id="rId9"/>
    <p:sldId id="275" r:id="rId10"/>
    <p:sldId id="262" r:id="rId11"/>
    <p:sldId id="263" r:id="rId12"/>
    <p:sldId id="264" r:id="rId13"/>
    <p:sldId id="265" r:id="rId14"/>
    <p:sldId id="267" r:id="rId15"/>
    <p:sldId id="266" r:id="rId16"/>
    <p:sldId id="268" r:id="rId17"/>
    <p:sldId id="269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80" autoAdjust="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567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F8C2-C4E9-4CD8-93C5-45C5BCDEDC4A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1BE2D-B277-4773-9049-D5CC6086EC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F8C2-C4E9-4CD8-93C5-45C5BCDEDC4A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1BE2D-B277-4773-9049-D5CC6086E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F8C2-C4E9-4CD8-93C5-45C5BCDEDC4A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1BE2D-B277-4773-9049-D5CC6086E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F8C2-C4E9-4CD8-93C5-45C5BCDEDC4A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1BE2D-B277-4773-9049-D5CC6086E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F8C2-C4E9-4CD8-93C5-45C5BCDEDC4A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F01BE2D-B277-4773-9049-D5CC6086E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F8C2-C4E9-4CD8-93C5-45C5BCDEDC4A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1BE2D-B277-4773-9049-D5CC6086E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F8C2-C4E9-4CD8-93C5-45C5BCDEDC4A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1BE2D-B277-4773-9049-D5CC6086E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F8C2-C4E9-4CD8-93C5-45C5BCDEDC4A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1BE2D-B277-4773-9049-D5CC6086E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F8C2-C4E9-4CD8-93C5-45C5BCDEDC4A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1BE2D-B277-4773-9049-D5CC6086E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F8C2-C4E9-4CD8-93C5-45C5BCDEDC4A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1BE2D-B277-4773-9049-D5CC6086E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F8C2-C4E9-4CD8-93C5-45C5BCDEDC4A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1BE2D-B277-4773-9049-D5CC6086E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DDCF8C2-C4E9-4CD8-93C5-45C5BCDEDC4A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F01BE2D-B277-4773-9049-D5CC6086E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jpeg"/><Relationship Id="rId4" Type="http://schemas.openxmlformats.org/officeDocument/2006/relationships/image" Target="../media/image40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МУНИЦИПАЛЬНОЕ БЮДЖЕТНОЕ ДОШКОЛЬНОЕ ОБРАЗОВАТЕЛЬНОЕ УЧРЕЖДЕНИЕ ДЕТСКИЙ САД КОМБИНИРОВАННОГО ВИДА №18 «РАДУГА» ГОРОДА ТИХОРЕЦКА МУНИЦИПАЛЬНОГО ОБРАЗОВАНИЯ ТИХОРЕЦКИЙ РАЙОН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Презентация для детей второй средней группы №2 «Пчелки»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«Путешествие в осенний лес».</a:t>
            </a:r>
          </a:p>
          <a:p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                                                  </a:t>
            </a:r>
          </a:p>
          <a:p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                                                  </a:t>
            </a:r>
            <a:r>
              <a:rPr lang="ru-RU" dirty="0" smtClean="0">
                <a:solidFill>
                  <a:srgbClr val="FF0000"/>
                </a:solidFill>
              </a:rPr>
              <a:t>Презентацию</a:t>
            </a:r>
          </a:p>
          <a:p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                                          подготовила </a:t>
            </a:r>
          </a:p>
          <a:p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                                          воспитатель :</a:t>
            </a:r>
          </a:p>
          <a:p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                                          Мельникова О.Ю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7411" name="Picture 3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284984"/>
            <a:ext cx="4873724" cy="295232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146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4464496" cy="3024336"/>
          </a:xfrm>
          <a:prstGeom prst="rect">
            <a:avLst/>
          </a:prstGeom>
          <a:noFill/>
        </p:spPr>
      </p:pic>
      <p:pic>
        <p:nvPicPr>
          <p:cNvPr id="6147" name="Picture 3" descr="C:\Users\User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60648"/>
            <a:ext cx="3528392" cy="2550790"/>
          </a:xfrm>
          <a:prstGeom prst="rect">
            <a:avLst/>
          </a:prstGeom>
          <a:noFill/>
        </p:spPr>
      </p:pic>
      <p:pic>
        <p:nvPicPr>
          <p:cNvPr id="6148" name="Picture 4" descr="C:\Users\User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3933056"/>
            <a:ext cx="3528392" cy="2592288"/>
          </a:xfrm>
          <a:prstGeom prst="rect">
            <a:avLst/>
          </a:prstGeom>
          <a:noFill/>
        </p:spPr>
      </p:pic>
      <p:pic>
        <p:nvPicPr>
          <p:cNvPr id="6149" name="Picture 5" descr="C:\Users\User\Desktop\imgre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3501008"/>
            <a:ext cx="3888432" cy="302433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170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32656"/>
            <a:ext cx="7848871" cy="590465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ru-RU" sz="1800" b="1" u="sng" dirty="0">
                <a:solidFill>
                  <a:srgbClr val="00B050"/>
                </a:solidFill>
              </a:rPr>
              <a:t>Динамическая пауза.</a:t>
            </a:r>
            <a:endParaRPr lang="ru-RU" sz="1800" b="1" dirty="0">
              <a:solidFill>
                <a:srgbClr val="00B050"/>
              </a:solidFill>
            </a:endParaRPr>
          </a:p>
          <a:p>
            <a:r>
              <a:rPr lang="ru-RU" sz="1800" b="1" dirty="0">
                <a:solidFill>
                  <a:srgbClr val="00B050"/>
                </a:solidFill>
              </a:rPr>
              <a:t>                                      «Мы листики осенние, на веточках сидели. </a:t>
            </a:r>
          </a:p>
          <a:p>
            <a:r>
              <a:rPr lang="ru-RU" sz="1800" b="1" dirty="0">
                <a:solidFill>
                  <a:srgbClr val="00B050"/>
                </a:solidFill>
              </a:rPr>
              <a:t>                                       Ветер дунул, полетели! Мы летели, мы летели</a:t>
            </a:r>
          </a:p>
          <a:p>
            <a:r>
              <a:rPr lang="ru-RU" sz="1800" b="1" dirty="0">
                <a:solidFill>
                  <a:srgbClr val="00B050"/>
                </a:solidFill>
              </a:rPr>
              <a:t>                                       И на землю тихо сели. Снова ветер набежал </a:t>
            </a:r>
          </a:p>
          <a:p>
            <a:r>
              <a:rPr lang="ru-RU" sz="1800" b="1" dirty="0">
                <a:solidFill>
                  <a:srgbClr val="00B050"/>
                </a:solidFill>
              </a:rPr>
              <a:t>                                       И листочки все поднял! Повертел их, покружил,</a:t>
            </a:r>
          </a:p>
          <a:p>
            <a:r>
              <a:rPr lang="ru-RU" sz="1800" b="1" dirty="0">
                <a:solidFill>
                  <a:srgbClr val="00B050"/>
                </a:solidFill>
              </a:rPr>
              <a:t>                                       И на землю опустил! » </a:t>
            </a:r>
          </a:p>
        </p:txBody>
      </p:sp>
      <p:pic>
        <p:nvPicPr>
          <p:cNvPr id="8195" name="Picture 3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420888"/>
            <a:ext cx="6840760" cy="417646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>
              <a:buNone/>
            </a:pP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smtClean="0">
                <a:solidFill>
                  <a:srgbClr val="00B050"/>
                </a:solidFill>
              </a:rPr>
              <a:t>  - </a:t>
            </a:r>
            <a:r>
              <a:rPr lang="ru-RU" b="1" dirty="0">
                <a:solidFill>
                  <a:srgbClr val="00B050"/>
                </a:solidFill>
              </a:rPr>
              <a:t>Дети,  мы с вами гуляли по лесу, но до сих пор не встретили лесных зверей, давайте мы с вами присядем на полянку и подумаем, где звери? Может  они чем – то заняты? </a:t>
            </a:r>
          </a:p>
          <a:p>
            <a:endParaRPr lang="ru-RU" dirty="0"/>
          </a:p>
        </p:txBody>
      </p:sp>
      <p:pic>
        <p:nvPicPr>
          <p:cNvPr id="9219" name="Picture 3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276872"/>
            <a:ext cx="7848872" cy="417646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dirty="0">
                <a:solidFill>
                  <a:srgbClr val="00B050"/>
                </a:solidFill>
              </a:rPr>
              <a:t>«Что за зверь лесной встал как столбик под сосной</a:t>
            </a:r>
            <a:r>
              <a:rPr lang="ru-RU" b="1" dirty="0" smtClean="0">
                <a:solidFill>
                  <a:srgbClr val="00B050"/>
                </a:solidFill>
              </a:rPr>
              <a:t>. </a:t>
            </a:r>
            <a:r>
              <a:rPr lang="ru-RU" b="1" dirty="0">
                <a:solidFill>
                  <a:srgbClr val="00B050"/>
                </a:solidFill>
              </a:rPr>
              <a:t>И стоит среди травы, уши выше головы? » (Заяц) </a:t>
            </a:r>
          </a:p>
        </p:txBody>
      </p:sp>
      <p:pic>
        <p:nvPicPr>
          <p:cNvPr id="11267" name="Picture 3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2132856"/>
            <a:ext cx="4248472" cy="4320480"/>
          </a:xfrm>
          <a:prstGeom prst="rect">
            <a:avLst/>
          </a:prstGeom>
          <a:noFill/>
        </p:spPr>
      </p:pic>
      <p:pic>
        <p:nvPicPr>
          <p:cNvPr id="11268" name="Picture 4" descr="C:\Users\User\Desktop\imgr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933056"/>
            <a:ext cx="3672408" cy="2664296"/>
          </a:xfrm>
          <a:prstGeom prst="rect">
            <a:avLst/>
          </a:prstGeom>
          <a:noFill/>
        </p:spPr>
      </p:pic>
      <p:pic>
        <p:nvPicPr>
          <p:cNvPr id="11269" name="Picture 5" descr="C:\Users\User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1988840"/>
            <a:ext cx="2880320" cy="194421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ru-RU" b="1" dirty="0" smtClean="0">
                <a:solidFill>
                  <a:srgbClr val="92D050"/>
                </a:solidFill>
              </a:rPr>
              <a:t> </a:t>
            </a:r>
            <a:r>
              <a:rPr lang="ru-RU" b="1" dirty="0">
                <a:solidFill>
                  <a:srgbClr val="92D050"/>
                </a:solidFill>
              </a:rPr>
              <a:t>«Хожу в пушистой шубке, живу в густом лесу</a:t>
            </a:r>
            <a:r>
              <a:rPr lang="ru-RU" b="1" dirty="0" smtClean="0">
                <a:solidFill>
                  <a:srgbClr val="92D050"/>
                </a:solidFill>
              </a:rPr>
              <a:t>. </a:t>
            </a:r>
            <a:r>
              <a:rPr lang="ru-RU" b="1" dirty="0">
                <a:solidFill>
                  <a:srgbClr val="92D050"/>
                </a:solidFill>
              </a:rPr>
              <a:t>В дупле на старом дубе, орешки я грызу» </a:t>
            </a:r>
            <a:r>
              <a:rPr lang="ru-RU" b="1" dirty="0" smtClean="0">
                <a:solidFill>
                  <a:srgbClr val="92D050"/>
                </a:solidFill>
              </a:rPr>
              <a:t>(белка).</a:t>
            </a:r>
            <a:endParaRPr lang="ru-RU" b="1" dirty="0">
              <a:solidFill>
                <a:srgbClr val="92D050"/>
              </a:solidFill>
            </a:endParaRPr>
          </a:p>
        </p:txBody>
      </p:sp>
      <p:pic>
        <p:nvPicPr>
          <p:cNvPr id="10242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44824"/>
            <a:ext cx="4104456" cy="2088232"/>
          </a:xfrm>
          <a:prstGeom prst="rect">
            <a:avLst/>
          </a:prstGeom>
          <a:noFill/>
        </p:spPr>
      </p:pic>
      <p:pic>
        <p:nvPicPr>
          <p:cNvPr id="10243" name="Picture 3" descr="C:\Users\User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1628800"/>
            <a:ext cx="3168352" cy="4896544"/>
          </a:xfrm>
          <a:prstGeom prst="rect">
            <a:avLst/>
          </a:prstGeom>
          <a:noFill/>
        </p:spPr>
      </p:pic>
      <p:pic>
        <p:nvPicPr>
          <p:cNvPr id="10244" name="Picture 4" descr="C:\Users\User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221088"/>
            <a:ext cx="4176464" cy="230425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ru-RU" b="1" dirty="0">
                <a:solidFill>
                  <a:srgbClr val="00B050"/>
                </a:solidFill>
              </a:rPr>
              <a:t>«Хвост пушистый, мех золотистый! </a:t>
            </a: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   </a:t>
            </a:r>
            <a:r>
              <a:rPr lang="ru-RU" b="1" dirty="0">
                <a:solidFill>
                  <a:srgbClr val="00B050"/>
                </a:solidFill>
              </a:rPr>
              <a:t>В лесу краса! Кто же это</a:t>
            </a:r>
            <a:r>
              <a:rPr lang="ru-RU" b="1" dirty="0" smtClean="0">
                <a:solidFill>
                  <a:srgbClr val="00B050"/>
                </a:solidFill>
              </a:rPr>
              <a:t>?»(</a:t>
            </a:r>
            <a:r>
              <a:rPr lang="ru-RU" b="1" dirty="0">
                <a:solidFill>
                  <a:srgbClr val="00B050"/>
                </a:solidFill>
              </a:rPr>
              <a:t>Лиса </a:t>
            </a:r>
            <a:r>
              <a:rPr lang="ru-RU" b="1" dirty="0" smtClean="0">
                <a:solidFill>
                  <a:srgbClr val="00B050"/>
                </a:solidFill>
              </a:rPr>
              <a:t>)</a:t>
            </a:r>
            <a:endParaRPr lang="ru-RU" b="1" dirty="0">
              <a:solidFill>
                <a:srgbClr val="00B050"/>
              </a:solidFill>
            </a:endParaRPr>
          </a:p>
        </p:txBody>
      </p:sp>
      <p:pic>
        <p:nvPicPr>
          <p:cNvPr id="12290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72816"/>
            <a:ext cx="3456384" cy="2520280"/>
          </a:xfrm>
          <a:prstGeom prst="rect">
            <a:avLst/>
          </a:prstGeom>
          <a:noFill/>
        </p:spPr>
      </p:pic>
      <p:pic>
        <p:nvPicPr>
          <p:cNvPr id="12291" name="Picture 3" descr="C:\Users\User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700808"/>
            <a:ext cx="3960440" cy="2592288"/>
          </a:xfrm>
          <a:prstGeom prst="rect">
            <a:avLst/>
          </a:prstGeom>
          <a:noFill/>
        </p:spPr>
      </p:pic>
      <p:pic>
        <p:nvPicPr>
          <p:cNvPr id="12292" name="Picture 4" descr="C:\Users\User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4221088"/>
            <a:ext cx="4320480" cy="237626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793507"/>
          </a:xfrm>
        </p:spPr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«Кто-то косолапый по лесу идет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И мохнатой лапой он кору дерет»(Медведь)</a:t>
            </a:r>
            <a:endParaRPr lang="ru-RU" b="1" dirty="0">
              <a:solidFill>
                <a:srgbClr val="00B050"/>
              </a:solidFill>
            </a:endParaRPr>
          </a:p>
        </p:txBody>
      </p:sp>
      <p:pic>
        <p:nvPicPr>
          <p:cNvPr id="13314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132856"/>
            <a:ext cx="4104456" cy="4032448"/>
          </a:xfrm>
          <a:prstGeom prst="rect">
            <a:avLst/>
          </a:prstGeom>
          <a:noFill/>
        </p:spPr>
      </p:pic>
      <p:pic>
        <p:nvPicPr>
          <p:cNvPr id="13315" name="Picture 3" descr="C:\Users\User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132856"/>
            <a:ext cx="4248472" cy="403244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4338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0648"/>
            <a:ext cx="3816424" cy="2736304"/>
          </a:xfrm>
          <a:prstGeom prst="rect">
            <a:avLst/>
          </a:prstGeom>
          <a:noFill/>
        </p:spPr>
      </p:pic>
      <p:pic>
        <p:nvPicPr>
          <p:cNvPr id="14339" name="Picture 3" descr="C:\Users\User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60648"/>
            <a:ext cx="4032448" cy="2664296"/>
          </a:xfrm>
          <a:prstGeom prst="rect">
            <a:avLst/>
          </a:prstGeom>
          <a:noFill/>
        </p:spPr>
      </p:pic>
      <p:pic>
        <p:nvPicPr>
          <p:cNvPr id="14340" name="Picture 4" descr="C:\Users\User\Desktop\imgr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3212976"/>
            <a:ext cx="3744416" cy="3312368"/>
          </a:xfrm>
          <a:prstGeom prst="rect">
            <a:avLst/>
          </a:prstGeom>
          <a:noFill/>
        </p:spPr>
      </p:pic>
      <p:pic>
        <p:nvPicPr>
          <p:cNvPr id="14341" name="Picture 5" descr="C:\Users\User\Desktop\image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3212976"/>
            <a:ext cx="3960440" cy="324036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ОСЕННИЙ ЛИСТОПАД…</a:t>
            </a:r>
            <a:endParaRPr lang="ru-RU" b="1" dirty="0">
              <a:solidFill>
                <a:srgbClr val="00B050"/>
              </a:solidFill>
            </a:endParaRPr>
          </a:p>
        </p:txBody>
      </p:sp>
      <p:pic>
        <p:nvPicPr>
          <p:cNvPr id="16386" name="Picture 2" descr="C:\Users\User\Desktop\img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340768"/>
            <a:ext cx="8064896" cy="518457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40060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Воспитатель</a:t>
            </a:r>
            <a:r>
              <a:rPr lang="ru-RU" sz="3600" dirty="0">
                <a:solidFill>
                  <a:srgbClr val="FF0000"/>
                </a:solidFill>
              </a:rPr>
              <a:t>: </a:t>
            </a:r>
            <a:r>
              <a:rPr lang="ru-RU" sz="3600" dirty="0">
                <a:solidFill>
                  <a:srgbClr val="00B050"/>
                </a:solidFill>
              </a:rPr>
              <a:t> Сегодня утром, мы получили такую телеграмму:</a:t>
            </a:r>
            <a:br>
              <a:rPr lang="ru-RU" sz="3600" dirty="0">
                <a:solidFill>
                  <a:srgbClr val="00B050"/>
                </a:solidFill>
              </a:rPr>
            </a:br>
            <a:r>
              <a:rPr lang="ru-RU" sz="3600" dirty="0">
                <a:solidFill>
                  <a:srgbClr val="00B050"/>
                </a:solidFill>
              </a:rPr>
              <a:t>« Я хочу вас пригласить в лес погостить.</a:t>
            </a:r>
            <a:br>
              <a:rPr lang="ru-RU" sz="3600" dirty="0">
                <a:solidFill>
                  <a:srgbClr val="00B050"/>
                </a:solidFill>
              </a:rPr>
            </a:br>
            <a:r>
              <a:rPr lang="ru-RU" sz="3600" dirty="0">
                <a:solidFill>
                  <a:srgbClr val="00B050"/>
                </a:solidFill>
              </a:rPr>
              <a:t>Собирайтесь  скорее в необычный поход.</a:t>
            </a:r>
            <a:br>
              <a:rPr lang="ru-RU" sz="3600" dirty="0">
                <a:solidFill>
                  <a:srgbClr val="00B050"/>
                </a:solidFill>
              </a:rPr>
            </a:br>
            <a:r>
              <a:rPr lang="ru-RU" sz="3600" dirty="0">
                <a:solidFill>
                  <a:srgbClr val="00B050"/>
                </a:solidFill>
              </a:rPr>
              <a:t>Ждут вас тайны лесные, в даль тропинка зовёт.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>
                <a:solidFill>
                  <a:srgbClr val="00B050"/>
                </a:solidFill>
              </a:rPr>
              <a:t>Здесь вы встретите меня.</a:t>
            </a:r>
            <a:br>
              <a:rPr lang="ru-RU" sz="3600" dirty="0">
                <a:solidFill>
                  <a:srgbClr val="00B050"/>
                </a:solidFill>
              </a:rPr>
            </a:br>
            <a:r>
              <a:rPr lang="ru-RU" sz="3600" dirty="0">
                <a:solidFill>
                  <a:srgbClr val="00B050"/>
                </a:solidFill>
              </a:rPr>
              <a:t>В добрый путь, смелей </a:t>
            </a:r>
            <a:r>
              <a:rPr lang="ru-RU" sz="3600" dirty="0" smtClean="0">
                <a:solidFill>
                  <a:srgbClr val="00B050"/>
                </a:solidFill>
              </a:rPr>
              <a:t>друзья!» </a:t>
            </a:r>
            <a:endParaRPr lang="ru-RU" sz="36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021286"/>
            <a:ext cx="8229600" cy="28803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Подарок для </a:t>
            </a:r>
            <a:r>
              <a:rPr lang="ru-RU" b="1" dirty="0" smtClean="0">
                <a:solidFill>
                  <a:srgbClr val="FF0000"/>
                </a:solidFill>
              </a:rPr>
              <a:t>Осени :соберем картину «Ковер из осенних листьев»</a:t>
            </a:r>
            <a:r>
              <a:rPr lang="ru-RU" sz="1800" b="1" dirty="0">
                <a:solidFill>
                  <a:srgbClr val="FF0000"/>
                </a:solidFill>
              </a:rPr>
              <a:t> </a:t>
            </a:r>
            <a:r>
              <a:rPr lang="ru-RU" sz="1800" dirty="0">
                <a:solidFill>
                  <a:srgbClr val="00B050"/>
                </a:solidFill>
              </a:rPr>
              <a:t>Для  этого вам нужно взять листочки и приклеить « берёзовые»  к берёзовому листику, «кленовые» к кленовому, «дубовые» к дубовому, «рябиновые»  к рябиновому  листочку</a:t>
            </a:r>
            <a:r>
              <a:rPr lang="ru-RU" dirty="0">
                <a:solidFill>
                  <a:srgbClr val="00B050"/>
                </a:solidFill>
              </a:rPr>
              <a:t>.</a:t>
            </a:r>
          </a:p>
        </p:txBody>
      </p:sp>
      <p:pic>
        <p:nvPicPr>
          <p:cNvPr id="15362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204864"/>
            <a:ext cx="8064896" cy="439248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72007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ОСЕННИЙ ЛЕС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052736"/>
            <a:ext cx="6400800" cy="458606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052736"/>
            <a:ext cx="8496944" cy="547260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srgbClr val="00B050"/>
                </a:solidFill>
              </a:rPr>
              <a:t>Вот и лес!  Посмотрите, какая красота вокруг, сколько листьев разноцветных! Пойдемте, погуляем по лесной тропинке (подходим к березе).  Я нашла листочек. Как вы думаете, с какого дерева он улетел?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2050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628800"/>
            <a:ext cx="8136904" cy="446449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User\Desktop\img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274" y="260648"/>
            <a:ext cx="4886821" cy="3312368"/>
          </a:xfrm>
          <a:prstGeom prst="rect">
            <a:avLst/>
          </a:prstGeom>
          <a:noFill/>
        </p:spPr>
      </p:pic>
      <p:pic>
        <p:nvPicPr>
          <p:cNvPr id="3075" name="Picture 3" descr="C:\Users\User\Desktop\imgr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620688"/>
            <a:ext cx="2736303" cy="2762250"/>
          </a:xfrm>
          <a:prstGeom prst="rect">
            <a:avLst/>
          </a:prstGeom>
          <a:noFill/>
        </p:spPr>
      </p:pic>
      <p:pic>
        <p:nvPicPr>
          <p:cNvPr id="3076" name="Picture 4" descr="C:\Users\User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3356992"/>
            <a:ext cx="3384376" cy="2950840"/>
          </a:xfrm>
          <a:prstGeom prst="rect">
            <a:avLst/>
          </a:prstGeom>
          <a:noFill/>
        </p:spPr>
      </p:pic>
      <p:pic>
        <p:nvPicPr>
          <p:cNvPr id="3078" name="Picture 6" descr="C:\Users\User\Desktop\image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3928" y="3356992"/>
            <a:ext cx="4680520" cy="350100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2520280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Посмотрите, какой интересный лист. Чтобы узнать, с какого дерева он упал, вам надо отгадать загадку: «Прилетает в гости к ней стайка алых снегирей.</a:t>
            </a:r>
            <a:br>
              <a:rPr lang="ru-RU" sz="2800" b="1" dirty="0">
                <a:solidFill>
                  <a:srgbClr val="00B050"/>
                </a:solidFill>
              </a:rPr>
            </a:br>
            <a:r>
              <a:rPr lang="ru-RU" sz="2800" b="1" dirty="0">
                <a:solidFill>
                  <a:srgbClr val="00B050"/>
                </a:solidFill>
              </a:rPr>
              <a:t>                         По ветвям они снуют, красны  ягодки </a:t>
            </a:r>
            <a:r>
              <a:rPr lang="ru-RU" sz="2800" b="1" dirty="0" smtClean="0">
                <a:solidFill>
                  <a:srgbClr val="00B050"/>
                </a:solidFill>
              </a:rPr>
              <a:t>клюют</a:t>
            </a:r>
            <a:r>
              <a:rPr lang="ru-RU" sz="2800" b="1" dirty="0">
                <a:solidFill>
                  <a:srgbClr val="00B050"/>
                </a:solidFill>
              </a:rPr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4098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370138"/>
            <a:ext cx="3456384" cy="3651150"/>
          </a:xfrm>
          <a:prstGeom prst="rect">
            <a:avLst/>
          </a:prstGeom>
          <a:noFill/>
        </p:spPr>
      </p:pic>
      <p:pic>
        <p:nvPicPr>
          <p:cNvPr id="4099" name="Picture 3" descr="C:\Users\User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348880"/>
            <a:ext cx="4536504" cy="424847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32656"/>
            <a:ext cx="5760640" cy="3744416"/>
          </a:xfrm>
          <a:prstGeom prst="rect">
            <a:avLst/>
          </a:prstGeom>
          <a:noFill/>
        </p:spPr>
      </p:pic>
      <p:pic>
        <p:nvPicPr>
          <p:cNvPr id="5123" name="Picture 3" descr="C:\Users\User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9" y="404663"/>
            <a:ext cx="2592288" cy="3672409"/>
          </a:xfrm>
          <a:prstGeom prst="rect">
            <a:avLst/>
          </a:prstGeom>
          <a:noFill/>
        </p:spPr>
      </p:pic>
      <p:pic>
        <p:nvPicPr>
          <p:cNvPr id="5124" name="Picture 4" descr="C:\Users\User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005064"/>
            <a:ext cx="3528392" cy="2520280"/>
          </a:xfrm>
          <a:prstGeom prst="rect">
            <a:avLst/>
          </a:prstGeom>
          <a:noFill/>
        </p:spPr>
      </p:pic>
      <p:pic>
        <p:nvPicPr>
          <p:cNvPr id="5125" name="Picture 5" descr="C:\Users\User\Desktop\image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4149080"/>
            <a:ext cx="4248472" cy="237626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704"/>
          </a:xfrm>
        </p:spPr>
        <p:txBody>
          <a:bodyPr>
            <a:normAutofit/>
          </a:bodyPr>
          <a:lstStyle/>
          <a:p>
            <a:r>
              <a:rPr lang="ru-RU" sz="1600" dirty="0" err="1" smtClean="0"/>
              <a:t>Крепок,строен</a:t>
            </a:r>
            <a:r>
              <a:rPr lang="ru-RU" sz="1600" dirty="0" smtClean="0"/>
              <a:t> и силен,</a:t>
            </a:r>
          </a:p>
          <a:p>
            <a:r>
              <a:rPr lang="ru-RU" sz="1600" dirty="0" smtClean="0"/>
              <a:t>Ведь владыка леса он.</a:t>
            </a:r>
          </a:p>
          <a:p>
            <a:r>
              <a:rPr lang="ru-RU" sz="1600" dirty="0" smtClean="0"/>
              <a:t>Он для нас живой свидетель</a:t>
            </a:r>
          </a:p>
          <a:p>
            <a:r>
              <a:rPr lang="ru-RU" sz="1600" dirty="0" smtClean="0"/>
              <a:t>В лету канувших столетий.</a:t>
            </a:r>
          </a:p>
          <a:p>
            <a:r>
              <a:rPr lang="ru-RU" sz="1600" dirty="0" smtClean="0"/>
              <a:t>Из него добротен сруб.</a:t>
            </a:r>
          </a:p>
          <a:p>
            <a:r>
              <a:rPr lang="ru-RU" sz="1600" dirty="0" smtClean="0"/>
              <a:t>Угадали? Это дуб.</a:t>
            </a:r>
            <a:endParaRPr lang="ru-RU" sz="1600" dirty="0"/>
          </a:p>
        </p:txBody>
      </p:sp>
      <p:pic>
        <p:nvPicPr>
          <p:cNvPr id="1027" name="Picture 3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204864"/>
            <a:ext cx="6552727" cy="4464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4032448" cy="2880320"/>
          </a:xfrm>
          <a:prstGeom prst="rect">
            <a:avLst/>
          </a:prstGeom>
          <a:noFill/>
        </p:spPr>
      </p:pic>
      <p:pic>
        <p:nvPicPr>
          <p:cNvPr id="2051" name="Picture 3" descr="C:\Users\User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429000"/>
            <a:ext cx="3960440" cy="2880320"/>
          </a:xfrm>
          <a:prstGeom prst="rect">
            <a:avLst/>
          </a:prstGeom>
          <a:noFill/>
        </p:spPr>
      </p:pic>
      <p:pic>
        <p:nvPicPr>
          <p:cNvPr id="2052" name="Picture 4" descr="C:\Users\User\Desktop\imgr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32656"/>
            <a:ext cx="4104456" cy="2952328"/>
          </a:xfrm>
          <a:prstGeom prst="rect">
            <a:avLst/>
          </a:prstGeom>
          <a:noFill/>
        </p:spPr>
      </p:pic>
      <p:pic>
        <p:nvPicPr>
          <p:cNvPr id="2053" name="Picture 5" descr="C:\Users\User\Desktop\image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3429000"/>
            <a:ext cx="4032448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223</TotalTime>
  <Words>383</Words>
  <Application>Microsoft Office PowerPoint</Application>
  <PresentationFormat>Экран (4:3)</PresentationFormat>
  <Paragraphs>33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Апекс</vt:lpstr>
      <vt:lpstr>Слайд 1</vt:lpstr>
      <vt:lpstr>Воспитатель:  Сегодня утром, мы получили такую телеграмму: « Я хочу вас пригласить в лес погостить. Собирайтесь  скорее в необычный поход. Ждут вас тайны лесные, в даль тропинка зовёт. Здесь вы встретите меня. В добрый путь, смелей друзья!» </vt:lpstr>
      <vt:lpstr>ОСЕННИЙ ЛЕС.</vt:lpstr>
      <vt:lpstr>Вот и лес!  Посмотрите, какая красота вокруг, сколько листьев разноцветных! Пойдемте, погуляем по лесной тропинке (подходим к березе).  Я нашла листочек. Как вы думаете, с какого дерева он улетел?</vt:lpstr>
      <vt:lpstr>Слайд 5</vt:lpstr>
      <vt:lpstr>Посмотрите, какой интересный лист. Чтобы узнать, с какого дерева он упал, вам надо отгадать загадку: «Прилетает в гости к ней стайка алых снегирей.                          По ветвям они снуют, красны  ягодки клюют»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ОСЕННИЙ ЛЕС.</dc:title>
  <dc:creator>User</dc:creator>
  <cp:lastModifiedBy>User</cp:lastModifiedBy>
  <cp:revision>29</cp:revision>
  <dcterms:created xsi:type="dcterms:W3CDTF">2016-10-14T11:03:38Z</dcterms:created>
  <dcterms:modified xsi:type="dcterms:W3CDTF">2016-10-22T16:32:25Z</dcterms:modified>
</cp:coreProperties>
</file>