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4" r:id="rId4"/>
    <p:sldId id="263" r:id="rId5"/>
    <p:sldId id="261" r:id="rId6"/>
    <p:sldId id="260" r:id="rId7"/>
    <p:sldId id="266" r:id="rId8"/>
    <p:sldId id="272" r:id="rId9"/>
    <p:sldId id="270" r:id="rId10"/>
    <p:sldId id="269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18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24.05.2015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24.05.2015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24.05.2015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1" y="0"/>
            <a:ext cx="9139938" cy="6858000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081301" y="2228671"/>
            <a:ext cx="649830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7200" b="1" dirty="0" smtClean="0">
                <a:gradFill flip="none" rotWithShape="1">
                  <a:gsLst>
                    <a:gs pos="0">
                      <a:schemeClr val="accent2">
                        <a:lumMod val="60000"/>
                        <a:lumOff val="40000"/>
                      </a:schemeClr>
                    </a:gs>
                    <a:gs pos="74000">
                      <a:schemeClr val="accent4">
                        <a:lumMod val="40000"/>
                        <a:lumOff val="60000"/>
                      </a:schemeClr>
                    </a:gs>
                    <a:gs pos="100000">
                      <a:srgbClr val="FFFF00"/>
                    </a:gs>
                  </a:gsLst>
                  <a:lin ang="8100000" scaled="1"/>
                  <a:tileRect/>
                </a:gradFill>
                <a:effectLst/>
                <a:latin typeface="Majestic" panose="03000600000000020000" pitchFamily="66" charset="0"/>
                <a:cs typeface="Times New Roman" panose="02020603050405020304" pitchFamily="18" charset="0"/>
              </a:rPr>
              <a:t>Юные герои войны.</a:t>
            </a:r>
            <a:endParaRPr lang="ru-RU" sz="7200" b="1" dirty="0">
              <a:gradFill flip="none" rotWithShape="1">
                <a:gsLst>
                  <a:gs pos="0">
                    <a:schemeClr val="accent2">
                      <a:lumMod val="60000"/>
                      <a:lumOff val="40000"/>
                    </a:schemeClr>
                  </a:gs>
                  <a:gs pos="74000">
                    <a:schemeClr val="accent4">
                      <a:lumMod val="40000"/>
                      <a:lumOff val="60000"/>
                    </a:schemeClr>
                  </a:gs>
                  <a:gs pos="100000">
                    <a:srgbClr val="FFFF00"/>
                  </a:gs>
                </a:gsLst>
                <a:lin ang="8100000" scaled="1"/>
                <a:tileRect/>
              </a:gradFill>
              <a:effectLst/>
              <a:latin typeface="Majestic" panose="03000600000000020000" pitchFamily="66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52666071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9938" cy="6974632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043608" y="2060848"/>
            <a:ext cx="748883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72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Спасибо </a:t>
            </a:r>
            <a:r>
              <a:rPr lang="ru-RU" sz="72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за внимание</a:t>
            </a:r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 </a:t>
            </a:r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.</a:t>
            </a:r>
            <a:endParaRPr lang="ru-RU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52666071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9938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203848" y="1916832"/>
            <a:ext cx="532859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«Звезда упала и прервалась чья-то жизнь. Не просто чья-то жизнь, а жизнь ребенка! Совсем недавно он смеялся звонко – Теперь же в небесах лишь след его парит»</a:t>
            </a:r>
            <a:endParaRPr lang="ru-RU" sz="2800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4100" name="Picture 4" descr="&amp;Dcy;&amp;iecy;&amp;tcy;&amp;icy; &amp;vcy;&amp;ocy;&amp;jcy;&amp;ncy;&amp;ycy; &amp;pcy;&amp;rcy;&amp;iecy;&amp;zcy;&amp;iecy;&amp;ncy;&amp;tcy;&amp;acy;&amp;tscy;&amp;icy;&amp;yacy; &amp;dcy;&amp;lcy;&amp;yacy; &amp;kcy;&amp;lcy;&amp;acy;&amp;scy;&amp;scy;&amp;ncy;&amp;ocy;&amp;gcy;&amp;ocy; &amp;chcy;&amp;acy;&amp;scy;&amp;acy; &amp;Icy;&amp;ncy;&amp;tcy;&amp;iecy;&amp;rcy;&amp;Ncy;&amp;icy;&amp;kcy;&amp;acy; - &amp;ocy;&amp;tcy;&amp;kcy;&amp;rcy;&amp;ycy;&amp;tcy;&amp;ocy;&amp;iecy; &amp;pcy;&amp;iecy;&amp;dcy;&amp;acy;&amp;gcy;&amp;ocy;&amp;gcy;&amp;icy;&amp;chcy;&amp;iecy;&amp;scy;&amp;kcy;&amp;ocy;&amp;iecy; &amp;ocy;&amp;bcy;&amp;hardcy;&amp;iecy;&amp;dcy;&amp;icy;&amp;ncy;&amp;iecy;&amp;ncy;&amp;icy;&amp;iecy;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5575" y="1628800"/>
            <a:ext cx="2976265" cy="302433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552666071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2" y="0"/>
            <a:ext cx="9139938" cy="6858000"/>
          </a:xfrm>
          <a:prstGeom prst="rect">
            <a:avLst/>
          </a:prstGeom>
        </p:spPr>
      </p:pic>
      <p:pic>
        <p:nvPicPr>
          <p:cNvPr id="1026" name="Picture 2" descr="http://teachpro.ru/EOR/School/OBJSupplies11/Html/der11163.files/image00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1988840"/>
            <a:ext cx="2664296" cy="2448272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203848" y="908720"/>
            <a:ext cx="532859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Белорусскому школьнику Марату </a:t>
            </a:r>
            <a:r>
              <a:rPr lang="ru-RU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Казею</a:t>
            </a:r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было чуть больше тринадцати лет, когда он ушел к партизанам вместе со своей сестрой. Марат стал разведчиком. Пробирался во вражеские гарнизоны, высматривал, где расположены немецкие посты, штабы, склады с боеприпасами. Сведения, которые он доставлял в отряд, помогали партизанам наносить врагу большие потери. Как и Голиков, Марат взрывал мосты, пускал под откос вражеские эшелоны. В мае 1944 года, когда Советская Армия была уже совсем близко и партизаны должны были вот-вот с ней соединиться, Марат попал в засаду. Подросток отстреливался до последнего патрона. Когда у Марата осталась одна граната, он подпустил врагов поближе и выдернул чеку… Марат </a:t>
            </a:r>
            <a:r>
              <a:rPr lang="ru-RU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Казей</a:t>
            </a:r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посмертно стал Героем Советского Союза.</a:t>
            </a:r>
            <a:endParaRPr lang="ru-RU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99592" y="1268760"/>
            <a:ext cx="21814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Марат </a:t>
            </a:r>
            <a:r>
              <a:rPr lang="ru-RU" sz="2800" b="1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Казей</a:t>
            </a:r>
            <a:endParaRPr lang="ru-RU" sz="2800" b="1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52666071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2" y="0"/>
            <a:ext cx="9139938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203848" y="908720"/>
            <a:ext cx="532859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Черниговщина</a:t>
            </a:r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. Фронт подошел вплотную к селу Погорельцы. На окраине, прикрывая отход наших частей, оборону держала рота. Патроны бойцам подносил мальчик. Звали его Вася </a:t>
            </a:r>
            <a:r>
              <a:rPr lang="ru-RU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Коробко</a:t>
            </a:r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.</a:t>
            </a:r>
          </a:p>
          <a:p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Ночь. К зданию школы, занятому фашистами, подкрадывается Вася.</a:t>
            </a:r>
          </a:p>
          <a:p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Он пробирается в пионерскую комнату, выносит пионерское знамя и надежно прячет его.</a:t>
            </a:r>
          </a:p>
          <a:p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Окраина села. Под мостом - Вася. Он вытаскивает железные скобы, подпиливает сваи, а на рассвете из укрытия наблюдает, как рушится мост под тяжестью фашистского </a:t>
            </a:r>
            <a:r>
              <a:rPr lang="ru-RU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БТРа</a:t>
            </a:r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. В одном из боев он был сражен вражеской пулей. Своего маленького героя, прожившего короткую, но такую яркую жизнь, Родина наградила орденами Ленина, Красного Знамени, Отечественной войны 1 степени, медалью "Партизану Отечественной войны" 1 степени.</a:t>
            </a:r>
            <a:endParaRPr lang="ru-RU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19458" name="Picture 2" descr="http://teachpro.ru/EOR/School/OBJSupplies11/Html/der11163.files/image00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5575" y="1844824"/>
            <a:ext cx="2743200" cy="252028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515610" y="1268760"/>
            <a:ext cx="22846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Вася</a:t>
            </a:r>
            <a:r>
              <a:rPr lang="ru-RU" sz="2800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800" b="1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Коробко</a:t>
            </a:r>
            <a:endParaRPr lang="ru-RU" sz="2800" b="1" dirty="0"/>
          </a:p>
        </p:txBody>
      </p:sp>
    </p:spTree>
    <p:extLst>
      <p:ext uri="{BB962C8B-B14F-4D97-AF65-F5344CB8AC3E}">
        <p14:creationId xmlns="" xmlns:p14="http://schemas.microsoft.com/office/powerpoint/2010/main" val="2552666071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2" y="0"/>
            <a:ext cx="9139938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203848" y="908720"/>
            <a:ext cx="532859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Ленинградская школьница Зина Портнова летом 1941 года поехала на каникулы к бабушке в Белоруссию. Там ее и застала война. Спустя несколько месяцев Зина вступила в подпольную организацию «Юные патриоты». Потом стала разведчицей в партизанском отряде имени Ворошилова. Девочка отличалась бесстрашием, смекалкой и никогда не унывала. Однажды ее арестовали. Прямых улик, что она партизанка, у врагов не было. Возможно, все обошлось бы, если бы Портнову не опознал предатель. Ее долго и жестоко пытали. На одном из допросов Зина выхватила у следователя пистолет и застрелила его и еще двух охранников. Пыталась убежать, но у измученной пытками девочки не хватило сил. Ее схватили и вскоре казнили. Зинаиде Портновой посмертно присвоено звание Героя Советского Союза Зина Портнова</a:t>
            </a:r>
            <a:endParaRPr lang="ru-RU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1028" name="Picture 4" descr="http://teachpro.ru/EOR/School/OBJSupplies11/Html/der11163.files/image00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5575" y="1916832"/>
            <a:ext cx="2760241" cy="2592288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539553" y="1484784"/>
            <a:ext cx="2520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Зина Портнова </a:t>
            </a:r>
            <a:endParaRPr lang="ru-RU" sz="2400" b="1" dirty="0"/>
          </a:p>
        </p:txBody>
      </p:sp>
    </p:spTree>
    <p:extLst>
      <p:ext uri="{BB962C8B-B14F-4D97-AF65-F5344CB8AC3E}">
        <p14:creationId xmlns="" xmlns:p14="http://schemas.microsoft.com/office/powerpoint/2010/main" val="2552666071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2" y="0"/>
            <a:ext cx="9139938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203848" y="908720"/>
            <a:ext cx="532859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Отступая из Киева, два раненых бойца доверили Косте знамена. И Костя обещал сохранить их.</a:t>
            </a:r>
          </a:p>
          <a:p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Сначала закопал в саду под грушей: думалось, скоро вернутся наши. Но война затягивалась, и, откопав знамена, Костя хранил их в сарае, пока не вспомнил про старый, заброшенный колодец за городом, у самого Днепра. Завернув свой бесценный клад в мешковину, обваляв соломой, он на рассвете выбрался из дому и с холщовой сумкой через плечо повел к далекому лесу корову. А там, оглядевшись, спрятал сверток в колодец, засыпал ветками, сухой травой, дерном...</a:t>
            </a:r>
          </a:p>
          <a:p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Когда Киев освободили, Костя, в белой рубахе с красным галстуком, пришел к военному коменданту города и развернул знамена перед повидавшими виды и все же изумленными бойцами.</a:t>
            </a:r>
          </a:p>
          <a:p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11 июня 1944 вновь сформированным частям, уходившим на фронт, вручили спасенные Костей знамена.</a:t>
            </a:r>
          </a:p>
          <a:p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 </a:t>
            </a:r>
            <a:endParaRPr lang="ru-RU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2050" name="Picture 2" descr="http://teachpro.ru/EOR/School/OBJSupplies11/Html/der11163.files/image00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5575" y="2060848"/>
            <a:ext cx="2832249" cy="2592288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395536" y="1556792"/>
            <a:ext cx="27363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Костя Кравчук</a:t>
            </a:r>
            <a:endParaRPr lang="ru-RU" sz="2800" b="1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52666071"/>
      </p:ext>
    </p:extLst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2" y="0"/>
            <a:ext cx="9139938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203848" y="908720"/>
            <a:ext cx="532859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Он родился 11 февраля 1930 года в селе Хмелевка </a:t>
            </a:r>
            <a:r>
              <a:rPr lang="ru-RU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Шепетовского</a:t>
            </a:r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района Хмельницкой области. Учился в школе №4 города Шепетовки, был признанным вожаком пионеров, своих ровесников.</a:t>
            </a:r>
          </a:p>
          <a:p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Фашисты наметили карательную операцию против партизан, а Валя, выследив гитлеровского офицера, возглавлявшего карателей, убил его...</a:t>
            </a:r>
          </a:p>
          <a:p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Пионер, которому только-только исполнилось четырнадцать лет, сражался плечом к плечу со взрослыми, освобождая родную землю. На его счету - шесть вражеских эшелонов, взорванных на пути к фронту. Валя Котик был награжден орденом отечественной войны 1 степени, медалью "Партизану Отечественной войны" 2 степени.</a:t>
            </a:r>
          </a:p>
          <a:p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Валя Котик погиб как герой, и Родина посмертно удостоила его званием Героя Советского Союза. Перед школой, в которой учился этот отважный пионер, поставлен ему памятник. </a:t>
            </a:r>
          </a:p>
          <a:p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 </a:t>
            </a:r>
          </a:p>
          <a:p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 </a:t>
            </a:r>
            <a:endParaRPr lang="ru-RU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1026" name="Picture 2" descr="http://teachpro.ru/EOR/School/OBJSupplies11/Html/der11163.files/image00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5575" y="1916832"/>
            <a:ext cx="2904257" cy="252028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899592" y="1484784"/>
            <a:ext cx="20022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Валя Котик </a:t>
            </a:r>
            <a:endParaRPr lang="ru-RU" sz="2800" b="1" dirty="0"/>
          </a:p>
        </p:txBody>
      </p:sp>
    </p:spTree>
    <p:extLst>
      <p:ext uri="{BB962C8B-B14F-4D97-AF65-F5344CB8AC3E}">
        <p14:creationId xmlns="" xmlns:p14="http://schemas.microsoft.com/office/powerpoint/2010/main" val="2552666071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2" y="0"/>
            <a:ext cx="9139938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491880" y="908720"/>
            <a:ext cx="504056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Её дважды казнили гитлеровцы, и боевые друзья долгие годы считали Надю погибшей. Ей даже памятник поставили.</a:t>
            </a:r>
          </a:p>
          <a:p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Первый </a:t>
            </a:r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раз её схватили, когда вместе с Ваней </a:t>
            </a:r>
            <a:r>
              <a:rPr lang="ru-RU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Звонцовым</a:t>
            </a:r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вывесила она 7 ноября 1941 года красный флаг в оккупированном врагом Витебске. Били шомполами, пытали, а когда привели ко рву - расстреливать, сил у неё уже не оставалось - упала в ров, на мгновение, опередив пулю. Ваня погиб, а Надю партизаны нашли во рву живой...</a:t>
            </a:r>
          </a:p>
          <a:p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Второй раз её схватили в конце 43-го. И снова пытки: её обливали на морозе ледяной водой, выжигали на спине пятиконечную звезду. Считая разведчицу мёртвой, гитлеровцы, когда партизаны атаковали </a:t>
            </a:r>
            <a:r>
              <a:rPr lang="ru-RU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Карасево</a:t>
            </a:r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, бросили её. Выходили её, парализованную и почти слепую, местные жители. После войны в Одессе академик В.П.Филатов вернул Наде зрение.</a:t>
            </a:r>
          </a:p>
          <a:p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 </a:t>
            </a:r>
            <a:endParaRPr lang="ru-RU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1026" name="Picture 2" descr="http://teachpro.ru/EOR/School/OBJSupplies11/Html/der11163.files/image00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5575" y="1916832"/>
            <a:ext cx="3120281" cy="252028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539552" y="1412776"/>
            <a:ext cx="31927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Надя Богданова</a:t>
            </a:r>
            <a:endParaRPr lang="ru-RU" sz="2800" b="1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52666071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2" y="0"/>
            <a:ext cx="9139938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203848" y="908720"/>
            <a:ext cx="53285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 </a:t>
            </a:r>
          </a:p>
          <a:p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 </a:t>
            </a:r>
            <a:endParaRPr lang="ru-RU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20482" name="Picture 2" descr="&amp;Vcy;&amp;icy;&amp;dcy;&amp;iecy;&amp;ocy; &amp;dcy;&amp;iecy;&amp;tcy;&amp;icy; &amp;vcy;&amp;ocy;&amp;jcy;&amp;ncy;&amp;ycy; &amp;scy;&amp;kcy;&amp;acy;&amp;chcy;&amp;acy;&amp;tcy;&amp;softcy; &amp;bcy;&amp;iecy;&amp;scy;&amp;pcy;&amp;lcy;&amp;acy;&amp;tcy;&amp;ncy;&amp;ocy;, &amp;Dcy;&amp;iecy;&amp;tcy;&amp;icy; &amp;vcy;&amp;ocy;&amp;jcy;&amp;ncy;&amp;ycy; 1941-1945-&amp;gcy;&amp;gcy; - youtub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1412777"/>
            <a:ext cx="3816424" cy="3096343"/>
          </a:xfrm>
          <a:prstGeom prst="rect">
            <a:avLst/>
          </a:prstGeom>
          <a:noFill/>
        </p:spPr>
      </p:pic>
      <p:pic>
        <p:nvPicPr>
          <p:cNvPr id="20484" name="Picture 4" descr="&amp;Dcy;&amp;ocy;&amp;ncy;&amp;icy;&amp;lcy;&amp;ocy; 1820 &amp;bcy; &amp;dcy;&amp;iecy;&amp;tcy;&amp;scy;&amp;kcy;&amp;acy;&amp;yacy; &amp;ocy;&amp;dcy;&amp;iecy;&amp;zhcy;&amp;dcy;&amp;acy; - 2 &amp;Mcy;&amp;acy;&amp;rcy;&amp;tcy;&amp;acy; 2015 - Blog - Leyki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4008" y="2060848"/>
            <a:ext cx="4176463" cy="36004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2771800" y="620688"/>
            <a:ext cx="58545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Никого не пощадила война…</a:t>
            </a:r>
            <a:endParaRPr lang="ru-RU" sz="2800" b="1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52666071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874</Words>
  <Application>Microsoft Office PowerPoint</Application>
  <PresentationFormat>Экран (4:3)</PresentationFormat>
  <Paragraphs>33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Пользователь</cp:lastModifiedBy>
  <cp:revision>21</cp:revision>
  <dcterms:created xsi:type="dcterms:W3CDTF">2015-05-23T20:10:24Z</dcterms:created>
  <dcterms:modified xsi:type="dcterms:W3CDTF">2015-05-23T21:27:27Z</dcterms:modified>
</cp:coreProperties>
</file>