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7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0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Разностороннее развитие ребёнка в игровой деятельности. Роль воспитателей в правильной организации игры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400800" cy="1473200"/>
          </a:xfrm>
        </p:spPr>
        <p:txBody>
          <a:bodyPr/>
          <a:lstStyle/>
          <a:p>
            <a:pPr algn="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87727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2794"/>
            <a:ext cx="4322694" cy="317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1434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0670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 ЭТАП </a:t>
            </a:r>
            <a:r>
              <a:rPr lang="ru-RU" sz="2000" b="1" dirty="0">
                <a:solidFill>
                  <a:srgbClr val="0070C0"/>
                </a:solidFill>
              </a:rPr>
              <a:t>–        РЕБЁНОК УЧИТСЯ ИГРАТЬ ПО ПРАВИЛАМ,                              ВЫПОЛНЯТЬ ИГРОВУЮ ЗАДАЧУ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70C0"/>
                </a:solidFill>
              </a:rPr>
              <a:t>ПРИЁМЫ</a:t>
            </a:r>
            <a:r>
              <a:rPr lang="ru-RU" sz="2000" b="1" u="sng" dirty="0">
                <a:solidFill>
                  <a:srgbClr val="0070C0"/>
                </a:solidFill>
              </a:rPr>
              <a:t>:</a:t>
            </a:r>
            <a:r>
              <a:rPr lang="ru-RU" sz="2000" b="1" dirty="0">
                <a:solidFill>
                  <a:srgbClr val="0070C0"/>
                </a:solidFill>
              </a:rPr>
              <a:t>   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ЭКСКУРСИИ ПО Д/С, В КАБИНЕТ М/С, НА КУХНЮ К ПОВАРУ,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НАБЛЮДЕНИЕ ЗА ТРАНСПОРТОМ, ТРУДОМ ВЗРОСЛЫХ,       ИГРАМИ И РАЗВЛЕЧЕНИЧМИ СТАРШИХ ДЕТЕЙ</a:t>
            </a:r>
            <a:r>
              <a:rPr lang="ru-RU" i="1" dirty="0" smtClean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ПОСЕЩЕНИЕ ТЕАТРАЛЬНЫХ И ЦИРКОВЫХ ПРЕДСТАВЛЕНИЙ,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СОВМЕСТНЫЕ НАБЛЮДЕНИЯ И БЕСЕДЫ ДЕТЕЙ С РОДИТЕЛЯМИ ПРИ ПОСЕЩЕНИИ АПТЕКИ, МАГАЗИНА, ПАРИКМАХЕРСКОЙ, КАФЕ,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РАССМАТРИВАНИЕ ИЛЛЮСТРАЦИЙ, СЕМЕЙНЫХ И ГРУППОВЫХ ФОТОГРАФИЙ,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ЧТЕНИЕ ДОПОЛНИТЕЛЬНОЙ ХУДОЖЕСТВЕННОЙ ЛИТЕРАТУРЫ,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ПРИВЛЕЧЕНИЕ СТАРШИХ ДЕТЕЙ К СОВМЕСТНЫМ ИГРАМ </a:t>
            </a:r>
          </a:p>
        </p:txBody>
      </p:sp>
    </p:spTree>
    <p:extLst>
      <p:ext uri="{BB962C8B-B14F-4D97-AF65-F5344CB8AC3E}">
        <p14:creationId xmlns="" xmlns:p14="http://schemas.microsoft.com/office/powerpoint/2010/main" val="398145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943" y="71075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ПРОЦЕСС: </a:t>
            </a:r>
            <a:endParaRPr lang="ru-RU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ФОРМИРОВАНИЕ СОЦИАЛЬНО ЗНАЧИМЫХ КАЧЕСТВ:            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ЧЕСТНОСТИ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ЦЕЛЕУСТРЕМЛЁННОСТИ, НАСТОЙЧИВОСТИ,          УВАЖЕНИЮ, ТЕРПИМОСТИ, СОЧУВСТВИЯ ДРУГ К ДРУГУ, УМЕНИЯ    РАДОВАТЬСЯ СВОЕМУ УСПЕХУ И УСПЕХУ  ТОВАРИЩА.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ФОРМИРОВАНИЕПОЗНАВАТЕЛЬНОЙ, УМСТВЕННОЙ, НРАВСТВЕННОЙ, ДВИГАТЕЛЬНОЙ АКТИВНОСТИ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927" y="328498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РУКОВОДСТВО ИГРОЙ: 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ПРИНИМАТЬ РОЛЬ НА СЕБЯ,ОБОЗНАЧАЯ ЕЁ СЛОВОМ,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• УЧИТЬ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РАЗВОРАЧИВАТЬ СПЕЦИФИЧЕСКИЙ РОЛЕВОЙ ДИАЛОГ – ОБЩЕНИЕ ПО ХОДУ ИГРЫ,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• УЧИТЬ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СОГЛАСОВЫВАТЬ ДЕЙСТВИЯ С ПАРТНЁРОМ ПО ИГРЕ,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• ДИАГНОСТИРОВАТЬ АКТУАЛЬНЫЙ УРОВЕНЬ ИГРОВЫХ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НАВЫКОВ, 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• ПРЕДЛАГАТЬ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ВОЗМОЖНЫЕ ВАРИАНТЫ РАЗВИТИЯ ИГРЫ,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• ИСПОЛЬЗОВАТЬ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СОВРЕМЕННУЮ ТЕМАТИКУ,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ВВОДИТЬ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СОВРЕМЕННЫХ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ГЕРОЕВ.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28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3 </a:t>
            </a:r>
            <a:r>
              <a:rPr lang="ru-RU" b="1" i="1" dirty="0">
                <a:solidFill>
                  <a:srgbClr val="FF0000"/>
                </a:solidFill>
              </a:rPr>
              <a:t>ЭТАП       </a:t>
            </a:r>
            <a:r>
              <a:rPr lang="ru-RU" b="1" i="1" dirty="0">
                <a:solidFill>
                  <a:srgbClr val="0070C0"/>
                </a:solidFill>
              </a:rPr>
              <a:t>–  РЕБЁНОК ЗНАКОМ С ПРАВИЛАМИ, ОН </a:t>
            </a:r>
            <a:r>
              <a:rPr lang="ru-RU" b="1" i="1" dirty="0" smtClean="0">
                <a:solidFill>
                  <a:srgbClr val="0070C0"/>
                </a:solidFill>
              </a:rPr>
              <a:t>ИГРАЕТ</a:t>
            </a:r>
            <a:r>
              <a:rPr lang="ru-RU" b="1" i="1" dirty="0">
                <a:solidFill>
                  <a:srgbClr val="0070C0"/>
                </a:solidFill>
              </a:rPr>
              <a:t>, ОХОТНО ВСТУПАЕТ ВО </a:t>
            </a:r>
            <a:r>
              <a:rPr lang="ru-RU" b="1" i="1" dirty="0" smtClean="0">
                <a:solidFill>
                  <a:srgbClr val="0070C0"/>
                </a:solidFill>
              </a:rPr>
              <a:t>ВЗАИМОДЕЙСТВИЕ</a:t>
            </a:r>
            <a:r>
              <a:rPr lang="ru-RU" b="1" i="1" dirty="0">
                <a:solidFill>
                  <a:srgbClr val="0070C0"/>
                </a:solidFill>
              </a:rPr>
              <a:t>, ПРОЯВЛЯЯ АКТИВНОСТЬ, </a:t>
            </a:r>
            <a:r>
              <a:rPr lang="ru-RU" b="1" i="1" dirty="0" smtClean="0">
                <a:solidFill>
                  <a:srgbClr val="0070C0"/>
                </a:solidFill>
              </a:rPr>
              <a:t>САМОСТОЯТЕЛЬНОСТЬ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smtClean="0">
                <a:solidFill>
                  <a:srgbClr val="0070C0"/>
                </a:solidFill>
              </a:rPr>
              <a:t>ТВОРЧЕСТВО. 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0070C0"/>
                </a:solidFill>
              </a:rPr>
              <a:t>ПРИЁМЫ</a:t>
            </a:r>
            <a:r>
              <a:rPr lang="ru-RU" b="1" u="sng" dirty="0">
                <a:solidFill>
                  <a:srgbClr val="0070C0"/>
                </a:solidFill>
              </a:rPr>
              <a:t>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i="1" dirty="0">
                <a:solidFill>
                  <a:srgbClr val="0070C0"/>
                </a:solidFill>
              </a:rPr>
              <a:t>ВВЕДЕНИЕ «ПРОБЛЕМНЫХ СИТУАЦИЙ»,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ВВЕДЕНИЕ НОВЫХ ПЕРСОНАЖЕЙ, РОЛЕЙ,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СОЕДИНЕНИЕ 2 – 3 СЮЖЕТОВ В ОДНОЙ ИГРЕ,   </a:t>
            </a:r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0070C0"/>
                </a:solidFill>
              </a:rPr>
              <a:t>ПРОЦЕСС </a:t>
            </a:r>
            <a:r>
              <a:rPr lang="ru-RU" b="1" u="sng" dirty="0">
                <a:solidFill>
                  <a:srgbClr val="0070C0"/>
                </a:solidFill>
              </a:rPr>
              <a:t>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ФОРМИРОВАНИЕ </a:t>
            </a:r>
            <a:r>
              <a:rPr lang="ru-RU" i="1" dirty="0">
                <a:solidFill>
                  <a:srgbClr val="0070C0"/>
                </a:solidFill>
              </a:rPr>
              <a:t>СОЦИАЛЬНОЗНАЧИМЫХ КАЧЕСТВ: КОЛЛЕКТИВИЗМ, БЕРЕЖНОЕ ОТНОШЕНИЕ К  ОКРУЖАЮЩИМ, ЗАБОТА, ВНИМАНИЕ К ПАРТНЁРАМ ПО  ИГРЕ, ВЗАИМОПОМОЩЬ </a:t>
            </a:r>
          </a:p>
        </p:txBody>
      </p:sp>
    </p:spTree>
    <p:extLst>
      <p:ext uri="{BB962C8B-B14F-4D97-AF65-F5344CB8AC3E}">
        <p14:creationId xmlns="" xmlns:p14="http://schemas.microsoft.com/office/powerpoint/2010/main" val="328021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РУКОВОДСТВО: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endParaRPr lang="ru-RU" b="1" u="sng" dirty="0">
              <a:solidFill>
                <a:srgbClr val="0070C0"/>
              </a:solidFill>
            </a:endParaRP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УЧИТЬ </a:t>
            </a:r>
            <a:r>
              <a:rPr lang="ru-RU" i="1" dirty="0">
                <a:solidFill>
                  <a:srgbClr val="0070C0"/>
                </a:solidFill>
              </a:rPr>
              <a:t>ВЫПОЛНЯТЬ ОСНОВНУЮ И ДОПОЛНИТЕЛЬНУЮ РОЛЬ,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ФОРМИРОВАТЬ </a:t>
            </a:r>
            <a:r>
              <a:rPr lang="ru-RU" i="1" dirty="0">
                <a:solidFill>
                  <a:srgbClr val="0070C0"/>
                </a:solidFill>
              </a:rPr>
              <a:t>УМЕНИЕ ИЗМЕНЯТЬ В ХОДЕ ИГРЫ РОЛЕВОЕ       ПОВЕДЕНИЕ В ЗАВИСИМОСТИ ОТ РОЛИ ПАРТНЁРА,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ФОРМИРОВАТЬ </a:t>
            </a:r>
            <a:r>
              <a:rPr lang="ru-RU" i="1" dirty="0">
                <a:solidFill>
                  <a:srgbClr val="0070C0"/>
                </a:solidFill>
              </a:rPr>
              <a:t>УМЕНИЕ МЕНЯТЬ СВОЮ ИГРОВУЮ РОЛЬ В       ЗАВИСИМОСТИ ОТ РАЗВЁРТЫВАЮЩЕГОСЯ СЮЖЕТА,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ВЫСТУПАЯ КАК РАВНОПРАВНЫЙ ПАРТНЁР, </a:t>
            </a:r>
            <a:r>
              <a:rPr lang="ru-RU" i="1" dirty="0" smtClean="0">
                <a:solidFill>
                  <a:srgbClr val="0070C0"/>
                </a:solidFill>
              </a:rPr>
              <a:t>ПРИНИМАТЬ       </a:t>
            </a:r>
            <a:r>
              <a:rPr lang="ru-RU" i="1" dirty="0">
                <a:solidFill>
                  <a:srgbClr val="0070C0"/>
                </a:solidFill>
              </a:rPr>
              <a:t>ТОТ УРОВЕНЬ ИГРЫ, КОТОРЫЙ ИГРАЮТДЕТИ, ИХ       ПРАВИЛА,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ПРИВЛЕКАТЬ </a:t>
            </a:r>
            <a:r>
              <a:rPr lang="ru-RU" i="1" dirty="0">
                <a:solidFill>
                  <a:srgbClr val="0070C0"/>
                </a:solidFill>
              </a:rPr>
              <a:t>ЗАСТЕНЧИВЫХ, «ИЗОЛИРОВАННЫХ» ДЕТЕЙ       В ИГРУ,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ФОРМИРОВАТЬ </a:t>
            </a:r>
            <a:r>
              <a:rPr lang="ru-RU" i="1" dirty="0">
                <a:solidFill>
                  <a:srgbClr val="0070C0"/>
                </a:solidFill>
              </a:rPr>
              <a:t>УМЕНИЕ </a:t>
            </a:r>
            <a:r>
              <a:rPr lang="ru-RU" i="1" dirty="0" smtClean="0">
                <a:solidFill>
                  <a:srgbClr val="0070C0"/>
                </a:solidFill>
              </a:rPr>
              <a:t>РАЗВЁРТЫВАТЬ </a:t>
            </a:r>
            <a:r>
              <a:rPr lang="ru-RU" i="1" dirty="0">
                <a:solidFill>
                  <a:srgbClr val="0070C0"/>
                </a:solidFill>
              </a:rPr>
              <a:t>РОЛЕВОЙ ДИАЛОГ С 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ПАРТНЁРОМ – СВЕРСТНИКОМ,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СПОСОБСТВОВАТЬ </a:t>
            </a:r>
            <a:r>
              <a:rPr lang="ru-RU" i="1" dirty="0">
                <a:solidFill>
                  <a:srgbClr val="0070C0"/>
                </a:solidFill>
              </a:rPr>
              <a:t>РАЗВИТИЮ САМОСТОЯТЕЛЬНОСТИ,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ПОДСКАЗЫВАТЬ </a:t>
            </a:r>
            <a:r>
              <a:rPr lang="ru-RU" i="1" dirty="0">
                <a:solidFill>
                  <a:srgbClr val="0070C0"/>
                </a:solidFill>
              </a:rPr>
              <a:t>ЛОГИЧЕСКОЕ ЗАВЕРШЕНИЕ ИГРЫ, </a:t>
            </a:r>
          </a:p>
          <a:p>
            <a:r>
              <a:rPr lang="ru-RU" i="1" dirty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АНАЛИЗИРОВАТЬ И </a:t>
            </a:r>
            <a:r>
              <a:rPr lang="ru-RU" i="1" dirty="0">
                <a:solidFill>
                  <a:srgbClr val="0070C0"/>
                </a:solidFill>
              </a:rPr>
              <a:t>ПОЛОЖИТЕЛЬНО </a:t>
            </a:r>
            <a:r>
              <a:rPr lang="ru-RU" i="1" dirty="0" smtClean="0">
                <a:solidFill>
                  <a:srgbClr val="0070C0"/>
                </a:solidFill>
              </a:rPr>
              <a:t>ОЦЕНИВАТЬ ИГРУ  </a:t>
            </a:r>
            <a:r>
              <a:rPr lang="ru-RU" i="1" dirty="0">
                <a:solidFill>
                  <a:srgbClr val="0070C0"/>
                </a:solidFill>
              </a:rPr>
              <a:t>ПОСЛЕ ЗАВЕРШЕНИЯ.  </a:t>
            </a:r>
          </a:p>
        </p:txBody>
      </p:sp>
    </p:spTree>
    <p:extLst>
      <p:ext uri="{BB962C8B-B14F-4D97-AF65-F5344CB8AC3E}">
        <p14:creationId xmlns="" xmlns:p14="http://schemas.microsoft.com/office/powerpoint/2010/main" val="170020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72" y="980728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Воспитатель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• </a:t>
            </a:r>
            <a:r>
              <a:rPr lang="ru-RU" sz="2000" b="1" dirty="0">
                <a:solidFill>
                  <a:srgbClr val="7030A0"/>
                </a:solidFill>
              </a:rPr>
              <a:t>Предваряя игру, знакомит детей с доступной деятельностью взрослых, как образцом нравственных отношений (врач – лечит, он вежливый, добрый, много знает о болезнях и т.д.)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• </a:t>
            </a:r>
            <a:r>
              <a:rPr lang="ru-RU" sz="2000" b="1" dirty="0">
                <a:solidFill>
                  <a:srgbClr val="7030A0"/>
                </a:solidFill>
              </a:rPr>
              <a:t>Подбирает игрушки, игровую среду, атрибуты побуждает детей играть коллективно, отображать в игровых ролях нравственные отношения.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• </a:t>
            </a:r>
            <a:r>
              <a:rPr lang="ru-RU" sz="2000" b="1" dirty="0">
                <a:solidFill>
                  <a:srgbClr val="7030A0"/>
                </a:solidFill>
              </a:rPr>
              <a:t>Обращаясь к исполнителям ролей, активизирует нравственные мотивы в поведении.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• </a:t>
            </a:r>
            <a:r>
              <a:rPr lang="ru-RU" sz="2000" b="1" dirty="0">
                <a:solidFill>
                  <a:srgbClr val="7030A0"/>
                </a:solidFill>
              </a:rPr>
              <a:t>Опираясь на правила коллективной игры, учит соблюдать </a:t>
            </a:r>
            <a:r>
              <a:rPr lang="ru-RU" sz="2000" b="1" dirty="0" smtClean="0">
                <a:solidFill>
                  <a:srgbClr val="7030A0"/>
                </a:solidFill>
              </a:rPr>
              <a:t>очерёдность </a:t>
            </a:r>
            <a:r>
              <a:rPr lang="ru-RU" sz="2000" b="1" dirty="0">
                <a:solidFill>
                  <a:srgbClr val="7030A0"/>
                </a:solidFill>
              </a:rPr>
              <a:t>при распределении ролей – регулирует организационные отношения детей.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• Побуждает детей объединяться в такие группы, в которых положительное влияние оказывают ребята с высоким уровнем развития игры и общения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878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Условия обеспечения социальной активности в игре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45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ГОСы курсы\итоговая работа слушателя\сборка\_1_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7308"/>
            <a:ext cx="3271912" cy="245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ГОСы курсы\итоговая работа слушателя\сборка\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116632"/>
            <a:ext cx="317596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ГОСы курсы\итоговая работа слушателя\сборка\1366487464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4" y="4367308"/>
            <a:ext cx="3534463" cy="249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ГОСы курсы\итоговая работа слушателя\сборка\1356413705_image0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78009" cy="253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ГОСы курсы\итоговая работа слушателя\сборка\Izobrazhenie_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61" y="692696"/>
            <a:ext cx="2903207" cy="2177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ГОСы курсы\итоговая работа слушателя\сборка\kuk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46"/>
          <a:stretch/>
        </p:blipFill>
        <p:spPr bwMode="auto">
          <a:xfrm>
            <a:off x="2886699" y="3494211"/>
            <a:ext cx="3004332" cy="2338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3431" y="266321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А Вы так играли?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79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3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Большая психологическая энциклопедия.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Л.С. Выготский Собр. Соч.: В : т. – М.: Педагогика. – Т. 4 : Проблема возраста / Под ред. Д.Б.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Л.С. Выготский «Игра и ее роль в психическом развитии ребенка» // Психология развития: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Христоматия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СПб.: Питер, 2011.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Н.Ф. Комарова «Комплексное руководство сюжетно-ролевыми играми в детском саду». – М.: Издательство 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2003», 2012. – 160с.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А.П. Усова «Роль игры в воспитании детей» / Под ред. А.В. Запорожца. – М.: Просвещение, 1976.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 Федеральный государственный стандарт дошкольного образования.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Д.Б.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«Психология игры». – 2-е изд. – М.: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1999.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295" y="370960"/>
            <a:ext cx="161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ЛИТЕРАТУРА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012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0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961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  развития игровой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961" y="1196752"/>
            <a:ext cx="7826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7030A0"/>
                </a:solidFill>
              </a:rPr>
              <a:t>Многие исследователи с тревогой отмечают тенденцию исчезновения игры из детского сада, особенно в старшем дошкольном возрасте </a:t>
            </a:r>
            <a:r>
              <a:rPr lang="ru-RU" b="1" i="1" dirty="0">
                <a:solidFill>
                  <a:srgbClr val="7030A0"/>
                </a:solidFill>
              </a:rPr>
              <a:t>(Л. А. </a:t>
            </a:r>
            <a:r>
              <a:rPr lang="ru-RU" b="1" i="1" dirty="0" err="1">
                <a:solidFill>
                  <a:srgbClr val="7030A0"/>
                </a:solidFill>
              </a:rPr>
              <a:t>Венгер</a:t>
            </a:r>
            <a:r>
              <a:rPr lang="ru-RU" b="1" i="1" dirty="0">
                <a:solidFill>
                  <a:srgbClr val="7030A0"/>
                </a:solidFill>
              </a:rPr>
              <a:t>, Н.Я. </a:t>
            </a:r>
            <a:r>
              <a:rPr lang="ru-RU" b="1" i="1" dirty="0" err="1">
                <a:solidFill>
                  <a:srgbClr val="7030A0"/>
                </a:solidFill>
              </a:rPr>
              <a:t>Мшашенко</a:t>
            </a:r>
            <a:r>
              <a:rPr lang="ru-RU" b="1" i="1" dirty="0">
                <a:solidFill>
                  <a:srgbClr val="7030A0"/>
                </a:solidFill>
              </a:rPr>
              <a:t>, И.-Э. Т. </a:t>
            </a:r>
            <a:r>
              <a:rPr lang="ru-RU" b="1" i="1" dirty="0" err="1">
                <a:solidFill>
                  <a:srgbClr val="7030A0"/>
                </a:solidFill>
              </a:rPr>
              <a:t>Гринявичене</a:t>
            </a:r>
            <a:r>
              <a:rPr lang="ru-RU" b="1" i="1" dirty="0">
                <a:solidFill>
                  <a:srgbClr val="7030A0"/>
                </a:solidFill>
              </a:rPr>
              <a:t>, Н.А. Короткова и др.). </a:t>
            </a:r>
            <a:r>
              <a:rPr lang="ru-RU" b="1" dirty="0">
                <a:solidFill>
                  <a:srgbClr val="7030A0"/>
                </a:solidFill>
              </a:rPr>
              <a:t>Анализ практики работы дошкольных учреждений свидетельствует об углублении противоречия между признанием роли игры в развитии ребенка в дошкольном возрасте и превалированием обучения в организации дошкольного </a:t>
            </a:r>
            <a:r>
              <a:rPr lang="ru-RU" b="1" dirty="0" smtClean="0">
                <a:solidFill>
                  <a:srgbClr val="7030A0"/>
                </a:solidFill>
              </a:rPr>
              <a:t>образования. А ведь именно ИГРА – является ведущим видом деятельности </a:t>
            </a:r>
            <a:r>
              <a:rPr lang="ru-RU" b="1" dirty="0">
                <a:solidFill>
                  <a:srgbClr val="7030A0"/>
                </a:solidFill>
              </a:rPr>
              <a:t>ребенка. 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игре он развивается как личность, у него формируются те стороны психики, от которых впоследствии будет зависеть успешность его социальной практики. Игра является полигоном для социальных проб детей, т. е. тех испытаний, которые выбирается детьми для самопроверки и в процессе которых ими осваиваются способы решения возникающих в процессе игры проблем межличностных отношений. В игре создается базис для новой ведущей деятельности - учебной. 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b="1" dirty="0" smtClean="0">
                <a:solidFill>
                  <a:srgbClr val="7030A0"/>
                </a:solidFill>
              </a:rPr>
              <a:t>Единственный </a:t>
            </a:r>
            <a:r>
              <a:rPr lang="ru-RU" b="1" dirty="0">
                <a:solidFill>
                  <a:srgbClr val="7030A0"/>
                </a:solidFill>
              </a:rPr>
              <a:t>язык, который легко даётся детям - это язык ИГРЫ. Именно игра позволяет скорректировать возникающие возрастные проблемы и сложности в отношениях. Без игры жизнь ребёнка невозможна! </a:t>
            </a:r>
          </a:p>
        </p:txBody>
      </p:sp>
    </p:spTree>
    <p:extLst>
      <p:ext uri="{BB962C8B-B14F-4D97-AF65-F5344CB8AC3E}">
        <p14:creationId xmlns="" xmlns:p14="http://schemas.microsoft.com/office/powerpoint/2010/main" val="241562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6401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с наукой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7030A0"/>
                </a:solidFill>
              </a:rPr>
              <a:t>Игра 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  </a:t>
            </a:r>
          </a:p>
          <a:p>
            <a:pPr indent="457200" algn="just"/>
            <a:r>
              <a:rPr lang="ru-RU" sz="2000" b="1" dirty="0">
                <a:solidFill>
                  <a:srgbClr val="7030A0"/>
                </a:solidFill>
              </a:rPr>
              <a:t>В исследованиях Л. С. Выготского, А. Н. Леонтьева, А. В. Запорожца, Д. Б. </a:t>
            </a:r>
            <a:r>
              <a:rPr lang="ru-RU" sz="2000" b="1" dirty="0" err="1">
                <a:solidFill>
                  <a:srgbClr val="7030A0"/>
                </a:solidFill>
              </a:rPr>
              <a:t>Эльконина</a:t>
            </a:r>
            <a:r>
              <a:rPr lang="ru-RU" sz="2000" b="1" dirty="0">
                <a:solidFill>
                  <a:srgbClr val="7030A0"/>
                </a:solidFill>
              </a:rPr>
              <a:t> игра определяется как ведущий вид деятельности, который возникает не путём спонтанного созревания, а формируется под влиянием социальных условий жизни и воспитания. В игре создаются благоприятные условия для формирования способностей производить действия в умственном плане, осуществляет психологические замены реальных объектов.  </a:t>
            </a:r>
          </a:p>
          <a:p>
            <a:pPr indent="457200" algn="just"/>
            <a:r>
              <a:rPr lang="ru-RU" sz="2000" b="1" dirty="0" smtClean="0">
                <a:solidFill>
                  <a:srgbClr val="7030A0"/>
                </a:solidFill>
              </a:rPr>
              <a:t>Поэтому </a:t>
            </a:r>
            <a:r>
              <a:rPr lang="ru-RU" sz="2000" b="1" dirty="0">
                <a:solidFill>
                  <a:srgbClr val="7030A0"/>
                </a:solidFill>
              </a:rPr>
              <a:t>важнейшей задачей педагогической практики является оптимизация и организация в ДОУ специального пространства для активизации, расширения и обогащения игровой деятельности дошкольника.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422527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0493" y="1124744"/>
            <a:ext cx="770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Виды деятельности как сквозные механизмы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азвития ребёнка ( в соответствии с ФГОС ДО)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492896"/>
            <a:ext cx="63097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7030A0"/>
                </a:solidFill>
              </a:rPr>
              <a:t>Общение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7030A0"/>
                </a:solidFill>
              </a:rPr>
              <a:t>Игра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7030A0"/>
                </a:solidFill>
              </a:rPr>
              <a:t>Познавательно- исследовательская </a:t>
            </a:r>
          </a:p>
          <a:p>
            <a:pPr>
              <a:lnSpc>
                <a:spcPct val="20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деятельность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69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5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297560" cy="6396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0456" y="3023293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словесные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3998" y="1885502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настольно - печатные 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2087" y="4509120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/>
              <a:t>л</a:t>
            </a:r>
            <a:r>
              <a:rPr lang="ru-RU" sz="2000" b="1" dirty="0" smtClean="0"/>
              <a:t>ого-ритмические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98513" y="5661248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театрализованные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912" y="4509120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/>
              <a:t>строительные 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15438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 с предметами - заместителями </a:t>
            </a:r>
          </a:p>
          <a:p>
            <a:pPr algn="ctr"/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18593" y="3103570"/>
            <a:ext cx="1728192" cy="886900"/>
          </a:xfrm>
          <a:prstGeom prst="rect">
            <a:avLst/>
          </a:prstGeom>
          <a:solidFill>
            <a:srgbClr val="71B0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ИГРЫ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132" y="3008754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подвижные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56488" y="941917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дидактические</a:t>
            </a:r>
            <a:endParaRPr lang="ru-RU" sz="2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482689" y="177281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148064" y="2492896"/>
            <a:ext cx="645934" cy="530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347864" y="2492896"/>
            <a:ext cx="576064" cy="530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71031" y="3547020"/>
            <a:ext cx="519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 flipV="1">
            <a:off x="3167220" y="3404798"/>
            <a:ext cx="430025" cy="26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403580" y="3990470"/>
            <a:ext cx="520348" cy="914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8064" y="3990470"/>
            <a:ext cx="645934" cy="914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2"/>
          </p:cNvCxnSpPr>
          <p:nvPr/>
        </p:nvCxnSpPr>
        <p:spPr>
          <a:xfrm>
            <a:off x="4482689" y="3990470"/>
            <a:ext cx="0" cy="167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97245" y="34921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Виды игр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0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186" y="75415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ru-RU" sz="2000" b="1" i="1" u="sng" dirty="0" smtClean="0">
                <a:solidFill>
                  <a:srgbClr val="7030A0"/>
                </a:solidFill>
              </a:rPr>
              <a:t>Задачи </a:t>
            </a:r>
            <a:r>
              <a:rPr lang="ru-RU" sz="2000" b="1" i="1" u="sng" dirty="0">
                <a:solidFill>
                  <a:srgbClr val="7030A0"/>
                </a:solidFill>
              </a:rPr>
              <a:t>воспитания и развития детей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:</a:t>
            </a:r>
          </a:p>
          <a:p>
            <a:pPr indent="457200" algn="just"/>
            <a:r>
              <a:rPr lang="ru-RU" sz="2000" i="1" dirty="0" smtClean="0">
                <a:solidFill>
                  <a:srgbClr val="0070C0"/>
                </a:solidFill>
              </a:rPr>
              <a:t>1.Способствовать </a:t>
            </a:r>
            <a:r>
              <a:rPr lang="ru-RU" sz="2000" i="1" dirty="0">
                <a:solidFill>
                  <a:srgbClr val="0070C0"/>
                </a:solidFill>
              </a:rPr>
              <a:t>развитию всех компонентов детской игры: обогащению тематики и видов игр, игровых действий, сюжетов, умений устанавливать ролевые отношения, вести ролевой диалог, создавать игровую обстановку, используя для этого реальные предметы и их заместители, действовать в реальной и воображаемой игровых ситуациях.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indent="457200" algn="just"/>
            <a:r>
              <a:rPr lang="ru-RU" sz="2000" i="1" dirty="0" smtClean="0">
                <a:solidFill>
                  <a:srgbClr val="0070C0"/>
                </a:solidFill>
              </a:rPr>
              <a:t>2.Создавать </a:t>
            </a:r>
            <a:r>
              <a:rPr lang="ru-RU" sz="2000" i="1" dirty="0">
                <a:solidFill>
                  <a:srgbClr val="0070C0"/>
                </a:solidFill>
              </a:rPr>
              <a:t>основу для развития содержания детских игр: обогащать представления детей о мире и круг интересов с помощью детской литературы, просмотра кукольных спектаклей; развивать воображение, творчество, интерес к игровому экспериментированию.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indent="457200" algn="just"/>
            <a:r>
              <a:rPr lang="ru-RU" sz="2000" i="1" dirty="0" smtClean="0">
                <a:solidFill>
                  <a:srgbClr val="0070C0"/>
                </a:solidFill>
              </a:rPr>
              <a:t>3.Формировать </a:t>
            </a:r>
            <a:r>
              <a:rPr lang="ru-RU" sz="2000" i="1" dirty="0">
                <a:solidFill>
                  <a:srgbClr val="0070C0"/>
                </a:solidFill>
              </a:rPr>
              <a:t>умение следовать игровым правилам в дидактических, подвижных, развивающих играх.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indent="457200" algn="just"/>
            <a:r>
              <a:rPr lang="ru-RU" sz="2000" i="1" dirty="0" smtClean="0">
                <a:solidFill>
                  <a:srgbClr val="0070C0"/>
                </a:solidFill>
              </a:rPr>
              <a:t>4.Воспитывать </a:t>
            </a:r>
            <a:r>
              <a:rPr lang="ru-RU" sz="2000" i="1" dirty="0">
                <a:solidFill>
                  <a:srgbClr val="0070C0"/>
                </a:solidFill>
              </a:rPr>
              <a:t>доброжелательные отношения между детьми, обо­гащать способы их игрового взаимодействия. </a:t>
            </a:r>
          </a:p>
          <a:p>
            <a:pPr indent="457200" algn="just"/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9248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Развитие игровой деятельности </a:t>
            </a:r>
          </a:p>
        </p:txBody>
      </p:sp>
    </p:spTree>
    <p:extLst>
      <p:ext uri="{BB962C8B-B14F-4D97-AF65-F5344CB8AC3E}">
        <p14:creationId xmlns="" xmlns:p14="http://schemas.microsoft.com/office/powerpoint/2010/main" val="33005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401" y="126876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развлекательная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(это основная функция игры - развлечь, доставить довольствие, воодушевить, пробудить интерес</a:t>
            </a:r>
            <a:r>
              <a:rPr lang="ru-RU" sz="2000" b="1" dirty="0" smtClean="0">
                <a:solidFill>
                  <a:srgbClr val="7030A0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коммуникативная</a:t>
            </a:r>
            <a:r>
              <a:rPr lang="ru-RU" sz="2000" b="1" dirty="0">
                <a:solidFill>
                  <a:srgbClr val="7030A0"/>
                </a:solidFill>
              </a:rPr>
              <a:t>: освоение диалектики общения;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самореализация </a:t>
            </a:r>
            <a:r>
              <a:rPr lang="ru-RU" sz="2000" b="1" dirty="0">
                <a:solidFill>
                  <a:srgbClr val="7030A0"/>
                </a:solidFill>
              </a:rPr>
              <a:t>в игре как полигоне человеческой </a:t>
            </a:r>
            <a:r>
              <a:rPr lang="ru-RU" sz="2000" b="1" dirty="0" smtClean="0">
                <a:solidFill>
                  <a:srgbClr val="7030A0"/>
                </a:solidFill>
              </a:rPr>
              <a:t>практики;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err="1" smtClean="0">
                <a:solidFill>
                  <a:srgbClr val="7030A0"/>
                </a:solidFill>
              </a:rPr>
              <a:t>игротерапевтическая</a:t>
            </a:r>
            <a:r>
              <a:rPr lang="ru-RU" sz="2000" b="1" dirty="0">
                <a:solidFill>
                  <a:srgbClr val="7030A0"/>
                </a:solidFill>
              </a:rPr>
              <a:t>: преодоление различных трудностей, возникающих в других видах жизнедеятельности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диагностическая</a:t>
            </a:r>
            <a:r>
              <a:rPr lang="ru-RU" sz="2000" b="1" u="sng" dirty="0">
                <a:solidFill>
                  <a:srgbClr val="7030A0"/>
                </a:solidFill>
              </a:rPr>
              <a:t>:</a:t>
            </a:r>
            <a:r>
              <a:rPr lang="ru-RU" sz="2000" b="1" dirty="0">
                <a:solidFill>
                  <a:srgbClr val="7030A0"/>
                </a:solidFill>
              </a:rPr>
              <a:t> выявление отклонений от нормативного поведения, самопознание в процессе игры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функция </a:t>
            </a:r>
            <a:r>
              <a:rPr lang="ru-RU" sz="2000" b="1" u="sng" dirty="0">
                <a:solidFill>
                  <a:srgbClr val="7030A0"/>
                </a:solidFill>
              </a:rPr>
              <a:t>коррекции:</a:t>
            </a:r>
            <a:r>
              <a:rPr lang="ru-RU" sz="2000" b="1" dirty="0">
                <a:solidFill>
                  <a:srgbClr val="7030A0"/>
                </a:solidFill>
              </a:rPr>
              <a:t> внесение позитивных изменений в структуру личностных показателей;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межнациональная </a:t>
            </a:r>
            <a:r>
              <a:rPr lang="ru-RU" sz="2000" b="1" u="sng" dirty="0">
                <a:solidFill>
                  <a:srgbClr val="7030A0"/>
                </a:solidFill>
              </a:rPr>
              <a:t>коммуникация</a:t>
            </a:r>
            <a:r>
              <a:rPr lang="ru-RU" sz="2000" b="1" dirty="0">
                <a:solidFill>
                  <a:srgbClr val="7030A0"/>
                </a:solidFill>
              </a:rPr>
              <a:t>: усвоение единых для всех людей социально-культурных ценностей;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функция </a:t>
            </a:r>
            <a:r>
              <a:rPr lang="ru-RU" sz="2000" b="1" u="sng" dirty="0">
                <a:solidFill>
                  <a:srgbClr val="7030A0"/>
                </a:solidFill>
              </a:rPr>
              <a:t>социализации:</a:t>
            </a:r>
            <a:r>
              <a:rPr lang="ru-RU" sz="2000" b="1" dirty="0">
                <a:solidFill>
                  <a:srgbClr val="7030A0"/>
                </a:solidFill>
              </a:rPr>
              <a:t> включение в систему    общественных отношений, усвоение норм человеческого общежития.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5114" y="428779"/>
            <a:ext cx="335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Функции игры:</a:t>
            </a:r>
          </a:p>
        </p:txBody>
      </p:sp>
    </p:spTree>
    <p:extLst>
      <p:ext uri="{BB962C8B-B14F-4D97-AF65-F5344CB8AC3E}">
        <p14:creationId xmlns="" xmlns:p14="http://schemas.microsoft.com/office/powerpoint/2010/main" val="51574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4847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Целеполагание,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Планирование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Реализация цели,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</a:rPr>
              <a:t>результатов, в которых личность полностью реализует себя как субъект.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5357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Структура игры как деятельности  </a:t>
            </a:r>
          </a:p>
        </p:txBody>
      </p:sp>
    </p:spTree>
    <p:extLst>
      <p:ext uri="{BB962C8B-B14F-4D97-AF65-F5344CB8AC3E}">
        <p14:creationId xmlns="" xmlns:p14="http://schemas.microsoft.com/office/powerpoint/2010/main" val="289359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ЭТАПЫ РАЗВИТИЯ ИГРЫ: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 </a:t>
            </a:r>
            <a:r>
              <a:rPr lang="ru-RU" sz="2000" b="1" i="1" dirty="0">
                <a:solidFill>
                  <a:srgbClr val="FF0000"/>
                </a:solidFill>
              </a:rPr>
              <a:t>ЭТАП </a:t>
            </a:r>
            <a:r>
              <a:rPr lang="ru-RU" sz="2000" b="1" i="1" dirty="0">
                <a:solidFill>
                  <a:srgbClr val="0070C0"/>
                </a:solidFill>
              </a:rPr>
              <a:t>–     ПОЯВЛЕНРИЕ ЖЕЛАНИЯ У </a:t>
            </a:r>
            <a:r>
              <a:rPr lang="ru-RU" sz="2000" b="1" i="1" dirty="0" smtClean="0">
                <a:solidFill>
                  <a:srgbClr val="0070C0"/>
                </a:solidFill>
              </a:rPr>
              <a:t>РЕБЁНКА </a:t>
            </a:r>
            <a:r>
              <a:rPr lang="ru-RU" sz="2000" b="1" i="1" dirty="0">
                <a:solidFill>
                  <a:srgbClr val="0070C0"/>
                </a:solidFill>
              </a:rPr>
              <a:t>ИГРАТЬ, </a:t>
            </a:r>
            <a:r>
              <a:rPr lang="ru-RU" sz="2000" b="1" i="1" dirty="0" smtClean="0">
                <a:solidFill>
                  <a:srgbClr val="0070C0"/>
                </a:solidFill>
              </a:rPr>
              <a:t>АКТИВНО            ДЕЙСТВОВАТЬ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u="sng" dirty="0">
                <a:solidFill>
                  <a:srgbClr val="0070C0"/>
                </a:solidFill>
              </a:rPr>
              <a:t>ПРИЁМЫ:</a:t>
            </a:r>
            <a:r>
              <a:rPr lang="ru-RU" sz="2000" i="1" u="sng" dirty="0">
                <a:solidFill>
                  <a:srgbClr val="0070C0"/>
                </a:solidFill>
              </a:rPr>
              <a:t>          </a:t>
            </a:r>
            <a:endParaRPr lang="ru-RU" sz="2000" i="1" u="sng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• </a:t>
            </a:r>
            <a:r>
              <a:rPr lang="ru-RU" i="1" dirty="0">
                <a:solidFill>
                  <a:srgbClr val="0070C0"/>
                </a:solidFill>
              </a:rPr>
              <a:t>БЕСЕДЫ, ЗАГАДКИ, 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 • </a:t>
            </a:r>
            <a:r>
              <a:rPr lang="ru-RU" i="1" dirty="0">
                <a:solidFill>
                  <a:srgbClr val="0070C0"/>
                </a:solidFill>
              </a:rPr>
              <a:t>СЧИТАЛКИ О ПЕРСОНАЖАХ,   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• ВНЕСЕНИЕ НОВОЙ ИГРУШКИ,  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 • </a:t>
            </a:r>
            <a:r>
              <a:rPr lang="ru-RU" i="1" dirty="0">
                <a:solidFill>
                  <a:srgbClr val="0070C0"/>
                </a:solidFill>
              </a:rPr>
              <a:t>СЮРПРИЗНЫЕ </a:t>
            </a:r>
            <a:r>
              <a:rPr lang="ru-RU" i="1" dirty="0" smtClean="0">
                <a:solidFill>
                  <a:srgbClr val="0070C0"/>
                </a:solidFill>
              </a:rPr>
              <a:t>МОМЕНТЫ 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sz="2000" b="1" i="1" u="sng" dirty="0" smtClean="0">
                <a:solidFill>
                  <a:srgbClr val="0070C0"/>
                </a:solidFill>
              </a:rPr>
              <a:t>ПРОЦЕСС</a:t>
            </a:r>
            <a:r>
              <a:rPr lang="ru-RU" sz="2000" b="1" i="1" u="sng" dirty="0">
                <a:solidFill>
                  <a:srgbClr val="0070C0"/>
                </a:solidFill>
              </a:rPr>
              <a:t>: </a:t>
            </a:r>
            <a:r>
              <a:rPr lang="ru-RU" sz="2000" i="1" dirty="0" smtClean="0">
                <a:solidFill>
                  <a:srgbClr val="0070C0"/>
                </a:solidFill>
              </a:rPr>
              <a:t>УСТАНОВЛЕНИЕ </a:t>
            </a:r>
            <a:r>
              <a:rPr lang="ru-RU" sz="2000" i="1" dirty="0">
                <a:solidFill>
                  <a:srgbClr val="0070C0"/>
                </a:solidFill>
              </a:rPr>
              <a:t>ВЗАИМООТНОШЕНИЙ ПО ПОВОДУ ВЫБОРА  ТЕМЫ,ПАРТНЁРОВ, РАСПРЕДЕЛЕНИЯ РОЛЕЙ, АТРИБУТОВ, МЕСТА </a:t>
            </a:r>
            <a:r>
              <a:rPr lang="ru-RU" sz="2000" i="1" dirty="0" smtClean="0">
                <a:solidFill>
                  <a:srgbClr val="0070C0"/>
                </a:solidFill>
              </a:rPr>
              <a:t>ИГРЫ</a:t>
            </a: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u="sng" dirty="0">
                <a:solidFill>
                  <a:srgbClr val="0070C0"/>
                </a:solidFill>
              </a:rPr>
              <a:t>РУКОВОДСТВО ИГРОЙ: </a:t>
            </a:r>
            <a:endParaRPr lang="ru-RU" sz="2000" b="1" i="1" u="sng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• </a:t>
            </a:r>
            <a:r>
              <a:rPr lang="ru-RU" i="1" dirty="0" smtClean="0">
                <a:solidFill>
                  <a:srgbClr val="0070C0"/>
                </a:solidFill>
              </a:rPr>
              <a:t>УЧЁТ ПОЛА </a:t>
            </a:r>
            <a:r>
              <a:rPr lang="ru-RU" i="1" dirty="0">
                <a:solidFill>
                  <a:srgbClr val="0070C0"/>
                </a:solidFill>
              </a:rPr>
              <a:t>РЕБЁНКА, 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• ОБУЧЕНИЕ ДЕТЕЙ </a:t>
            </a:r>
            <a:r>
              <a:rPr lang="ru-RU" i="1" dirty="0">
                <a:solidFill>
                  <a:srgbClr val="0070C0"/>
                </a:solidFill>
              </a:rPr>
              <a:t>ВЫРАЖАТЬ СВОИ ПОТРЕБНОСТИ, ДОГОВАРИВАТЬСЯ, ПОМОГАТЬ ДРУГ ДРУГУ, 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• РАЗРЕШЕНИЕ КОНФЛИКТОВ ПО </a:t>
            </a:r>
            <a:r>
              <a:rPr lang="ru-RU" i="1" dirty="0">
                <a:solidFill>
                  <a:srgbClr val="0070C0"/>
                </a:solidFill>
              </a:rPr>
              <a:t>ПОВОДУ РАСПРЕДЕЛЕНИЯ РОЛЕЙ, </a:t>
            </a:r>
            <a:r>
              <a:rPr lang="ru-RU" i="1" dirty="0" smtClean="0">
                <a:solidFill>
                  <a:srgbClr val="0070C0"/>
                </a:solidFill>
              </a:rPr>
              <a:t>АТРИБУРОВ.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849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430</TotalTime>
  <Words>1189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Разностороннее развитие ребёнка в игровой деятельности. Роль воспитателей в правильной организации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8</dc:creator>
  <cp:lastModifiedBy>use</cp:lastModifiedBy>
  <cp:revision>27</cp:revision>
  <dcterms:created xsi:type="dcterms:W3CDTF">2014-05-04T08:18:57Z</dcterms:created>
  <dcterms:modified xsi:type="dcterms:W3CDTF">2016-11-03T08:41:04Z</dcterms:modified>
</cp:coreProperties>
</file>