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64" r:id="rId5"/>
    <p:sldId id="266" r:id="rId6"/>
    <p:sldId id="269" r:id="rId7"/>
    <p:sldId id="270" r:id="rId8"/>
    <p:sldId id="271" r:id="rId9"/>
    <p:sldId id="272" r:id="rId10"/>
    <p:sldId id="276" r:id="rId11"/>
    <p:sldId id="280" r:id="rId12"/>
    <p:sldId id="274" r:id="rId13"/>
    <p:sldId id="277" r:id="rId14"/>
    <p:sldId id="281" r:id="rId15"/>
    <p:sldId id="275" r:id="rId16"/>
    <p:sldId id="278" r:id="rId17"/>
    <p:sldId id="282" r:id="rId18"/>
    <p:sldId id="279" r:id="rId19"/>
    <p:sldId id="28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732E9-39C2-4620-A416-405682EFC896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8" name="Picture 4" descr="MPj031561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42138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</p:pic>
      <p:sp>
        <p:nvSpPr>
          <p:cNvPr id="118789" name="WordArt 5"/>
          <p:cNvSpPr>
            <a:spLocks noChangeArrowheads="1" noChangeShapeType="1" noTextEdit="1"/>
          </p:cNvSpPr>
          <p:nvPr/>
        </p:nvSpPr>
        <p:spPr bwMode="auto">
          <a:xfrm>
            <a:off x="357158" y="0"/>
            <a:ext cx="8786842" cy="457200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023"/>
              </a:avLst>
            </a:prstTxWarp>
          </a:bodyPr>
          <a:lstStyle/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1164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Решение задач </a:t>
            </a:r>
          </a:p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1164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      на проценты.</a:t>
            </a:r>
            <a:endParaRPr lang="ru-RU" sz="44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31164A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Bookman Old Style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52120" y="5445224"/>
            <a:ext cx="3491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Иванова Елена Анатольевна  </a:t>
            </a:r>
          </a:p>
          <a:p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математики</a:t>
            </a: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гимназия №41 имени Эриха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Кестнера</a:t>
            </a:r>
            <a:endParaRPr lang="ru-RU" sz="1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дроби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числа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% от числа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Решите:</a:t>
            </a:r>
            <a:endParaRPr lang="en-US" sz="20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Задача1.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Сколько   получится   сухой                                 100% - 40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ромашки  из  40  кг  свежей,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если  после  сушки  остается                 16%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16% от первоначального веса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?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b="1" i="1" dirty="0">
              <a:latin typeface="Monotype Corsiva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3143248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3143248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GIF (3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4857760"/>
            <a:ext cx="1274759" cy="147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Ответ…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74027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Задача1.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Сколько   получится   сухой                                 100% - 40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ромашки  из  40  кг  свежей,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если  после  сушки  остается                 16%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16% от первоначального веса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40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= 0,4 (кг)  -  1%                      1)  16% = 0,16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0,4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·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 = 6,4 (кг)  - 100%                  2)  40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0,16 = 6,4 (кг)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- 100%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Сухой ромашки получится 6,4 кг.</a:t>
            </a:r>
            <a:endParaRPr lang="ru-RU" sz="2000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>
              <a:latin typeface="Monotype Corsiva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500306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500306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www.perryville.k12.mo.us/peshomepage/crhodes/Classroom%20Information_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357166"/>
            <a:ext cx="1237138" cy="1143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числа по его дроби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по его %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Масса  медвежонка  составляет   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15% массы белого медведя .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Найдите массу белого медведя,            15% - 120 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если масса медвежонка 120 кг.</a:t>
            </a: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120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 =  8 (кг)   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- 1 %               1)   15% = 0,15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100 =  800 (кг)  - 100%             2)  120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0,15 =  800 (кг)  - 100%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масса белого медведя 800 кг.                                                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643182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643182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GIF (8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642918"/>
            <a:ext cx="1500198" cy="75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числа по его дроби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по его %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Решите:</a:t>
            </a: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Задача2.</a:t>
            </a:r>
          </a:p>
          <a:p>
            <a:pPr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Сливочное мороженое содержит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14% сахара. На приготовление  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мороженого израсходовали 35 кг            1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сахара. Сколько килограммов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мороженого получилось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                                                              ?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786314" y="3071810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786314" y="3071810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GIF (3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4643446"/>
            <a:ext cx="1274759" cy="147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Ответ…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66883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Задача2.</a:t>
            </a:r>
          </a:p>
          <a:p>
            <a:pPr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Сливочное мороженое содержит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14% сахара. На приготовление  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мороженого израсходовали 35 кг            1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сахара. Сколько килограммов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мороженого получилось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35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14 = 2,5 (кг)  - 1%                        1) 14% = 0,14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2,5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·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 = 250 (кг) - 100%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35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0,14 = 250 (кг)  - 100%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мороженого получилось 250 килограммов.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500306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500306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ttp://www.perryville.k12.mo.us/peshomepage/crhodes/Classroom%20Information_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357166"/>
            <a:ext cx="1237138" cy="1143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% составляет одно число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другого.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Фрекен Бок испекла 80 пирожков,                     100% - 80 пирожков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Карлсон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тут же съел 16 пирожков.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Сколько процентов всех пирожков        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% - 1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пирожков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съел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Карлсон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80 =  0,2   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0,2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100 % =  20 %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Карлсон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съел  20%  всех пирожков.                                                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643182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643182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GIF (8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642918"/>
            <a:ext cx="1500198" cy="75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% составляет одно число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другого.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Решите:</a:t>
            </a:r>
            <a:endParaRPr lang="en-US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Задача3.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200 арбузов, привезенных в     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столовую, 16 арбузов оказались 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незрелыми. Сколько процентов               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% - 16 арбузов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всех арбузов составили незрелые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арбузы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?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3071810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3071810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GIF (3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4500570"/>
            <a:ext cx="1274759" cy="147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Ответ…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8117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Задача3.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200 арбузов, привезенных в     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столовую, 16 арбузов оказались 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незрелыми. Сколько процентов               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% - 16 арбузов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всех арбузов составили незрелые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арбузы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 16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200 = 0,08</a:t>
            </a:r>
          </a:p>
          <a:p>
            <a:pPr marL="457200" indent="-457200">
              <a:buAutoNum type="arabicParenR" startAt="2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0,08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100% = 8%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незрелые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арбузы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составили 8%.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786314" y="2500306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786314" y="2500306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www.perryville.k12.mo.us/peshomepage/crhodes/Classroom%20Information_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357166"/>
            <a:ext cx="1237138" cy="1143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342902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  <a:t>Вы, ребятишки, не скучайте!</a:t>
            </a:r>
            <a:b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Monotype Corsiva" pitchFamily="66" charset="0"/>
              </a:rPr>
              <a:t>         Проценты </a:t>
            </a:r>
            <a: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  <a:t>правильно считайте!</a:t>
            </a:r>
            <a:b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  <a:t>         Задачи верно будете решать,</a:t>
            </a:r>
            <a:b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  <a:t>         Получите в журнал оценку </a:t>
            </a:r>
            <a:r>
              <a:rPr lang="ru-RU" sz="3600" dirty="0" smtClean="0">
                <a:solidFill>
                  <a:srgbClr val="C00000"/>
                </a:solidFill>
                <a:latin typeface="Monotype Corsiva" pitchFamily="66" charset="0"/>
              </a:rPr>
              <a:t>пять!</a:t>
            </a:r>
            <a: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  <a:t/>
            </a:r>
            <a:br>
              <a:rPr lang="ru-RU" sz="3600" dirty="0" smtClean="0">
                <a:solidFill>
                  <a:srgbClr val="0070C0"/>
                </a:solidFill>
                <a:latin typeface="Monotype Corsiva" pitchFamily="66" charset="0"/>
              </a:rPr>
            </a:br>
            <a:endParaRPr lang="ru-RU" sz="3600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pic>
        <p:nvPicPr>
          <p:cNvPr id="4" name="Picture 13" descr="проценты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68" y="3286124"/>
            <a:ext cx="2028834" cy="28575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8" name="Picture 4" descr="MPj031561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42138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</p:pic>
      <p:sp>
        <p:nvSpPr>
          <p:cNvPr id="118789" name="WordArt 5"/>
          <p:cNvSpPr>
            <a:spLocks noChangeArrowheads="1" noChangeShapeType="1" noTextEdit="1"/>
          </p:cNvSpPr>
          <p:nvPr/>
        </p:nvSpPr>
        <p:spPr bwMode="auto">
          <a:xfrm>
            <a:off x="357158" y="0"/>
            <a:ext cx="8786842" cy="414338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023"/>
              </a:avLst>
            </a:prstTxWarp>
          </a:bodyPr>
          <a:lstStyle/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1164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Спасибо за урок  </a:t>
            </a:r>
          </a:p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1164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дети!</a:t>
            </a:r>
            <a:endParaRPr lang="ru-RU" sz="44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31164A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Bookman Old Style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Monotype Corsiva" pitchFamily="66" charset="0"/>
              </a:rPr>
              <a:t/>
            </a:r>
            <a:br>
              <a:rPr lang="ru-RU" sz="2000" dirty="0" smtClean="0">
                <a:latin typeface="Monotype Corsiva" pitchFamily="66" charset="0"/>
              </a:rPr>
            </a:br>
            <a:r>
              <a:rPr lang="ru-RU" sz="2000" dirty="0">
                <a:latin typeface="Monotype Corsiva" pitchFamily="66" charset="0"/>
              </a:rPr>
              <a:t/>
            </a:r>
            <a:br>
              <a:rPr lang="ru-RU" sz="2000" dirty="0">
                <a:latin typeface="Monotype Corsiva" pitchFamily="66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Monotype Corsiva" pitchFamily="66" charset="0"/>
              </a:rPr>
              <a:t>«Гений состоит из  1%  вдохновения и  99%  потения.»</a:t>
            </a:r>
            <a: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                                      Томас Эдисон</a:t>
            </a:r>
            <a:b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</a:br>
            <a:endParaRPr lang="ru-RU" sz="27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    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</a:t>
            </a: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Томас Эдисон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1847 – 1931 гг.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       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Американский изобретатель, предприниматель,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организатор и руководитель первой американской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промышленно – исследовательской лаборатории.</a:t>
            </a:r>
            <a:endParaRPr lang="ru-RU" sz="24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4" name="Содержимое 3" descr="http://i30.photobucket.com/albums/c350/wasteoftime316/Thomas20Edison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428736"/>
            <a:ext cx="2357454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             Немного истории…</a:t>
            </a:r>
            <a:endParaRPr lang="ru-RU" sz="36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                   </a:t>
            </a:r>
          </a:p>
          <a:p>
            <a:pPr>
              <a:buNone/>
            </a:pPr>
            <a:r>
              <a:rPr lang="ru-RU" sz="2400" b="1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         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Слово 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«процент»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происходит от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латинских слов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«</a:t>
            </a:r>
            <a:r>
              <a:rPr lang="en-US" sz="2400" b="1" i="1" dirty="0" smtClean="0">
                <a:solidFill>
                  <a:srgbClr val="002060"/>
                </a:solidFill>
                <a:latin typeface="Monotype Corsiva" pitchFamily="66" charset="0"/>
              </a:rPr>
              <a:t>pro centum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»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что дословно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переводится  как 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«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на сто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».</a:t>
            </a:r>
            <a:endParaRPr lang="ru-RU" sz="2400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Знак 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% 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произошёл благодаря опечатке.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В рукописях «</a:t>
            </a:r>
            <a:r>
              <a:rPr lang="en-US" sz="2400" i="1" dirty="0" smtClean="0">
                <a:solidFill>
                  <a:srgbClr val="002060"/>
                </a:solidFill>
                <a:latin typeface="Monotype Corsiva" pitchFamily="66" charset="0"/>
              </a:rPr>
              <a:t>pro centum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» часто заменялось словом 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«</a:t>
            </a:r>
            <a:r>
              <a:rPr lang="en-US" sz="2400" b="1" i="1" dirty="0" smtClean="0">
                <a:solidFill>
                  <a:srgbClr val="002060"/>
                </a:solidFill>
                <a:latin typeface="Monotype Corsiva" pitchFamily="66" charset="0"/>
              </a:rPr>
              <a:t>cento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»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(сто)  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и писали сокращённо – </a:t>
            </a:r>
            <a:r>
              <a:rPr lang="en-US" sz="2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cto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В 1685 году в Париже была напечатана книга - руководство по 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коммерческой  арифметике,  где  по  ошибке наборщик  вместо 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</a:t>
            </a:r>
            <a:r>
              <a:rPr lang="en-US" sz="2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cto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набрал 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%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. </a:t>
            </a: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13" descr="рисуно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00034" y="1142984"/>
            <a:ext cx="2857520" cy="22860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 как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1%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равен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сотой части 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величины, </a:t>
            </a:r>
            <a:b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 вся величина равна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100 %.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72006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5900" dirty="0" smtClean="0">
                <a:solidFill>
                  <a:srgbClr val="002060"/>
                </a:solidFill>
              </a:rPr>
              <a:t> </a:t>
            </a:r>
            <a:r>
              <a:rPr lang="ru-RU" sz="5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Вспомним</a:t>
            </a:r>
            <a:r>
              <a:rPr lang="ru-RU" sz="5900" dirty="0" smtClean="0">
                <a:solidFill>
                  <a:srgbClr val="666699"/>
                </a:solidFill>
                <a:latin typeface="Times New Roman" pitchFamily="18" charset="0"/>
                <a:cs typeface="Times New Roman" pitchFamily="18" charset="0"/>
              </a:rPr>
              <a:t>…                                             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>
                <a:solidFill>
                  <a:srgbClr val="0000FF"/>
                </a:solidFill>
              </a:rPr>
              <a:t>                          </a:t>
            </a:r>
          </a:p>
          <a:p>
            <a:pPr>
              <a:lnSpc>
                <a:spcPct val="80000"/>
              </a:lnSpc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i="1" dirty="0" smtClean="0">
                <a:solidFill>
                  <a:srgbClr val="002060"/>
                </a:solidFill>
              </a:rPr>
              <a:t>                                                                        </a:t>
            </a:r>
            <a:r>
              <a:rPr lang="ru-RU" sz="9600" i="1" dirty="0" smtClean="0">
                <a:solidFill>
                  <a:srgbClr val="002060"/>
                </a:solidFill>
              </a:rPr>
              <a:t>100%=1 </a:t>
            </a:r>
          </a:p>
          <a:p>
            <a:pPr>
              <a:lnSpc>
                <a:spcPct val="80000"/>
              </a:lnSpc>
              <a:buNone/>
            </a:pPr>
            <a:endParaRPr lang="ru-RU" sz="9600" i="1" dirty="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8800" i="1" dirty="0" smtClean="0">
                <a:solidFill>
                  <a:srgbClr val="002060"/>
                </a:solidFill>
              </a:rPr>
              <a:t>                  </a:t>
            </a:r>
            <a:r>
              <a:rPr lang="ru-RU" sz="9600" i="1" dirty="0" smtClean="0">
                <a:solidFill>
                  <a:srgbClr val="002060"/>
                </a:solidFill>
              </a:rPr>
              <a:t>75%=0,75</a:t>
            </a:r>
            <a:r>
              <a:rPr lang="ru-RU" sz="8800" i="1" dirty="0" smtClean="0">
                <a:solidFill>
                  <a:srgbClr val="002060"/>
                </a:solidFill>
              </a:rPr>
              <a:t>   </a:t>
            </a:r>
          </a:p>
          <a:p>
            <a:pPr>
              <a:lnSpc>
                <a:spcPct val="80000"/>
              </a:lnSpc>
              <a:buNone/>
            </a:pPr>
            <a:endParaRPr lang="ru-RU" sz="8800" i="1" dirty="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8800" i="1" dirty="0" smtClean="0">
                <a:solidFill>
                  <a:srgbClr val="002060"/>
                </a:solidFill>
              </a:rPr>
              <a:t>            </a:t>
            </a:r>
            <a:r>
              <a:rPr lang="ru-RU" sz="9600" i="1" dirty="0" smtClean="0">
                <a:solidFill>
                  <a:srgbClr val="002060"/>
                </a:solidFill>
              </a:rPr>
              <a:t>50%=0,5</a:t>
            </a:r>
          </a:p>
          <a:p>
            <a:pPr>
              <a:lnSpc>
                <a:spcPct val="80000"/>
              </a:lnSpc>
              <a:buNone/>
            </a:pPr>
            <a:endParaRPr lang="ru-RU" sz="8800" i="1" dirty="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8800" i="1" dirty="0" smtClean="0">
                <a:solidFill>
                  <a:srgbClr val="002060"/>
                </a:solidFill>
              </a:rPr>
              <a:t>    </a:t>
            </a:r>
            <a:r>
              <a:rPr lang="ru-RU" sz="9600" i="1" dirty="0">
                <a:solidFill>
                  <a:srgbClr val="002060"/>
                </a:solidFill>
              </a:rPr>
              <a:t>2</a:t>
            </a:r>
            <a:r>
              <a:rPr lang="ru-RU" sz="9600" i="1" dirty="0" smtClean="0">
                <a:solidFill>
                  <a:srgbClr val="002060"/>
                </a:solidFill>
              </a:rPr>
              <a:t>5%=0,25</a:t>
            </a:r>
            <a:r>
              <a:rPr lang="ru-RU" sz="2800" i="1" dirty="0" smtClean="0">
                <a:solidFill>
                  <a:srgbClr val="002060"/>
                </a:solidFill>
              </a:rPr>
              <a:t>   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4" name="Line 83"/>
          <p:cNvSpPr>
            <a:spLocks noChangeShapeType="1"/>
          </p:cNvSpPr>
          <p:nvPr/>
        </p:nvSpPr>
        <p:spPr bwMode="auto">
          <a:xfrm>
            <a:off x="928662" y="2928934"/>
            <a:ext cx="67691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5" name="AutoShape 51"/>
          <p:cNvCxnSpPr>
            <a:cxnSpLocks noChangeShapeType="1"/>
          </p:cNvCxnSpPr>
          <p:nvPr/>
        </p:nvCxnSpPr>
        <p:spPr bwMode="auto">
          <a:xfrm>
            <a:off x="928662" y="4643446"/>
            <a:ext cx="6769100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sp>
        <p:nvSpPr>
          <p:cNvPr id="6" name="Line 67"/>
          <p:cNvSpPr>
            <a:spLocks noChangeShapeType="1"/>
          </p:cNvSpPr>
          <p:nvPr/>
        </p:nvSpPr>
        <p:spPr bwMode="auto">
          <a:xfrm>
            <a:off x="928662" y="4643446"/>
            <a:ext cx="345598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8" name="AutoShape 53"/>
          <p:cNvCxnSpPr>
            <a:cxnSpLocks noChangeShapeType="1"/>
          </p:cNvCxnSpPr>
          <p:nvPr/>
        </p:nvCxnSpPr>
        <p:spPr bwMode="auto">
          <a:xfrm>
            <a:off x="928662" y="3786190"/>
            <a:ext cx="6769100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cxnSp>
        <p:nvCxnSpPr>
          <p:cNvPr id="9" name="AutoShape 52"/>
          <p:cNvCxnSpPr>
            <a:cxnSpLocks noChangeShapeType="1"/>
          </p:cNvCxnSpPr>
          <p:nvPr/>
        </p:nvCxnSpPr>
        <p:spPr bwMode="auto">
          <a:xfrm>
            <a:off x="928662" y="5643578"/>
            <a:ext cx="6769100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sp>
        <p:nvSpPr>
          <p:cNvPr id="11" name="Line 74"/>
          <p:cNvSpPr>
            <a:spLocks noChangeShapeType="1"/>
          </p:cNvSpPr>
          <p:nvPr/>
        </p:nvSpPr>
        <p:spPr bwMode="auto">
          <a:xfrm>
            <a:off x="928662" y="5643578"/>
            <a:ext cx="187166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81"/>
          <p:cNvSpPr>
            <a:spLocks noChangeShapeType="1"/>
          </p:cNvSpPr>
          <p:nvPr/>
        </p:nvSpPr>
        <p:spPr bwMode="auto">
          <a:xfrm>
            <a:off x="928662" y="3786190"/>
            <a:ext cx="52562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Вспомним</a:t>
            </a:r>
            <a:r>
              <a:rPr lang="ru-RU" dirty="0" smtClean="0">
                <a:solidFill>
                  <a:srgbClr val="666699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8501122" cy="441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обратить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десятичную дробь в проценты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надо ее умножить на 100 .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Например:</a:t>
            </a:r>
          </a:p>
          <a:p>
            <a:pPr>
              <a:buNone/>
            </a:pPr>
            <a:r>
              <a:rPr lang="ru-RU" sz="1600" dirty="0" smtClean="0"/>
              <a:t>                               </a:t>
            </a:r>
            <a:r>
              <a:rPr lang="ru-RU" sz="1600" dirty="0" smtClean="0">
                <a:solidFill>
                  <a:srgbClr val="FF0000"/>
                </a:solidFill>
              </a:rPr>
              <a:t>1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×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100 % = 100 %</a:t>
            </a:r>
          </a:p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0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,</a:t>
            </a:r>
            <a:r>
              <a:rPr lang="ru-RU" sz="1600" dirty="0">
                <a:solidFill>
                  <a:srgbClr val="FF0000"/>
                </a:solidFill>
                <a:cs typeface="Arial" charset="0"/>
              </a:rPr>
              <a:t>5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7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×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100 % = 57 %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  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1600" dirty="0">
                <a:solidFill>
                  <a:srgbClr val="FF0000"/>
                </a:solidFill>
                <a:cs typeface="Arial" charset="0"/>
              </a:rPr>
              <a:t>2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,4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3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× 100 % = 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2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4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3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%</a:t>
            </a:r>
          </a:p>
          <a:p>
            <a:pPr>
              <a:lnSpc>
                <a:spcPct val="90000"/>
              </a:lnSpc>
              <a:buNone/>
            </a:pP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  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                                    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0,00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4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× 100 % = 0,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4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%</a:t>
            </a:r>
            <a:endParaRPr lang="ru-RU" sz="1600" dirty="0" smtClean="0">
              <a:solidFill>
                <a:srgbClr val="FF0000"/>
              </a:solidFill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endParaRPr lang="ru-RU" sz="1600" dirty="0" smtClean="0"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Чтобы перевести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проценты в десятичную дробь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надо разделить</a:t>
            </a:r>
          </a:p>
          <a:p>
            <a:pPr>
              <a:lnSpc>
                <a:spcPct val="90000"/>
              </a:lnSpc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число процентов на 100.</a:t>
            </a:r>
          </a:p>
          <a:p>
            <a:pPr>
              <a:lnSpc>
                <a:spcPct val="9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Например :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                                7% = 7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:</a:t>
            </a:r>
            <a:r>
              <a:rPr lang="ru-RU" sz="1600" dirty="0" smtClean="0">
                <a:solidFill>
                  <a:srgbClr val="FF0000"/>
                </a:solidFill>
              </a:rPr>
              <a:t> 100 = 0,07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                                                             42% = 42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: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100 = 0,42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   123% = 123: 100 = 1,23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                                      </a:t>
            </a:r>
            <a:r>
              <a:rPr lang="ru-RU" sz="1600" dirty="0">
                <a:solidFill>
                  <a:srgbClr val="FF0000"/>
                </a:solidFill>
                <a:cs typeface="Arial" charset="0"/>
              </a:rPr>
              <a:t>8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,5% = 8,5 : 100 = 0,085</a:t>
            </a:r>
          </a:p>
          <a:p>
            <a:pPr>
              <a:buNone/>
            </a:pPr>
            <a:endParaRPr lang="ru-RU" sz="1600" dirty="0"/>
          </a:p>
        </p:txBody>
      </p:sp>
      <p:pic>
        <p:nvPicPr>
          <p:cNvPr id="5" name="Picture 4" descr="GIF (8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357166"/>
            <a:ext cx="207170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№1.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Запишите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виде десятичной дроби: 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1)  45%         2)  123%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процентах десятичные дроби: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3) 0,87          4) 0,07         5) 2,672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ответам найдите букву и прочитайте слово…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12,3-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4,5-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87%-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70%-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1,23-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26,72-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7%-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0,45-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8,7%-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267,2-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GIF (3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571480"/>
            <a:ext cx="1643074" cy="162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Ответ…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ЭЙЛЕР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                                 Леонард Эйлер</a:t>
            </a:r>
          </a:p>
          <a:p>
            <a:pPr>
              <a:buNone/>
            </a:pPr>
            <a:r>
              <a:rPr lang="ru-RU" sz="3600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                                  1707 – 1783гг.</a:t>
            </a:r>
          </a:p>
          <a:p>
            <a:pPr>
              <a:buNone/>
            </a:pPr>
            <a:endParaRPr lang="ru-RU" sz="3600" dirty="0" smtClean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                     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В </a:t>
            </a:r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1725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г. в Санкт-Петербурге по указу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Петра </a:t>
            </a:r>
            <a:r>
              <a:rPr lang="en-US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открылась Академия наук, т. к. ученых в России не</a:t>
            </a: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х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ватало, были приглашены ученые из-за границы. Среди них</a:t>
            </a: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б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ыл  математик  из Швейцарии </a:t>
            </a:r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Леонард Эйлер. 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Россия стала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ему второй Родиной. Он написал более 800 научных трудов. </a:t>
            </a:r>
            <a:endParaRPr lang="ru-RU" sz="2800" dirty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3" descr="http://history-persons.ru/wp-content/uploads/2012/04/img4f8426a79e0d4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14356"/>
            <a:ext cx="2214578" cy="3071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 на проценты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нта лицом вниз 3"/>
          <p:cNvSpPr/>
          <p:nvPr/>
        </p:nvSpPr>
        <p:spPr>
          <a:xfrm>
            <a:off x="428596" y="2000240"/>
            <a:ext cx="3357554" cy="1785950"/>
          </a:xfrm>
          <a:prstGeom prst="ribb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роби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 числа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% от числа ).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786050" y="3929066"/>
            <a:ext cx="3500462" cy="1785950"/>
          </a:xfrm>
          <a:prstGeom prst="ribb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 % 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составляет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одно число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от другого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5286380" y="2000240"/>
            <a:ext cx="3328982" cy="1714512"/>
          </a:xfrm>
          <a:prstGeom prst="ribb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числа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по его дроби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( по его % )</a:t>
            </a: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6000760" y="1285860"/>
            <a:ext cx="857256" cy="71438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3679025" y="2250273"/>
            <a:ext cx="1785950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679819" y="2249479"/>
            <a:ext cx="1785950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2143108" y="1285860"/>
            <a:ext cx="1071570" cy="71438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дроби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числа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% от числа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5736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поле, площадь которого 620 га,                       100% - 620 га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работали хлопкоуборочные машины.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сутки они убрали 15% всего поля.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гектаров хлопка убрали за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сутки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620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= 6,2 (га)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- 1 %               1)   15% = 0,15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6,2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 =  93 (га)  - 15%               2)   620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0,15 =  93 (га)  -  15%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хлопка убрали за сутки  93 гектара.                                           </a:t>
            </a:r>
            <a:r>
              <a:rPr lang="ru-RU" sz="2400" i="1" dirty="0" smtClean="0">
                <a:solidFill>
                  <a:srgbClr val="002060"/>
                </a:solidFill>
                <a:latin typeface="Monotype Corsiva" pitchFamily="66" charset="0"/>
              </a:rPr>
              <a:t>      </a:t>
            </a:r>
            <a:endParaRPr lang="ru-RU" sz="2400" i="1" dirty="0">
              <a:latin typeface="Monotype Corsiva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786058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786058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GIF (875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571480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1127</Words>
  <Application>Microsoft Office PowerPoint</Application>
  <PresentationFormat>Экран (4:3)</PresentationFormat>
  <Paragraphs>205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  «Гений состоит из  1%  вдохновения и  99%  потения.»                                                                                     Томас Эдисон </vt:lpstr>
      <vt:lpstr>              Немного истории…</vt:lpstr>
      <vt:lpstr> Так как 1% равен сотой части величины,  то вся величина равна 100 %. </vt:lpstr>
      <vt:lpstr>Вспомним…</vt:lpstr>
      <vt:lpstr>Тест №1.         Запишите</vt:lpstr>
      <vt:lpstr>        Ответ…</vt:lpstr>
      <vt:lpstr>Задачи на проценты</vt:lpstr>
      <vt:lpstr>Нахождение дроби от числа ( % от числа ).</vt:lpstr>
      <vt:lpstr>Нахождение дроби от числа ( % от числа ).</vt:lpstr>
      <vt:lpstr>Ответ…</vt:lpstr>
      <vt:lpstr>Нахождение числа по его дроби ( по его % ).</vt:lpstr>
      <vt:lpstr>Нахождение числа по его дроби ( по его % ).</vt:lpstr>
      <vt:lpstr>Ответ…</vt:lpstr>
      <vt:lpstr>Сколько % составляет одно число от другого.</vt:lpstr>
      <vt:lpstr>Сколько % составляет одно число от другого.</vt:lpstr>
      <vt:lpstr>Ответ…</vt:lpstr>
      <vt:lpstr> Вы, ребятишки, не скучайте!          Проценты правильно считайте!          Задачи верно будете решать,          Получите в журнал оценку пять! 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102</cp:revision>
  <dcterms:created xsi:type="dcterms:W3CDTF">2012-08-11T08:21:22Z</dcterms:created>
  <dcterms:modified xsi:type="dcterms:W3CDTF">2016-11-09T11:27:06Z</dcterms:modified>
</cp:coreProperties>
</file>