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69" r:id="rId2"/>
  </p:sldMasterIdLst>
  <p:notesMasterIdLst>
    <p:notesMasterId r:id="rId18"/>
  </p:notesMasterIdLst>
  <p:sldIdLst>
    <p:sldId id="256" r:id="rId3"/>
    <p:sldId id="262" r:id="rId4"/>
    <p:sldId id="263" r:id="rId5"/>
    <p:sldId id="291" r:id="rId6"/>
    <p:sldId id="302" r:id="rId7"/>
    <p:sldId id="293" r:id="rId8"/>
    <p:sldId id="298" r:id="rId9"/>
    <p:sldId id="297" r:id="rId10"/>
    <p:sldId id="299" r:id="rId11"/>
    <p:sldId id="296" r:id="rId12"/>
    <p:sldId id="268" r:id="rId13"/>
    <p:sldId id="300" r:id="rId14"/>
    <p:sldId id="303" r:id="rId15"/>
    <p:sldId id="304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41C4"/>
    <a:srgbClr val="FF33CC"/>
    <a:srgbClr val="FF0066"/>
    <a:srgbClr val="FFCCFF"/>
    <a:srgbClr val="FF3300"/>
    <a:srgbClr val="3333CC"/>
    <a:srgbClr val="5D0345"/>
    <a:srgbClr val="FF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7" autoAdjust="0"/>
    <p:restoredTop sz="93548" autoAdjust="0"/>
  </p:normalViewPr>
  <p:slideViewPr>
    <p:cSldViewPr>
      <p:cViewPr>
        <p:scale>
          <a:sx n="59" d="100"/>
          <a:sy n="59" d="100"/>
        </p:scale>
        <p:origin x="-215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6414B-7D13-48DE-A422-198D2FB5866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82646-931D-47B5-897F-7F22A4B9BC3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Главная цель работы: </a:t>
          </a:r>
          <a:r>
            <a:rPr lang="ru-RU" sz="1800" b="0" i="1" u="none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приобщение детей к русской музыкальной культуре через игру на музыкальных инструментах в оркестре</a:t>
          </a:r>
          <a:endParaRPr lang="ru-RU" sz="1800" i="0" u="none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B1AF22-0999-499C-B1CA-50179D39E930}" type="parTrans" cxnId="{16468EB7-BBF2-47F6-9CD9-34839971F0D2}">
      <dgm:prSet/>
      <dgm:spPr/>
      <dgm:t>
        <a:bodyPr/>
        <a:lstStyle/>
        <a:p>
          <a:endParaRPr lang="ru-RU"/>
        </a:p>
      </dgm:t>
    </dgm:pt>
    <dgm:pt modelId="{46C68076-0A38-4B22-A34B-C1DED99118DB}" type="sibTrans" cxnId="{16468EB7-BBF2-47F6-9CD9-34839971F0D2}">
      <dgm:prSet/>
      <dgm:spPr/>
      <dgm:t>
        <a:bodyPr/>
        <a:lstStyle/>
        <a:p>
          <a:endParaRPr lang="ru-RU"/>
        </a:p>
      </dgm:t>
    </dgm:pt>
    <dgm:pt modelId="{CB5E3C4B-C289-42AB-9215-9B6DCE85C3C6}" type="pres">
      <dgm:prSet presAssocID="{F136414B-7D13-48DE-A422-198D2FB586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4E9A1-C4C4-4E56-B2B6-F27EED985E65}" type="pres">
      <dgm:prSet presAssocID="{F3B82646-931D-47B5-897F-7F22A4B9BC3C}" presName="centerShape" presStyleLbl="node0" presStyleIdx="0" presStyleCnt="1" custScaleX="40733" custScaleY="36319" custLinFactNeighborX="89" custLinFactNeighborY="1645"/>
      <dgm:spPr/>
      <dgm:t>
        <a:bodyPr/>
        <a:lstStyle/>
        <a:p>
          <a:endParaRPr lang="ru-RU"/>
        </a:p>
      </dgm:t>
    </dgm:pt>
  </dgm:ptLst>
  <dgm:cxnLst>
    <dgm:cxn modelId="{6A521645-2262-4C29-9BDF-EA4EE97CFA54}" type="presOf" srcId="{F3B82646-931D-47B5-897F-7F22A4B9BC3C}" destId="{E154E9A1-C4C4-4E56-B2B6-F27EED985E65}" srcOrd="0" destOrd="0" presId="urn:microsoft.com/office/officeart/2005/8/layout/radial5"/>
    <dgm:cxn modelId="{16468EB7-BBF2-47F6-9CD9-34839971F0D2}" srcId="{F136414B-7D13-48DE-A422-198D2FB58662}" destId="{F3B82646-931D-47B5-897F-7F22A4B9BC3C}" srcOrd="0" destOrd="0" parTransId="{ADB1AF22-0999-499C-B1CA-50179D39E930}" sibTransId="{46C68076-0A38-4B22-A34B-C1DED99118DB}"/>
    <dgm:cxn modelId="{F3C10B3C-4C35-4957-B452-DA508546CB3B}" type="presOf" srcId="{F136414B-7D13-48DE-A422-198D2FB58662}" destId="{CB5E3C4B-C289-42AB-9215-9B6DCE85C3C6}" srcOrd="0" destOrd="0" presId="urn:microsoft.com/office/officeart/2005/8/layout/radial5"/>
    <dgm:cxn modelId="{6899B0F6-9F7E-4503-9538-167B15DB9895}" type="presParOf" srcId="{CB5E3C4B-C289-42AB-9215-9B6DCE85C3C6}" destId="{E154E9A1-C4C4-4E56-B2B6-F27EED985E65}" srcOrd="0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D3912-CAEF-4E0B-AB4C-31A0D14D53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098FE-F027-4AA2-A67E-F419BC4B2F3F}">
      <dgm:prSet phldrT="[Текст]" custT="1"/>
      <dgm:spPr>
        <a:solidFill>
          <a:srgbClr val="FFFF00">
            <a:alpha val="50000"/>
          </a:srgbClr>
        </a:solidFill>
        <a:ln w="63500">
          <a:solidFill>
            <a:srgbClr val="FFFF00"/>
          </a:solidFill>
        </a:ln>
      </dgm:spPr>
      <dgm:t>
        <a:bodyPr/>
        <a:lstStyle/>
        <a:p>
          <a:pPr algn="just"/>
          <a:r>
            <a:rPr lang="ru-RU" sz="2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Подготовка к игре на музыкальных инструментах</a:t>
          </a:r>
          <a:endParaRPr lang="ru-RU" sz="2000" b="1" dirty="0">
            <a:solidFill>
              <a:srgbClr val="3333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22B2D6-2937-4034-B3F8-0FA0C3D4A9AD}" type="parTrans" cxnId="{8F1653BA-FA32-494D-97EC-1A0D720181AF}">
      <dgm:prSet/>
      <dgm:spPr/>
      <dgm:t>
        <a:bodyPr/>
        <a:lstStyle/>
        <a:p>
          <a:endParaRPr lang="ru-RU"/>
        </a:p>
      </dgm:t>
    </dgm:pt>
    <dgm:pt modelId="{00BB7C41-DAC8-4D11-AB12-F61E0883A226}" type="sibTrans" cxnId="{8F1653BA-FA32-494D-97EC-1A0D720181AF}">
      <dgm:prSet/>
      <dgm:spPr>
        <a:solidFill>
          <a:srgbClr val="3333CC">
            <a:alpha val="90000"/>
          </a:srgbClr>
        </a:solidFill>
        <a:ln>
          <a:solidFill>
            <a:srgbClr val="3333CC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2CFE5BA-6737-42E9-BF5F-342036574D81}">
      <dgm:prSet phldrT="[Текст]" custT="1"/>
      <dgm:spPr>
        <a:solidFill>
          <a:srgbClr val="FFFF00">
            <a:alpha val="49000"/>
          </a:srgbClr>
        </a:solidFill>
        <a:ln w="63500">
          <a:solidFill>
            <a:srgbClr val="FFFF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Обучение технике игры на музыкальных инструментах</a:t>
          </a:r>
          <a:endParaRPr lang="ru-RU" sz="2000" b="1" dirty="0">
            <a:solidFill>
              <a:srgbClr val="3333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665F6B-516B-452F-B643-854901A57D7C}" type="parTrans" cxnId="{75D4C503-61FE-41FD-A14D-6B6206B78DBB}">
      <dgm:prSet/>
      <dgm:spPr/>
      <dgm:t>
        <a:bodyPr/>
        <a:lstStyle/>
        <a:p>
          <a:endParaRPr lang="ru-RU"/>
        </a:p>
      </dgm:t>
    </dgm:pt>
    <dgm:pt modelId="{0D62556B-7FBF-43DB-8FD9-DD4674E98F9D}" type="sibTrans" cxnId="{75D4C503-61FE-41FD-A14D-6B6206B78DBB}">
      <dgm:prSet/>
      <dgm:spPr>
        <a:solidFill>
          <a:srgbClr val="3333CC">
            <a:alpha val="90000"/>
          </a:srgbClr>
        </a:solidFill>
      </dgm:spPr>
      <dgm:t>
        <a:bodyPr/>
        <a:lstStyle/>
        <a:p>
          <a:endParaRPr lang="ru-RU"/>
        </a:p>
      </dgm:t>
    </dgm:pt>
    <dgm:pt modelId="{8A0B63ED-EF42-4F33-B247-1FE26728E7A5}">
      <dgm:prSet phldrT="[Текст]" custT="1"/>
      <dgm:spPr>
        <a:solidFill>
          <a:srgbClr val="FFFF00">
            <a:alpha val="49000"/>
          </a:srgbClr>
        </a:solidFill>
        <a:ln w="63500">
          <a:solidFill>
            <a:srgbClr val="FFFF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Организация игры в оркестре</a:t>
          </a:r>
          <a:endParaRPr lang="ru-RU" sz="1600" dirty="0"/>
        </a:p>
      </dgm:t>
    </dgm:pt>
    <dgm:pt modelId="{206EBCB5-0553-4EEC-B640-FE18190558BF}" type="parTrans" cxnId="{34B970B7-61F6-4417-981D-6B58DFB31363}">
      <dgm:prSet/>
      <dgm:spPr/>
      <dgm:t>
        <a:bodyPr/>
        <a:lstStyle/>
        <a:p>
          <a:endParaRPr lang="ru-RU"/>
        </a:p>
      </dgm:t>
    </dgm:pt>
    <dgm:pt modelId="{9792E17A-A472-465B-85E5-502456F1DC3A}" type="sibTrans" cxnId="{34B970B7-61F6-4417-981D-6B58DFB31363}">
      <dgm:prSet/>
      <dgm:spPr/>
      <dgm:t>
        <a:bodyPr/>
        <a:lstStyle/>
        <a:p>
          <a:endParaRPr lang="ru-RU"/>
        </a:p>
      </dgm:t>
    </dgm:pt>
    <dgm:pt modelId="{12F6558D-9C42-4BF6-9C88-898ADE621BE3}" type="pres">
      <dgm:prSet presAssocID="{873D3912-CAEF-4E0B-AB4C-31A0D14D53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74B66-3837-4BEC-9DD4-3F253E766DC5}" type="pres">
      <dgm:prSet presAssocID="{873D3912-CAEF-4E0B-AB4C-31A0D14D532D}" presName="dummyMaxCanvas" presStyleCnt="0">
        <dgm:presLayoutVars/>
      </dgm:prSet>
      <dgm:spPr/>
    </dgm:pt>
    <dgm:pt modelId="{B370F881-08CA-4C1F-B45C-A91546AAFC88}" type="pres">
      <dgm:prSet presAssocID="{873D3912-CAEF-4E0B-AB4C-31A0D14D532D}" presName="ThreeNodes_1" presStyleLbl="node1" presStyleIdx="0" presStyleCnt="3" custScaleY="54589" custLinFactNeighborX="1540" custLinFactNeighborY="-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9209F-F5BF-456A-9204-25CE78CF8F0C}" type="pres">
      <dgm:prSet presAssocID="{873D3912-CAEF-4E0B-AB4C-31A0D14D532D}" presName="ThreeNodes_2" presStyleLbl="node1" presStyleIdx="1" presStyleCnt="3" custScaleX="105098" custScaleY="6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48E1-532E-4AF7-A649-58ADC504E871}" type="pres">
      <dgm:prSet presAssocID="{873D3912-CAEF-4E0B-AB4C-31A0D14D532D}" presName="ThreeNodes_3" presStyleLbl="node1" presStyleIdx="2" presStyleCnt="3" custScaleX="106161" custScaleY="49421" custLinFactNeighborX="-449" custLinFactNeighborY="1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7AA61-5C4A-4716-BB20-C81ABB6EC576}" type="pres">
      <dgm:prSet presAssocID="{873D3912-CAEF-4E0B-AB4C-31A0D14D532D}" presName="ThreeConn_1-2" presStyleLbl="fgAccFollowNode1" presStyleIdx="0" presStyleCnt="2" custScaleX="78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199F-444D-4BF0-AFFE-E19A8F50B65A}" type="pres">
      <dgm:prSet presAssocID="{873D3912-CAEF-4E0B-AB4C-31A0D14D532D}" presName="ThreeConn_2-3" presStyleLbl="fgAccFollowNode1" presStyleIdx="1" presStyleCnt="2" custScaleX="88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4121E-0EF6-459A-B891-7DE86CA5F814}" type="pres">
      <dgm:prSet presAssocID="{873D3912-CAEF-4E0B-AB4C-31A0D14D532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ADCD-DB29-43F7-B87E-0DE19E867090}" type="pres">
      <dgm:prSet presAssocID="{873D3912-CAEF-4E0B-AB4C-31A0D14D532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6E63-38BC-4CDB-B610-28CE5A4D2C08}" type="pres">
      <dgm:prSet presAssocID="{873D3912-CAEF-4E0B-AB4C-31A0D14D532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E5783-6B74-4C73-ADEC-CC290DDD1F09}" type="presOf" srcId="{8A0B63ED-EF42-4F33-B247-1FE26728E7A5}" destId="{13AC48E1-532E-4AF7-A649-58ADC504E871}" srcOrd="0" destOrd="0" presId="urn:microsoft.com/office/officeart/2005/8/layout/vProcess5"/>
    <dgm:cxn modelId="{3280DB49-5BE5-4249-8127-686701FAFF66}" type="presOf" srcId="{00BB7C41-DAC8-4D11-AB12-F61E0883A226}" destId="{A2D7AA61-5C4A-4716-BB20-C81ABB6EC576}" srcOrd="0" destOrd="0" presId="urn:microsoft.com/office/officeart/2005/8/layout/vProcess5"/>
    <dgm:cxn modelId="{C4E3A12B-D89D-4F38-8D90-D66BC3A9FA6E}" type="presOf" srcId="{52E098FE-F027-4AA2-A67E-F419BC4B2F3F}" destId="{FD04121E-0EF6-459A-B891-7DE86CA5F814}" srcOrd="1" destOrd="0" presId="urn:microsoft.com/office/officeart/2005/8/layout/vProcess5"/>
    <dgm:cxn modelId="{10F19C55-8D1E-46FF-89E8-31DEFA997748}" type="presOf" srcId="{8A0B63ED-EF42-4F33-B247-1FE26728E7A5}" destId="{C6176E63-38BC-4CDB-B610-28CE5A4D2C08}" srcOrd="1" destOrd="0" presId="urn:microsoft.com/office/officeart/2005/8/layout/vProcess5"/>
    <dgm:cxn modelId="{EE495E5B-0428-4939-965D-801720C5BE7B}" type="presOf" srcId="{52E098FE-F027-4AA2-A67E-F419BC4B2F3F}" destId="{B370F881-08CA-4C1F-B45C-A91546AAFC88}" srcOrd="0" destOrd="0" presId="urn:microsoft.com/office/officeart/2005/8/layout/vProcess5"/>
    <dgm:cxn modelId="{34B970B7-61F6-4417-981D-6B58DFB31363}" srcId="{873D3912-CAEF-4E0B-AB4C-31A0D14D532D}" destId="{8A0B63ED-EF42-4F33-B247-1FE26728E7A5}" srcOrd="2" destOrd="0" parTransId="{206EBCB5-0553-4EEC-B640-FE18190558BF}" sibTransId="{9792E17A-A472-465B-85E5-502456F1DC3A}"/>
    <dgm:cxn modelId="{30E6C50D-B239-4BF3-85C4-4FA2C23D4E9C}" type="presOf" srcId="{0D62556B-7FBF-43DB-8FD9-DD4674E98F9D}" destId="{1063199F-444D-4BF0-AFFE-E19A8F50B65A}" srcOrd="0" destOrd="0" presId="urn:microsoft.com/office/officeart/2005/8/layout/vProcess5"/>
    <dgm:cxn modelId="{18408F22-4858-432D-932A-7E74B154025A}" type="presOf" srcId="{873D3912-CAEF-4E0B-AB4C-31A0D14D532D}" destId="{12F6558D-9C42-4BF6-9C88-898ADE621BE3}" srcOrd="0" destOrd="0" presId="urn:microsoft.com/office/officeart/2005/8/layout/vProcess5"/>
    <dgm:cxn modelId="{F979CCE6-61F8-4107-9C12-586FA1FDD72C}" type="presOf" srcId="{C2CFE5BA-6737-42E9-BF5F-342036574D81}" destId="{4871ADCD-DB29-43F7-B87E-0DE19E867090}" srcOrd="1" destOrd="0" presId="urn:microsoft.com/office/officeart/2005/8/layout/vProcess5"/>
    <dgm:cxn modelId="{75D4C503-61FE-41FD-A14D-6B6206B78DBB}" srcId="{873D3912-CAEF-4E0B-AB4C-31A0D14D532D}" destId="{C2CFE5BA-6737-42E9-BF5F-342036574D81}" srcOrd="1" destOrd="0" parTransId="{FD665F6B-516B-452F-B643-854901A57D7C}" sibTransId="{0D62556B-7FBF-43DB-8FD9-DD4674E98F9D}"/>
    <dgm:cxn modelId="{30C9F063-088A-41E7-8316-54CD7953FC19}" type="presOf" srcId="{C2CFE5BA-6737-42E9-BF5F-342036574D81}" destId="{DD19209F-F5BF-456A-9204-25CE78CF8F0C}" srcOrd="0" destOrd="0" presId="urn:microsoft.com/office/officeart/2005/8/layout/vProcess5"/>
    <dgm:cxn modelId="{8F1653BA-FA32-494D-97EC-1A0D720181AF}" srcId="{873D3912-CAEF-4E0B-AB4C-31A0D14D532D}" destId="{52E098FE-F027-4AA2-A67E-F419BC4B2F3F}" srcOrd="0" destOrd="0" parTransId="{CB22B2D6-2937-4034-B3F8-0FA0C3D4A9AD}" sibTransId="{00BB7C41-DAC8-4D11-AB12-F61E0883A226}"/>
    <dgm:cxn modelId="{C35EDBD7-98E0-4F8D-9790-C141A5413268}" type="presParOf" srcId="{12F6558D-9C42-4BF6-9C88-898ADE621BE3}" destId="{76A74B66-3837-4BEC-9DD4-3F253E766DC5}" srcOrd="0" destOrd="0" presId="urn:microsoft.com/office/officeart/2005/8/layout/vProcess5"/>
    <dgm:cxn modelId="{7132A2E1-4AB7-4303-869E-4AD71289012F}" type="presParOf" srcId="{12F6558D-9C42-4BF6-9C88-898ADE621BE3}" destId="{B370F881-08CA-4C1F-B45C-A91546AAFC88}" srcOrd="1" destOrd="0" presId="urn:microsoft.com/office/officeart/2005/8/layout/vProcess5"/>
    <dgm:cxn modelId="{D3A1F64A-1D96-4EDE-B1DB-BD3678BAC890}" type="presParOf" srcId="{12F6558D-9C42-4BF6-9C88-898ADE621BE3}" destId="{DD19209F-F5BF-456A-9204-25CE78CF8F0C}" srcOrd="2" destOrd="0" presId="urn:microsoft.com/office/officeart/2005/8/layout/vProcess5"/>
    <dgm:cxn modelId="{090365EF-9C3F-45D6-B26C-45DDB07826A6}" type="presParOf" srcId="{12F6558D-9C42-4BF6-9C88-898ADE621BE3}" destId="{13AC48E1-532E-4AF7-A649-58ADC504E871}" srcOrd="3" destOrd="0" presId="urn:microsoft.com/office/officeart/2005/8/layout/vProcess5"/>
    <dgm:cxn modelId="{D8B8C011-443D-45EB-AB91-1ED18BD7B60A}" type="presParOf" srcId="{12F6558D-9C42-4BF6-9C88-898ADE621BE3}" destId="{A2D7AA61-5C4A-4716-BB20-C81ABB6EC576}" srcOrd="4" destOrd="0" presId="urn:microsoft.com/office/officeart/2005/8/layout/vProcess5"/>
    <dgm:cxn modelId="{AFE3A835-EE88-4E31-A8FB-0BACD2F9FCE1}" type="presParOf" srcId="{12F6558D-9C42-4BF6-9C88-898ADE621BE3}" destId="{1063199F-444D-4BF0-AFFE-E19A8F50B65A}" srcOrd="5" destOrd="0" presId="urn:microsoft.com/office/officeart/2005/8/layout/vProcess5"/>
    <dgm:cxn modelId="{5D5C9C3F-3561-49BF-9E45-48B8CF12AABC}" type="presParOf" srcId="{12F6558D-9C42-4BF6-9C88-898ADE621BE3}" destId="{FD04121E-0EF6-459A-B891-7DE86CA5F814}" srcOrd="6" destOrd="0" presId="urn:microsoft.com/office/officeart/2005/8/layout/vProcess5"/>
    <dgm:cxn modelId="{4014DB58-307A-4D10-ACED-C6C07C15988D}" type="presParOf" srcId="{12F6558D-9C42-4BF6-9C88-898ADE621BE3}" destId="{4871ADCD-DB29-43F7-B87E-0DE19E867090}" srcOrd="7" destOrd="0" presId="urn:microsoft.com/office/officeart/2005/8/layout/vProcess5"/>
    <dgm:cxn modelId="{39C27B58-AA3F-4C3A-8086-79B6595D0079}" type="presParOf" srcId="{12F6558D-9C42-4BF6-9C88-898ADE621BE3}" destId="{C6176E63-38BC-4CDB-B610-28CE5A4D2C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E9A1-C4C4-4E56-B2B6-F27EED985E65}">
      <dsp:nvSpPr>
        <dsp:cNvPr id="0" name=""/>
        <dsp:cNvSpPr/>
      </dsp:nvSpPr>
      <dsp:spPr>
        <a:xfrm>
          <a:off x="3203693" y="2709059"/>
          <a:ext cx="2793469" cy="2490757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Главная цель работы: </a:t>
          </a:r>
          <a:r>
            <a:rPr lang="ru-RU" sz="1800" b="0" i="1" u="none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приобщение детей к русской музыкальной культуре через игру на музыкальных инструментах в оркестре</a:t>
          </a:r>
          <a:endParaRPr lang="ru-RU" sz="1800" i="0" u="none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12787" y="3073822"/>
        <a:ext cx="1975281" cy="1761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0F881-08CA-4C1F-B45C-A91546AAFC88}">
      <dsp:nvSpPr>
        <dsp:cNvPr id="0" name=""/>
        <dsp:cNvSpPr/>
      </dsp:nvSpPr>
      <dsp:spPr>
        <a:xfrm>
          <a:off x="-10" y="288029"/>
          <a:ext cx="4284476" cy="813684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 w="635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Подготовка к игре на музыкальных инструментах</a:t>
          </a:r>
          <a:endParaRPr lang="ru-RU" sz="2000" b="1" kern="1200" dirty="0">
            <a:solidFill>
              <a:srgbClr val="33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22" y="311861"/>
        <a:ext cx="2715689" cy="766020"/>
      </dsp:txXfrm>
    </dsp:sp>
    <dsp:sp modelId="{DD19209F-F5BF-456A-9204-25CE78CF8F0C}">
      <dsp:nvSpPr>
        <dsp:cNvPr id="0" name=""/>
        <dsp:cNvSpPr/>
      </dsp:nvSpPr>
      <dsp:spPr>
        <a:xfrm>
          <a:off x="202839" y="2016223"/>
          <a:ext cx="4502898" cy="936105"/>
        </a:xfrm>
        <a:prstGeom prst="roundRect">
          <a:avLst>
            <a:gd name="adj" fmla="val 10000"/>
          </a:avLst>
        </a:prstGeom>
        <a:solidFill>
          <a:srgbClr val="FFFF00">
            <a:alpha val="49000"/>
          </a:srgbClr>
        </a:solidFill>
        <a:ln w="635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Обучение технике игры на музыкальных инструментах</a:t>
          </a:r>
          <a:endParaRPr lang="ru-RU" sz="2000" b="1" kern="1200" dirty="0">
            <a:solidFill>
              <a:srgbClr val="33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257" y="2043641"/>
        <a:ext cx="3032487" cy="881269"/>
      </dsp:txXfrm>
    </dsp:sp>
    <dsp:sp modelId="{13AC48E1-532E-4AF7-A649-58ADC504E871}">
      <dsp:nvSpPr>
        <dsp:cNvPr id="0" name=""/>
        <dsp:cNvSpPr/>
      </dsp:nvSpPr>
      <dsp:spPr>
        <a:xfrm>
          <a:off x="538871" y="4075352"/>
          <a:ext cx="4548442" cy="736652"/>
        </a:xfrm>
        <a:prstGeom prst="roundRect">
          <a:avLst>
            <a:gd name="adj" fmla="val 10000"/>
          </a:avLst>
        </a:prstGeom>
        <a:solidFill>
          <a:srgbClr val="FFFF00">
            <a:alpha val="49000"/>
          </a:srgbClr>
        </a:solidFill>
        <a:ln w="635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Организация игры в оркестре</a:t>
          </a:r>
          <a:endParaRPr lang="ru-RU" sz="1600" kern="1200" dirty="0"/>
        </a:p>
      </dsp:txBody>
      <dsp:txXfrm>
        <a:off x="560447" y="4096928"/>
        <a:ext cx="3075397" cy="693500"/>
      </dsp:txXfrm>
    </dsp:sp>
    <dsp:sp modelId="{A2D7AA61-5C4A-4716-BB20-C81ABB6EC576}">
      <dsp:nvSpPr>
        <dsp:cNvPr id="0" name=""/>
        <dsp:cNvSpPr/>
      </dsp:nvSpPr>
      <dsp:spPr>
        <a:xfrm>
          <a:off x="3353358" y="1130345"/>
          <a:ext cx="761384" cy="968867"/>
        </a:xfrm>
        <a:prstGeom prst="downArrow">
          <a:avLst>
            <a:gd name="adj1" fmla="val 55000"/>
            <a:gd name="adj2" fmla="val 45000"/>
          </a:avLst>
        </a:prstGeom>
        <a:solidFill>
          <a:srgbClr val="3333CC">
            <a:alpha val="90000"/>
          </a:srgbClr>
        </a:solidFill>
        <a:ln w="12700" cap="flat" cmpd="sng" algn="ctr">
          <a:solidFill>
            <a:srgbClr val="3333C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524669" y="1130345"/>
        <a:ext cx="418762" cy="780424"/>
      </dsp:txXfrm>
    </dsp:sp>
    <dsp:sp modelId="{1063199F-444D-4BF0-AFFE-E19A8F50B65A}">
      <dsp:nvSpPr>
        <dsp:cNvPr id="0" name=""/>
        <dsp:cNvSpPr/>
      </dsp:nvSpPr>
      <dsp:spPr>
        <a:xfrm>
          <a:off x="3681101" y="2859401"/>
          <a:ext cx="861982" cy="968867"/>
        </a:xfrm>
        <a:prstGeom prst="downArrow">
          <a:avLst>
            <a:gd name="adj1" fmla="val 55000"/>
            <a:gd name="adj2" fmla="val 45000"/>
          </a:avLst>
        </a:prstGeom>
        <a:solidFill>
          <a:srgbClr val="3333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875047" y="2859401"/>
        <a:ext cx="474090" cy="75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3F405-AFE3-44FB-98B4-6D291B789541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2711-7F29-48AD-B160-5CD9FB60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4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B8E-B40B-4BB7-9704-21F21859F3FE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CFA39-AE9C-4F13-A586-DFCBD65092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19946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09CCD-AE44-4D3C-9823-74D5A6AFB885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8DC1-F963-4336-B1C1-D50D323C3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4547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2EDAD-9C85-4027-B14A-6D24E1F39126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27035-D54C-4DF2-A183-D3F73081C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3245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B8E-B40B-4BB7-9704-21F21859F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CFA39-AE9C-4F13-A586-DFCBD65092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69896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3A55E-1505-4AC2-881B-7C2CB74654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AA087-A1CF-4B52-BA6B-D3F252704D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9194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F3D15-F7C3-45EF-8006-67C3076654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3F3B-0674-4BBD-8033-E97B718B9F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0909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B92DB-2CE9-4EF0-970A-8C2C8992C0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220B9-20B5-41F3-A0C6-DB92CF5E75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5490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FAB33-BE3F-4AD4-85BA-0D552EC6A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867DF-4816-48DF-AA44-45E6A73CD9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007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52662-55E8-4543-852B-04F5E6C761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00370-3DDB-4FDB-8CF1-EDF93368CC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4070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184EC-A6DC-4167-BD11-90986839B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58865-5159-4E50-A20B-5F7346955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632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C9F6BC-0A09-4599-8045-C8A3AC6833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718BC-C03A-42AE-9271-4FEBBAD9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5522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3A55E-1505-4AC2-881B-7C2CB74654AE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AA087-A1CF-4B52-BA6B-D3F252704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6999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504DC-7BD8-4E7D-B94E-FE52AC2C4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9FF5-F605-4B28-B00B-1367DC65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6592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09CCD-AE44-4D3C-9823-74D5A6AFB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8DC1-F963-4336-B1C1-D50D323C3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338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2EDAD-9C85-4027-B14A-6D24E1F391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27035-D54C-4DF2-A183-D3F73081C9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547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F3D15-F7C3-45EF-8006-67C30766541C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3F3B-0674-4BBD-8033-E97B718B9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5127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B92DB-2CE9-4EF0-970A-8C2C8992C092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220B9-20B5-41F3-A0C6-DB92CF5E7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630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FAB33-BE3F-4AD4-85BA-0D552EC6A94A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867DF-4816-48DF-AA44-45E6A73CD9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3324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52662-55E8-4543-852B-04F5E6C761AF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00370-3DDB-4FDB-8CF1-EDF93368CC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1952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184EC-A6DC-4167-BD11-90986839B1C3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58865-5159-4E50-A20B-5F7346955A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5295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C9F6BC-0A09-4599-8045-C8A3AC683354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718BC-C03A-42AE-9271-4FEBBAD92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832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504DC-7BD8-4E7D-B94E-FE52AC2C4305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9FF5-F605-4B28-B00B-1367DC658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135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BBAD4-B7F5-452D-B7E5-115482154BB8}" type="datetimeFigureOut">
              <a:rPr lang="ru-RU" smtClean="0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6DB3A-F3DB-4D0F-9C3F-8E2737A71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BBAD4-B7F5-452D-B7E5-115482154B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6DB3A-F3DB-4D0F-9C3F-8E2737A716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46542" y="1124744"/>
            <a:ext cx="8964488" cy="692696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Муниципальное  бюджетное дошкольное  </a:t>
            </a:r>
            <a:b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</a:br>
            <a: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образовательное учреждение</a:t>
            </a:r>
            <a:r>
              <a:rPr lang="en-US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 </a:t>
            </a:r>
            <a: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,</a:t>
            </a:r>
            <a:b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</a:br>
            <a: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«детский сад № 119</a:t>
            </a:r>
            <a:r>
              <a:rPr lang="en-US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 </a:t>
            </a:r>
            <a:r>
              <a:rPr lang="ru-RU" sz="2800" b="1" i="1" cap="all" dirty="0" smtClean="0">
                <a:ln w="6350">
                  <a:noFill/>
                </a:ln>
                <a:solidFill>
                  <a:srgbClr val="D6009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«ОЛЕНЁНОК»</a:t>
            </a:r>
            <a:r>
              <a:rPr lang="ru-RU" b="1" i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/>
            </a:r>
            <a:br>
              <a:rPr lang="ru-RU" b="1" i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17838" y="6021388"/>
            <a:ext cx="24844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D60093"/>
                </a:solidFill>
              </a:rPr>
              <a:t>Нижний Новгород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60093"/>
                </a:solidFill>
              </a:rPr>
              <a:t>2016 </a:t>
            </a:r>
            <a:r>
              <a:rPr lang="ru-RU" sz="2000" b="1" dirty="0">
                <a:solidFill>
                  <a:srgbClr val="D60093"/>
                </a:solidFill>
              </a:rPr>
              <a:t>год</a:t>
            </a:r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3967526" y="1671397"/>
            <a:ext cx="5143504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Грошева Елена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Александровна,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>
                <a:solidFill>
                  <a:srgbClr val="3333CC"/>
                </a:solidFill>
                <a:latin typeface="+mn-lt"/>
                <a:cs typeface="+mn-cs"/>
              </a:rPr>
              <a:t>м</a:t>
            </a: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узыкальный </a:t>
            </a: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руководитель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>
                <a:solidFill>
                  <a:srgbClr val="3333CC"/>
                </a:solidFill>
                <a:latin typeface="+mn-lt"/>
                <a:cs typeface="+mn-cs"/>
              </a:rPr>
              <a:t>о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бразование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 –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высшее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>
                <a:solidFill>
                  <a:srgbClr val="3333CC"/>
                </a:solidFill>
                <a:latin typeface="+mn-lt"/>
                <a:cs typeface="+mn-cs"/>
              </a:rPr>
              <a:t>к</a:t>
            </a: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валификационная категория - высшая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cs typeface="+mn-cs"/>
              </a:rPr>
              <a:t>стаж работы -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pp.vk.me/c629308/v629308458/2ef98/2_PKbjAYq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9760"/>
            <a:ext cx="3141505" cy="45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0779"/>
            <a:ext cx="88204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600" b="1" i="1" u="sng" dirty="0" smtClean="0">
                <a:solidFill>
                  <a:srgbClr val="3333CC"/>
                </a:solidFill>
                <a:latin typeface="Times New Roman" pitchFamily="18" charset="0"/>
              </a:rPr>
              <a:t>Этапы использования </a:t>
            </a:r>
            <a:r>
              <a:rPr lang="ru-RU" sz="2600" b="1" i="1" u="sng" dirty="0" err="1" smtClean="0">
                <a:solidFill>
                  <a:srgbClr val="3333CC"/>
                </a:solidFill>
                <a:latin typeface="Times New Roman" pitchFamily="18" charset="0"/>
              </a:rPr>
              <a:t>руской</a:t>
            </a:r>
            <a:r>
              <a:rPr lang="ru-RU" sz="2600" b="1" i="1" u="sng" dirty="0" smtClean="0">
                <a:solidFill>
                  <a:srgbClr val="3333CC"/>
                </a:solidFill>
                <a:latin typeface="Times New Roman" pitchFamily="18" charset="0"/>
              </a:rPr>
              <a:t> народной музыки на празднике «Новый год»</a:t>
            </a:r>
            <a:endParaRPr lang="ru-RU" sz="2600" b="1" i="1" u="sng" dirty="0">
              <a:solidFill>
                <a:srgbClr val="3333CC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1800" y="1061830"/>
            <a:ext cx="598464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I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Подготовительный</a:t>
            </a:r>
          </a:p>
          <a:p>
            <a:pPr marL="457200" lvl="0" indent="-457200" algn="just">
              <a:buFontTx/>
              <a:buChar char="-"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Видеопросмотр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выступления ансамбля ложкарей «Славяне»,  руководитель А.Г. Серебров;</a:t>
            </a:r>
          </a:p>
          <a:p>
            <a:pPr marL="457200" lvl="0" indent="-457200" algn="just">
              <a:buFontTx/>
              <a:buChar char="-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-беседа с воспитателями о русских народных песнях;</a:t>
            </a:r>
          </a:p>
          <a:p>
            <a:pPr marL="457200" lvl="0" indent="-457200" algn="just">
              <a:buFontTx/>
              <a:buChar char="-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-разучивание русской народной мелодии «Во кузнице»;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18912" y="3166380"/>
            <a:ext cx="55446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II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Праздник</a:t>
            </a:r>
          </a:p>
          <a:p>
            <a:pPr algn="just" eaLnBrk="0" hangingPunct="0"/>
            <a:r>
              <a:rPr lang="ru-RU" b="1" i="1" dirty="0" smtClean="0">
                <a:latin typeface="Times New Roman" pitchFamily="18" charset="0"/>
              </a:rPr>
              <a:t>- Дети играют на музыкальных инструментах русскую народную песню «Во кузнице».</a:t>
            </a:r>
            <a:endParaRPr lang="ru-RU" b="1" i="1" dirty="0"/>
          </a:p>
          <a:p>
            <a:pPr algn="just" eaLnBrk="0" hangingPunct="0"/>
            <a:r>
              <a:rPr lang="ru-RU" b="1" i="1" dirty="0" smtClean="0">
                <a:latin typeface="Times New Roman" pitchFamily="18" charset="0"/>
              </a:rPr>
              <a:t>- Привлечение родителей к игре на музыкальных инструментах с использованием ИКТ</a:t>
            </a:r>
            <a:endParaRPr lang="ru-RU" b="1" i="1" dirty="0">
              <a:latin typeface="Times New Roman" pitchFamily="18" charset="0"/>
            </a:endParaRPr>
          </a:p>
          <a:p>
            <a:pPr algn="just" eaLnBrk="0" hangingPunct="0"/>
            <a:r>
              <a:rPr lang="ru-RU" b="1" i="1" dirty="0" smtClean="0">
                <a:latin typeface="Times New Roman" pitchFamily="18" charset="0"/>
              </a:rPr>
              <a:t>- Использование </a:t>
            </a:r>
            <a:r>
              <a:rPr lang="ru-RU" b="1" i="1" dirty="0" smtClean="0">
                <a:latin typeface="Times New Roman" pitchFamily="18" charset="0"/>
              </a:rPr>
              <a:t>музыкальной игры с родителями «Оркестр».</a:t>
            </a:r>
            <a:endParaRPr lang="ru-RU" b="1" i="1" dirty="0" smtClean="0">
              <a:latin typeface="Times New Roman" pitchFamily="18" charset="0"/>
            </a:endParaRPr>
          </a:p>
        </p:txBody>
      </p:sp>
      <p:pic>
        <p:nvPicPr>
          <p:cNvPr id="7" name="Picture 11" descr="PDVD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2742">
            <a:off x="172736" y="2908884"/>
            <a:ext cx="2736304" cy="190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85201">
            <a:off x="494491" y="5261829"/>
            <a:ext cx="1080221" cy="1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40924">
            <a:off x="2372259" y="5034418"/>
            <a:ext cx="122165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14303" y="4949994"/>
            <a:ext cx="51490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II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Заключительный</a:t>
            </a:r>
          </a:p>
          <a:p>
            <a:pPr algn="just" eaLnBrk="0" hangingPunct="0"/>
            <a:r>
              <a:rPr lang="ru-RU" b="1" i="1" dirty="0" smtClean="0">
                <a:latin typeface="Times New Roman" pitchFamily="18" charset="0"/>
              </a:rPr>
              <a:t>- Дети выражают свои эмоции в рисунках</a:t>
            </a:r>
          </a:p>
          <a:p>
            <a:pPr algn="just" eaLnBrk="0" hangingPunct="0"/>
            <a:r>
              <a:rPr lang="ru-RU" b="1" i="1" dirty="0" smtClean="0">
                <a:latin typeface="Times New Roman" pitchFamily="18" charset="0"/>
              </a:rPr>
              <a:t>- Самостоятельная деятельность детей с музыкальными инструментами в группе(мини-оркестр); индивидуальная работа</a:t>
            </a:r>
            <a:endParaRPr lang="ru-RU" b="1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089" y="908720"/>
            <a:ext cx="2445695" cy="183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858280" cy="6206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Развивающая предметно-пространственная среда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«Мы не можем создавать таланты, но мы можем создавать среду для их развития»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Г.Г. Нейгауз.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IMG_06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7960"/>
            <a:ext cx="2952328" cy="21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G_06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3456384" cy="20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G_07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808163" cy="21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MG_07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35" y="2204864"/>
            <a:ext cx="2801665" cy="198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0" descr="DSC011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7797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ДОУ\Documents\грошева\красная шап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096344" cy="31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ДОУ\Documents\грошева\тро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0797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ДОУ\Documents\грошева\воспитатели с ложка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3"/>
            <a:ext cx="3312368" cy="27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техника\Дорога 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816424" cy="23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8858280" cy="6206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Взаимодействие с воспитателями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140968"/>
            <a:ext cx="3312368" cy="32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класс для воспитателей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365194"/>
            <a:ext cx="3312368" cy="66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Музыкальный спектакль по мотивам сказки  Ш. Пьеро «Красная шапочка»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5845881"/>
            <a:ext cx="3744416" cy="32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класс для воспитателей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3320070"/>
            <a:ext cx="4032448" cy="32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Праздник </a:t>
            </a:r>
            <a:r>
              <a:rPr lang="ru-RU" dirty="0">
                <a:solidFill>
                  <a:prstClr val="white"/>
                </a:solidFill>
              </a:rPr>
              <a:t>8 марта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54131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16632"/>
            <a:ext cx="864096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5D0345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79" y="1602088"/>
            <a:ext cx="259228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p:pic>
        <p:nvPicPr>
          <p:cNvPr id="10" name="Picture 2" descr="H:\Художественные промыслы фото\Глиняная свистуль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860" y="1674096"/>
            <a:ext cx="248427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1" name="Picture 6" descr="H:\DSC01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692696"/>
            <a:ext cx="1872208" cy="280831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353579" y="692696"/>
            <a:ext cx="5328592" cy="828092"/>
          </a:xfrm>
          <a:prstGeom prst="roundRect">
            <a:avLst/>
          </a:prstGeom>
          <a:solidFill>
            <a:srgbClr val="FFFF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Мастер-класс по изготовлению глиняной свистульки в м</a:t>
            </a:r>
            <a:r>
              <a:rPr lang="ru-RU" sz="2000" b="1" dirty="0" smtClean="0">
                <a:solidFill>
                  <a:schemeClr val="tx1"/>
                </a:solidFill>
              </a:rPr>
              <a:t>узее </a:t>
            </a:r>
            <a:r>
              <a:rPr lang="ru-RU" sz="2000" b="1" dirty="0" smtClean="0">
                <a:solidFill>
                  <a:schemeClr val="tx1"/>
                </a:solidFill>
              </a:rPr>
              <a:t>истории художественных промыслов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7" y="3645024"/>
            <a:ext cx="5904657" cy="576064"/>
          </a:xfrm>
          <a:prstGeom prst="round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Встреча с фольклорным ансамблем «Веретёнце» (руководитель В.П. Елисеева) ДШИ №18</a:t>
            </a: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5" name="Picture 2" descr="C:\Users\МДОУ\Documents\грошева\веретенце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2610290" cy="24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МДОУ\Documents\грошева\веретенце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016223" cy="30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1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 работы</a:t>
            </a:r>
            <a:endParaRPr kumimoji="0" lang="ru-RU" sz="45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932040" y="980728"/>
            <a:ext cx="3672408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районном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фестивале «Автозаводская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звездочка»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Концерт, посвящённый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Дню 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города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на открытой площадке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Районная интеллектуальная мини-олимпиада.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Районный конкурс «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Новая волна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Районный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фестиваль «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Таланты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районном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мероприятии «Мы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зажигаем звезду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Участие в районном концерте «Встреча друзей».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H:\грошева\двор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160240" cy="162018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2007147" cy="15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636913"/>
            <a:ext cx="2304255" cy="153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2339752" cy="17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08920"/>
            <a:ext cx="2268251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МДОУ\Documents\грошева\оркестр. рай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09" y="4653137"/>
            <a:ext cx="2277331" cy="15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11188" y="404813"/>
            <a:ext cx="8399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22531" name="Рисунок 2" descr="kartinka-4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6799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76056" y="3429000"/>
            <a:ext cx="4373188" cy="1025982"/>
          </a:xfrm>
        </p:spPr>
        <p:txBody>
          <a:bodyPr anchor="t" anchorCtr="0">
            <a:normAutofit fontScale="90000"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Дирижер всегда готов!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Больше дела</a:t>
            </a:r>
            <a:r>
              <a:rPr lang="ru-RU" sz="2400" dirty="0">
                <a:latin typeface="Monotype Corsiva" pitchFamily="66" charset="0"/>
              </a:rPr>
              <a:t>-</a:t>
            </a:r>
            <a:r>
              <a:rPr lang="ru-RU" sz="2400" dirty="0" smtClean="0">
                <a:latin typeface="Monotype Corsiva" pitchFamily="66" charset="0"/>
              </a:rPr>
              <a:t> меньше слов!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 оркестре дружном и веселом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Занятных много мастеров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Как только палочка взлетит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Оркестр дружно зазвучит!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Ольга Богданова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endParaRPr lang="ru-RU" sz="1800" dirty="0"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67544" y="0"/>
            <a:ext cx="8136904" cy="2952328"/>
          </a:xfrm>
          <a:prstGeom prst="horizontalScroll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ТЕМА: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у детей 6-7 лет представлений  о народной музыкальной культуре на детских праздниках и развлечениях  с помощью  оркестра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музыкальных инструментов»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МДОУ\Documents\грошева\оркестр. рай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" y="3068959"/>
            <a:ext cx="5232170" cy="34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78974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31840" y="548680"/>
            <a:ext cx="26642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Воспитывать интерес к народной музыке и к игре на детских музыкальных инструментах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56992"/>
            <a:ext cx="252028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Развивать слуховое восприятие, музыкальную память и чувство ритма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284984"/>
            <a:ext cx="238542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Формировать представления о народной музыке; учить детей играть на детских музыкальных инструментах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13285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2771800" y="393305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5571816">
            <a:off x="6058642" y="398138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ДОУ\Documents\грошева\3 коробоки)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3028693" cy="22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ДОУ\Documents\грошева\бубен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3048945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ДОУ\Documents\грошева\бубн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6" y="4749328"/>
            <a:ext cx="3012669" cy="20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ДОУ\Documents\грошева\треще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37046"/>
            <a:ext cx="2106742" cy="28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ДОУ\Documents\грошева\треугольни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8" y="222804"/>
            <a:ext cx="3009717" cy="18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IMG_03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26209" cy="24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9"/>
          <p:cNvSpPr txBox="1">
            <a:spLocks/>
          </p:cNvSpPr>
          <p:nvPr/>
        </p:nvSpPr>
        <p:spPr>
          <a:xfrm>
            <a:off x="3419872" y="260648"/>
            <a:ext cx="5143504" cy="965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Музыкальные инструменты нашего оркестра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844824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Треугольники</a:t>
            </a:r>
            <a:endParaRPr lang="ru-RU" sz="1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6381328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Трещётка</a:t>
            </a:r>
            <a:endParaRPr lang="ru-RU" sz="16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6453336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Бубенцы</a:t>
            </a:r>
            <a:endParaRPr lang="ru-RU" sz="16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6453336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Бубны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3429000"/>
            <a:ext cx="32403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Ложки, металлофон, шум дождя</a:t>
            </a:r>
            <a:endParaRPr lang="ru-RU" sz="1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293096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Коробочки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504158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9"/>
          <p:cNvSpPr txBox="1">
            <a:spLocks/>
          </p:cNvSpPr>
          <p:nvPr/>
        </p:nvSpPr>
        <p:spPr>
          <a:xfrm>
            <a:off x="251520" y="260648"/>
            <a:ext cx="8311856" cy="9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3333CC"/>
                </a:solidFill>
                <a:latin typeface="+mn-lt"/>
                <a:cs typeface="+mn-cs"/>
              </a:rPr>
              <a:t>Фольклорные  праздники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28498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Праздник птиц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032448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876256" y="3212976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Масленица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17032"/>
            <a:ext cx="4320479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88024" y="616530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Колядки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0778"/>
            <a:ext cx="88204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600" b="1" i="1" u="sng" dirty="0" smtClean="0">
                <a:solidFill>
                  <a:srgbClr val="3333CC"/>
                </a:solidFill>
                <a:latin typeface="Times New Roman" pitchFamily="18" charset="0"/>
              </a:rPr>
              <a:t>Алгоритм обучения игре в оркестре на музыкальных инструментах</a:t>
            </a:r>
            <a:endParaRPr lang="ru-RU" sz="2600" b="1" i="1" u="sng" dirty="0">
              <a:solidFill>
                <a:srgbClr val="3333CC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49273760"/>
              </p:ext>
            </p:extLst>
          </p:nvPr>
        </p:nvGraphicFramePr>
        <p:xfrm>
          <a:off x="251520" y="980728"/>
          <a:ext cx="50405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18459">
            <a:off x="5156890" y="838096"/>
            <a:ext cx="2385622" cy="178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708920"/>
            <a:ext cx="2533943" cy="19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86192">
            <a:off x="6012160" y="4941168"/>
            <a:ext cx="24842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033504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8712968" cy="72008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Методика объяснения детям нотной грамоты</a:t>
            </a:r>
            <a:endParaRPr lang="ru-RU" sz="36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3212976" cy="619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7" name="Picture 9" descr="C:\Users\МДОУ\Documents\грошева\Дорога 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676">
            <a:off x="5837276" y="1196752"/>
            <a:ext cx="30631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МДОУ\Documents\грошева\римт стучи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900">
            <a:off x="203497" y="1249983"/>
            <a:ext cx="2871821" cy="30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МДОУ\Documents\грошева\выкладывание мелодии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168352" cy="33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0" y="4509120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Прохлопывание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ритмического рисунка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6380584" y="4509120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Показ нотной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грамоты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131840" y="2636912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Выкладывание мелодии на мольберте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IMG0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368349" cy="270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IMG0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8003">
            <a:off x="5077712" y="439315"/>
            <a:ext cx="37449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IMG06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8882">
            <a:off x="2114965" y="3464066"/>
            <a:ext cx="3574176" cy="29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0" y="3462821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на металлофоне с помощью цветовой гаммы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156176" y="4005064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Выкладывание  мелодии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помощью  длительности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716016" y="6290320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Показ мелодии с помощью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latin typeface="+mj-lt"/>
                <a:ea typeface="+mj-ea"/>
                <a:cs typeface="+mj-cs"/>
              </a:rPr>
              <a:t>р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учных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знаков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noProof="0" dirty="0" smtClean="0">
                <a:latin typeface="+mj-lt"/>
                <a:ea typeface="+mj-ea"/>
                <a:cs typeface="+mj-cs"/>
              </a:rPr>
              <a:t>(ПО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Э.П. Костиной)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ехника\Дорога 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452">
            <a:off x="5735850" y="1115023"/>
            <a:ext cx="28503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техника\Дорога 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72408" cy="26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ДОУ\Documents\грошева\орекстр. прем по круг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773">
            <a:off x="508166" y="1162652"/>
            <a:ext cx="29335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0834"/>
            <a:ext cx="88204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600" b="1" i="1" u="sng" dirty="0" smtClean="0">
                <a:solidFill>
                  <a:srgbClr val="3333CC"/>
                </a:solidFill>
                <a:latin typeface="Times New Roman" pitchFamily="18" charset="0"/>
              </a:rPr>
              <a:t>Приемы игры на ложках (А.Г. Серебров)</a:t>
            </a:r>
            <a:endParaRPr lang="ru-RU" sz="2600" b="1" i="1" u="sng" dirty="0">
              <a:solidFill>
                <a:srgbClr val="3333CC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419872" y="1262537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тремала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80584" y="5517232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 «часики»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0" y="4293096"/>
            <a:ext cx="2763416" cy="56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 </a:t>
            </a:r>
            <a:r>
              <a:rPr lang="ru-RU" b="1" i="1" dirty="0" smtClean="0">
                <a:latin typeface="+mj-lt"/>
                <a:ea typeface="+mj-ea"/>
                <a:cs typeface="+mj-cs"/>
              </a:rPr>
              <a:t> игры  по кругу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446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Муниципальное  бюджетное дошкольное   образовательное учреждение , «детский сад № 119 «ОЛЕНЁНОК» </vt:lpstr>
      <vt:lpstr>Дирижер всегда готов! Больше дела- меньше слов! В оркестре дружном и веселом Занятных много мастеров Как только палочка взлетит Оркестр дружно зазвучит! Ольга Богданова 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объяснения детям нотной грамоты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социумом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Тест</cp:lastModifiedBy>
  <cp:revision>396</cp:revision>
  <dcterms:created xsi:type="dcterms:W3CDTF">2011-10-28T02:54:59Z</dcterms:created>
  <dcterms:modified xsi:type="dcterms:W3CDTF">2016-04-21T05:27:30Z</dcterms:modified>
</cp:coreProperties>
</file>