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7" r:id="rId2"/>
  </p:sldMasterIdLst>
  <p:sldIdLst>
    <p:sldId id="256" r:id="rId3"/>
    <p:sldId id="280" r:id="rId4"/>
    <p:sldId id="258" r:id="rId5"/>
    <p:sldId id="261" r:id="rId6"/>
    <p:sldId id="262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66" r:id="rId17"/>
    <p:sldId id="269" r:id="rId18"/>
    <p:sldId id="268" r:id="rId19"/>
    <p:sldId id="271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0000FF"/>
    <a:srgbClr val="7103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3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C5735F-72D7-4307-8B05-B23465FE1E65}" type="datetimeFigureOut">
              <a:rPr lang="ru-RU"/>
              <a:pPr>
                <a:defRPr/>
              </a:pPr>
              <a:t>20.07.2013</a:t>
            </a:fld>
            <a:endParaRPr lang="ru-RU" dirty="0"/>
          </a:p>
        </p:txBody>
      </p:sp>
      <p:sp>
        <p:nvSpPr>
          <p:cNvPr id="21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ECC887-FFA0-4C57-B153-8DA5C7B9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9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A908-E5B7-4D0B-AB53-25B0D1D7E6A3}" type="datetimeFigureOut">
              <a:rPr lang="ru-RU"/>
              <a:pPr>
                <a:defRPr/>
              </a:pPr>
              <a:t>20.07.2013</a:t>
            </a:fld>
            <a:endParaRPr lang="ru-RU" dirty="0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B57A-BBA1-441F-A2A1-7CBDD28349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FF90-F352-475D-B89C-0864E30C3C05}" type="datetimeFigureOut">
              <a:rPr lang="ru-RU"/>
              <a:pPr>
                <a:defRPr/>
              </a:pPr>
              <a:t>20.07.2013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BA54-C282-4A11-8B3A-01CEB2834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507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206502-29AD-46D7-91E0-A2E12C7C8205}" type="datetimeFigureOut">
              <a:rPr lang="ru-RU"/>
              <a:pPr>
                <a:defRPr/>
              </a:pPr>
              <a:t>20.07.2013</a:t>
            </a:fld>
            <a:endParaRPr lang="ru-RU" dirty="0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FBBD9-8330-4A16-9091-CE9757C2C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 spd="slow">
    <p:wedge/>
    <p:sndAc>
      <p:stSnd>
        <p:snd r:embed="rId4" name="chimes.wav" builtIn="1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Font typeface="Georgia" pitchFamily="18" charset="0"/>
        <a:buChar char="▫"/>
        <a:defRPr sz="2000" kern="1200">
          <a:solidFill>
            <a:srgbClr val="E7BC2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04654C4-234F-46B5-B7E2-5F3FF431482D}" type="datetimeFigureOut">
              <a:rPr lang="ru-RU"/>
              <a:pPr>
                <a:defRPr/>
              </a:pPr>
              <a:t>20.07.2013</a:t>
            </a:fld>
            <a:endParaRPr lang="ru-RU"/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0A4CDD1-B8D6-47E6-BFC5-3EE2BA45F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wedge/>
    <p:sndAc>
      <p:stSnd>
        <p:snd r:embed="rId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P1000783"/>
          <p:cNvPicPr>
            <a:picLocks noChangeAspect="1" noChangeArrowheads="1"/>
          </p:cNvPicPr>
          <p:nvPr/>
        </p:nvPicPr>
        <p:blipFill>
          <a:blip r:embed="rId3"/>
          <a:srcRect l="13120" t="38823" r="19659"/>
          <a:stretch>
            <a:fillRect/>
          </a:stretch>
        </p:blipFill>
        <p:spPr bwMode="auto">
          <a:xfrm>
            <a:off x="250825" y="981075"/>
            <a:ext cx="43957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0" y="0"/>
            <a:ext cx="8964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10306"/>
                </a:solidFill>
              </a:rPr>
              <a:t>«МКУ школа – интернат № 5»</a:t>
            </a:r>
            <a:br>
              <a:rPr lang="ru-RU" sz="2800" b="1">
                <a:solidFill>
                  <a:srgbClr val="710306"/>
                </a:solidFill>
              </a:rPr>
            </a:br>
            <a:r>
              <a:rPr lang="ru-RU" sz="2800" b="1">
                <a:solidFill>
                  <a:srgbClr val="710306"/>
                </a:solidFill>
              </a:rPr>
              <a:t>Пути повышения успешности учащихся </a:t>
            </a: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4859338" y="1125538"/>
            <a:ext cx="331311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10306"/>
                </a:solidFill>
              </a:rPr>
              <a:t>«Умение детей младшего школьного возраста преодолевать трудности в обучении является инертным импульсом к личностному росту ребенка и формированию положительных качеств в его характере и ведет к его успешности в целом…» </a:t>
            </a:r>
          </a:p>
          <a:p>
            <a:r>
              <a:rPr lang="ru-RU" sz="2000" b="1">
                <a:solidFill>
                  <a:srgbClr val="710306"/>
                </a:solidFill>
              </a:rPr>
              <a:t>	</a:t>
            </a:r>
          </a:p>
          <a:p>
            <a:endParaRPr lang="ru-RU" sz="2000" b="1">
              <a:solidFill>
                <a:srgbClr val="710306"/>
              </a:solidFill>
            </a:endParaRPr>
          </a:p>
          <a:p>
            <a:r>
              <a:rPr lang="ru-RU" sz="2000" b="1">
                <a:solidFill>
                  <a:srgbClr val="710306"/>
                </a:solidFill>
              </a:rPr>
              <a:t>Воспитатель:  </a:t>
            </a:r>
          </a:p>
          <a:p>
            <a:r>
              <a:rPr lang="ru-RU" sz="2000" b="1">
                <a:solidFill>
                  <a:srgbClr val="710306"/>
                </a:solidFill>
              </a:rPr>
              <a:t>	Лютова </a:t>
            </a:r>
          </a:p>
          <a:p>
            <a:r>
              <a:rPr lang="ru-RU" sz="2000" b="1">
                <a:solidFill>
                  <a:srgbClr val="710306"/>
                </a:solidFill>
              </a:rPr>
              <a:t> Елена Николаевна</a:t>
            </a:r>
          </a:p>
        </p:txBody>
      </p:sp>
      <p:pic>
        <p:nvPicPr>
          <p:cNvPr id="13326" name="Picture 14" descr="1solnihk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-242888"/>
            <a:ext cx="1905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1066800"/>
          </a:xfrm>
        </p:spPr>
        <p:txBody>
          <a:bodyPr anchorCtr="0"/>
          <a:lstStyle/>
          <a:p>
            <a:pPr eaLnBrk="1" hangingPunct="1"/>
            <a:r>
              <a:rPr lang="ru-RU" sz="4800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        </a:t>
            </a:r>
            <a:r>
              <a:rPr lang="ru-RU" sz="4800" b="1" smtClean="0">
                <a:solidFill>
                  <a:srgbClr val="710306"/>
                </a:solidFill>
                <a:effectLst/>
                <a:latin typeface="Monotype Corsiva" pitchFamily="66" charset="0"/>
                <a:cs typeface="Arial" charset="0"/>
              </a:rPr>
              <a:t>Самостоятельная работа</a:t>
            </a:r>
            <a:endParaRPr lang="ru-RU" sz="4800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sz="half" idx="4294967295"/>
          </p:nvPr>
        </p:nvSpPr>
        <p:spPr>
          <a:xfrm>
            <a:off x="1439863" y="1773238"/>
            <a:ext cx="7704137" cy="4275137"/>
          </a:xfrm>
        </p:spPr>
        <p:txBody>
          <a:bodyPr/>
          <a:lstStyle/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Использование сигнальных</a:t>
            </a:r>
            <a:r>
              <a:rPr lang="ru-RU" sz="2800" b="1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карточек.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Самоконтроль по таблицам,</a:t>
            </a:r>
            <a:endParaRPr lang="ru-RU" sz="2800" b="1" smtClean="0"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схемам, памяткам.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Контроль со стороны воспитателя.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Индивидуальная работа с учащимися.</a:t>
            </a:r>
            <a:endParaRPr lang="ru-RU" sz="2800" b="1" smtClean="0"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7810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9432" y="2861469"/>
            <a:ext cx="78104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81525"/>
            <a:ext cx="7810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5482" y="5880323"/>
            <a:ext cx="78104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3799" name="Picture 9" descr="i_8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349500"/>
            <a:ext cx="29876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i_8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1066800"/>
          </a:xfrm>
        </p:spPr>
        <p:txBody>
          <a:bodyPr anchorCtr="0"/>
          <a:lstStyle/>
          <a:p>
            <a:pPr eaLnBrk="1" hangingPunct="1"/>
            <a:r>
              <a:rPr lang="ru-RU" sz="4800" b="1" smtClean="0">
                <a:solidFill>
                  <a:srgbClr val="710306"/>
                </a:solidFill>
                <a:effectLst/>
                <a:latin typeface="Monotype Corsiva" pitchFamily="66" charset="0"/>
                <a:cs typeface="Arial" charset="0"/>
              </a:rPr>
              <a:t>Самопроверка  и взаимопроверка</a:t>
            </a:r>
            <a:endParaRPr lang="ru-RU" sz="4800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sz="half" idx="4294967295"/>
          </p:nvPr>
        </p:nvSpPr>
        <p:spPr>
          <a:xfrm>
            <a:off x="1042988" y="1484313"/>
            <a:ext cx="7812087" cy="4178300"/>
          </a:xfrm>
        </p:spPr>
        <p:txBody>
          <a:bodyPr/>
          <a:lstStyle/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Использование памяток.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Сверка с образцом, правильным ответом на доске.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Повторение правила.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Исправление недочётов, ошибок</a:t>
            </a:r>
            <a:r>
              <a:rPr lang="ru-RU" sz="2400" b="1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в работе.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Подключение к работе консультантов</a:t>
            </a:r>
            <a:endParaRPr lang="ru-RU" sz="2400" b="1" smtClean="0"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109538" indent="-109538" eaLnBrk="1" hangingPunct="1"/>
            <a:endParaRPr lang="ru-RU" sz="2400" b="1" smtClean="0">
              <a:effectLst/>
              <a:latin typeface="Monotype Corsiva" pitchFamily="66" charset="0"/>
              <a:cs typeface="Arial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7810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7810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7810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4365104"/>
            <a:ext cx="7810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516563"/>
            <a:ext cx="7810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204863"/>
            <a:ext cx="7810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4825" name="Picture 13" descr="i_69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6275" y="620713"/>
            <a:ext cx="15255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4" descr="i_68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068638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5" descr="i_6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18510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29600" cy="1066800"/>
          </a:xfrm>
        </p:spPr>
        <p:txBody>
          <a:bodyPr anchorCtr="0"/>
          <a:lstStyle/>
          <a:p>
            <a:pPr eaLnBrk="1" hangingPunct="1"/>
            <a:r>
              <a:rPr lang="ru-RU" sz="4800" b="1" smtClean="0">
                <a:solidFill>
                  <a:srgbClr val="710306"/>
                </a:solidFill>
                <a:effectLst/>
                <a:latin typeface="Monotype Corsiva" pitchFamily="66" charset="0"/>
                <a:cs typeface="Arial" charset="0"/>
              </a:rPr>
              <a:t>Проверка работы воспитателем</a:t>
            </a:r>
            <a:endParaRPr lang="ru-RU" sz="4800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sz="half" idx="4294967295"/>
          </p:nvPr>
        </p:nvSpPr>
        <p:spPr>
          <a:xfrm>
            <a:off x="1692275" y="1700213"/>
            <a:ext cx="7451725" cy="1873250"/>
          </a:xfrm>
        </p:spPr>
        <p:txBody>
          <a:bodyPr/>
          <a:lstStyle/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Дифференцированный подход к проверке 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(слабый, средний, сильный ученик).</a:t>
            </a:r>
            <a:endParaRPr lang="ru-RU" b="1" smtClean="0"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109538" indent="-109538" eaLnBrk="1" hangingPunct="1"/>
            <a:endParaRPr lang="ru-RU" smtClean="0"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7810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i_5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632200"/>
            <a:ext cx="35274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i_35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2375" y="2852738"/>
            <a:ext cx="26955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066800"/>
          </a:xfrm>
        </p:spPr>
        <p:txBody>
          <a:bodyPr anchorCtr="0"/>
          <a:lstStyle/>
          <a:p>
            <a:pPr eaLnBrk="1" hangingPunct="1"/>
            <a:r>
              <a:rPr lang="ru-RU" sz="4800" b="1" smtClean="0">
                <a:solidFill>
                  <a:srgbClr val="710306"/>
                </a:solidFill>
                <a:effectLst/>
                <a:latin typeface="Monotype Corsiva" pitchFamily="66" charset="0"/>
                <a:cs typeface="Arial" charset="0"/>
              </a:rPr>
              <a:t>Подведение итогов самоподготовки</a:t>
            </a:r>
            <a:endParaRPr lang="ru-RU" sz="4800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sz="half" idx="4294967295"/>
          </p:nvPr>
        </p:nvSpPr>
        <p:spPr>
          <a:xfrm>
            <a:off x="1908175" y="1744663"/>
            <a:ext cx="6911975" cy="4392612"/>
          </a:xfrm>
        </p:spPr>
        <p:txBody>
          <a:bodyPr/>
          <a:lstStyle/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Общая оценка работы группы.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Проведение рефлексии.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Организация выставки работ.</a:t>
            </a:r>
          </a:p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b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Похвала, поддержка слабого ученика.</a:t>
            </a:r>
            <a:endParaRPr lang="ru-RU" b="1" smtClean="0"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109538" indent="-109538" eaLnBrk="1" hangingPunct="1"/>
            <a:endParaRPr lang="ru-RU" b="1" smtClean="0">
              <a:effectLst/>
              <a:latin typeface="Monotype Corsiva" pitchFamily="66" charset="0"/>
              <a:cs typeface="Arial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90688"/>
            <a:ext cx="7810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2794712"/>
            <a:ext cx="7810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05263"/>
            <a:ext cx="7810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5229199"/>
            <a:ext cx="7810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6871" name="Picture 8" descr="i_2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341438"/>
            <a:ext cx="19097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692150"/>
            <a:ext cx="8229600" cy="642938"/>
          </a:xfrm>
        </p:spPr>
        <p:txBody>
          <a:bodyPr anchorCtr="0"/>
          <a:lstStyle/>
          <a:p>
            <a:pPr eaLnBrk="1" hangingPunct="1"/>
            <a:r>
              <a:rPr lang="ru-RU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Возникли</a:t>
            </a:r>
            <a:r>
              <a:rPr lang="en-US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трудности</a:t>
            </a:r>
            <a:r>
              <a:rPr lang="en-US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???</a:t>
            </a:r>
            <a:endParaRPr lang="ru-RU" b="1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43063"/>
            <a:ext cx="4038600" cy="5132387"/>
          </a:xfrm>
          <a:solidFill>
            <a:srgbClr val="99FF99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FF"/>
                </a:solidFill>
                <a:effectLst/>
                <a:latin typeface="Verdana" pitchFamily="34" charset="0"/>
                <a:cs typeface="Arial" charset="0"/>
              </a:rPr>
              <a:t>ДЕТИ:</a:t>
            </a:r>
          </a:p>
          <a:p>
            <a:pPr algn="ctr" eaLnBrk="1" hangingPunct="1"/>
            <a:endParaRPr lang="ru-RU" sz="2400" b="1" smtClean="0">
              <a:solidFill>
                <a:srgbClr val="0000FF"/>
              </a:solidFill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Не хватает времени на приготовление всего д./з.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Большой объем д/з.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Усталость, шум в коридорах.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Трудности в заучивании наизусть и работе с большими текстами  при большом количестве одноклассников.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789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725613"/>
            <a:ext cx="4038600" cy="5132387"/>
          </a:xfrm>
          <a:solidFill>
            <a:srgbClr val="99FF99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FF"/>
                </a:solidFill>
                <a:effectLst/>
                <a:latin typeface="Verdana" pitchFamily="34" charset="0"/>
                <a:cs typeface="Arial" charset="0"/>
              </a:rPr>
              <a:t>ВОСПИТАТЕЛИ: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Недостаточно усвоенный материал на уроке;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Большое количество детей на самоподготовке;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Нет дифференцированного подхода к учащимся при задании на дом;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Не регулярная проверка домашнего задания;</a:t>
            </a:r>
            <a:endParaRPr lang="en-US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Кружки.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ru-RU" sz="1800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ru-RU" sz="1800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ru-RU" sz="1800" smtClean="0"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37892" name="Picture 5" descr="i_2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653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229600" cy="642938"/>
          </a:xfrm>
        </p:spPr>
        <p:txBody>
          <a:bodyPr anchorCtr="0"/>
          <a:lstStyle/>
          <a:p>
            <a:pPr eaLnBrk="1" hangingPunct="1"/>
            <a:r>
              <a:rPr lang="ru-RU" sz="2800" smtClean="0">
                <a:effectLst/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Предложения!!!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313" y="1773238"/>
            <a:ext cx="4038600" cy="4872037"/>
          </a:xfrm>
          <a:solidFill>
            <a:srgbClr val="99FF99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00FF"/>
                </a:solidFill>
                <a:effectLst/>
                <a:latin typeface="Verdana" pitchFamily="34" charset="0"/>
                <a:cs typeface="Arial" charset="0"/>
              </a:rPr>
              <a:t>ДЕТИ: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0000FF"/>
              </a:solidFill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Уменьшить объем домашнего задания;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Поощрения (спортзал, развлекательные мероприятия, отсутствие задания совсем 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Свободный выход в  интернет. </a:t>
            </a:r>
          </a:p>
        </p:txBody>
      </p:sp>
      <p:sp>
        <p:nvSpPr>
          <p:cNvPr id="38915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773238"/>
            <a:ext cx="4038600" cy="5084762"/>
          </a:xfrm>
          <a:solidFill>
            <a:srgbClr val="99FF99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0000FF"/>
                </a:solidFill>
                <a:effectLst/>
                <a:latin typeface="Verdana" pitchFamily="34" charset="0"/>
                <a:cs typeface="Arial" charset="0"/>
              </a:rPr>
              <a:t>ВОСПИТАТЕЛИ: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0000FF"/>
              </a:solidFill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Учителем давать исчерпывающие объяснения по выполнению д./з.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Посещать уроки, вызывающие трудности для детей.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Больше </a:t>
            </a:r>
            <a:endParaRPr lang="ru-RU" sz="1800" b="1" smtClean="0">
              <a:effectLst/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творческих </a:t>
            </a:r>
            <a:endParaRPr lang="ru-RU" sz="1800" b="1" smtClean="0">
              <a:effectLst/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заданий;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ru-RU" sz="1800" smtClean="0"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5300663"/>
            <a:ext cx="1438275" cy="1095375"/>
          </a:xfrm>
          <a:prstGeom prst="rect">
            <a:avLst/>
          </a:prstGeom>
          <a:noFill/>
          <a:ln w="76200" cap="rnd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38917" name="Picture 6" descr="i_14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76250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i_0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4138"/>
          <a:stretch>
            <a:fillRect/>
          </a:stretch>
        </p:blipFill>
        <p:spPr bwMode="auto">
          <a:xfrm>
            <a:off x="6588125" y="188913"/>
            <a:ext cx="2286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368425"/>
          </a:xfrm>
        </p:spPr>
        <p:txBody>
          <a:bodyPr anchorCtr="0"/>
          <a:lstStyle/>
          <a:p>
            <a:pPr eaLnBrk="1" hangingPunct="1"/>
            <a:r>
              <a:rPr lang="ru-RU" sz="4000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          Преемственность начального и среднего звена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844675"/>
            <a:ext cx="8229600" cy="4657725"/>
          </a:xfrm>
          <a:solidFill>
            <a:srgbClr val="99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Умение организовать рабочее место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Выдерживать темп и временные нормы по предметам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Сознательное отношение к самоподготовке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Владение навыками само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	и взаимоконтроля 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Компетентность владения знаниями и умениями, полученными в начальной школе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39939" name="Picture 4" descr="i_1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141663"/>
            <a:ext cx="20764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i_0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4138"/>
          <a:stretch>
            <a:fillRect/>
          </a:stretch>
        </p:blipFill>
        <p:spPr bwMode="auto">
          <a:xfrm>
            <a:off x="179388" y="0"/>
            <a:ext cx="228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5175"/>
            <a:ext cx="8229600" cy="935038"/>
          </a:xfrm>
        </p:spPr>
        <p:txBody>
          <a:bodyPr anchorCtr="0"/>
          <a:lstStyle/>
          <a:p>
            <a:pPr eaLnBrk="1" hangingPunct="1"/>
            <a:r>
              <a:rPr lang="ru-RU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Взаимосвязь воспитателей с педагогами</a:t>
            </a:r>
            <a:br>
              <a:rPr lang="ru-RU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</a:br>
            <a:endParaRPr lang="ru-RU" b="1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5305425"/>
          </a:xfrm>
        </p:spPr>
        <p:txBody>
          <a:bodyPr/>
          <a:lstStyle/>
          <a:p>
            <a:pPr eaLnBrk="1" hangingPunct="1"/>
            <a:endParaRPr lang="ru-RU" sz="2800" smtClean="0">
              <a:effectLst/>
              <a:latin typeface="Verdana" pitchFamily="34" charset="0"/>
              <a:cs typeface="Arial" charset="0"/>
            </a:endParaRPr>
          </a:p>
          <a:p>
            <a:pPr eaLnBrk="1" hangingPunct="1"/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Информированность о домашнем задании;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  <a:effectLst/>
                <a:latin typeface="Verdana" pitchFamily="34" charset="0"/>
                <a:cs typeface="Arial" charset="0"/>
              </a:rPr>
              <a:t>(тетради взаимосвязи, нет системы в заполнении)</a:t>
            </a:r>
          </a:p>
          <a:p>
            <a:pPr eaLnBrk="1" hangingPunct="1"/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Методические указания воспитателю;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  <a:effectLst/>
                <a:latin typeface="Verdana" pitchFamily="34" charset="0"/>
                <a:cs typeface="Arial" charset="0"/>
              </a:rPr>
              <a:t>(бывают, но очень редко)</a:t>
            </a:r>
          </a:p>
          <a:p>
            <a:pPr eaLnBrk="1" hangingPunct="1"/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Соотношение устных и письменных предметов;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  <a:effectLst/>
                <a:latin typeface="Verdana" pitchFamily="34" charset="0"/>
                <a:cs typeface="Arial" charset="0"/>
              </a:rPr>
              <a:t>(системы нет, изменения в расписании)</a:t>
            </a:r>
          </a:p>
          <a:p>
            <a:pPr eaLnBrk="1" hangingPunct="1"/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Объем и характер учебных заданий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  <a:effectLst/>
                <a:latin typeface="Verdana" pitchFamily="34" charset="0"/>
                <a:cs typeface="Arial" charset="0"/>
              </a:rPr>
              <a:t>(объем разный, нет дифференциации)</a:t>
            </a:r>
          </a:p>
          <a:p>
            <a:pPr eaLnBrk="1" hangingPunct="1"/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Взаимопосещение уроков и самоподготовки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  <a:effectLst/>
                <a:latin typeface="Verdana" pitchFamily="34" charset="0"/>
                <a:cs typeface="Arial" charset="0"/>
              </a:rPr>
              <a:t>(загруженность, режим)</a:t>
            </a:r>
          </a:p>
        </p:txBody>
      </p:sp>
      <p:pic>
        <p:nvPicPr>
          <p:cNvPr id="40963" name="Picture 4" descr="i_1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4463" y="404813"/>
            <a:ext cx="13795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i_0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4138"/>
          <a:stretch>
            <a:fillRect/>
          </a:stretch>
        </p:blipFill>
        <p:spPr bwMode="auto">
          <a:xfrm>
            <a:off x="0" y="765175"/>
            <a:ext cx="2051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785813"/>
          </a:xfrm>
        </p:spPr>
        <p:txBody>
          <a:bodyPr anchorCtr="0"/>
          <a:lstStyle/>
          <a:p>
            <a:pPr eaLnBrk="1" hangingPunct="1"/>
            <a:r>
              <a:rPr lang="ru-RU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         Рекомендации родителям: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799147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b="1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Выбор дня (лучше суббота);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Выбор времени и распределение времени на предмет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Регламент предметов (сложные предметы – выполнять первыми);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Контроль и помощь;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Самопроверка, обязательная проверка родителями;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Пересказ  устных предметов;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Самостоятельность и помощь только при</a:t>
            </a:r>
            <a:r>
              <a:rPr lang="ru-RU" sz="2400" b="1" smtClean="0">
                <a:effectLst/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необходимости – главное условие правильной организации </a:t>
            </a:r>
            <a:r>
              <a:rPr lang="ru-RU" sz="2400" b="1" smtClean="0">
                <a:effectLst/>
                <a:latin typeface="Arial" charset="0"/>
                <a:cs typeface="Arial" charset="0"/>
              </a:rPr>
              <a:t>занятий</a:t>
            </a:r>
            <a:r>
              <a:rPr lang="ru-RU" sz="2400" b="1" smtClean="0">
                <a:effectLst/>
                <a:latin typeface="Verdana" pitchFamily="34" charset="0"/>
                <a:cs typeface="Arial" charset="0"/>
              </a:rPr>
              <a:t> дома.</a:t>
            </a:r>
          </a:p>
        </p:txBody>
      </p:sp>
      <p:pic>
        <p:nvPicPr>
          <p:cNvPr id="41987" name="Picture 4" descr="i_0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4138"/>
          <a:stretch>
            <a:fillRect/>
          </a:stretch>
        </p:blipFill>
        <p:spPr bwMode="auto">
          <a:xfrm>
            <a:off x="0" y="549275"/>
            <a:ext cx="228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10_pro_shkolu_uchite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88201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WordArt 6"/>
          <p:cNvSpPr>
            <a:spLocks noChangeArrowheads="1" noChangeShapeType="1" noTextEdit="1"/>
          </p:cNvSpPr>
          <p:nvPr/>
        </p:nvSpPr>
        <p:spPr bwMode="auto">
          <a:xfrm>
            <a:off x="1835150" y="5589588"/>
            <a:ext cx="66246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 за  внимание!!!</a:t>
            </a:r>
          </a:p>
        </p:txBody>
      </p:sp>
      <p:pic>
        <p:nvPicPr>
          <p:cNvPr id="43011" name="Picture 7" descr="783df44ede2b37aa35421200626a79c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3887788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i="1">
                <a:solidFill>
                  <a:srgbClr val="710306"/>
                </a:solidFill>
                <a:latin typeface="Monotype Corsiva" pitchFamily="66" charset="0"/>
              </a:rPr>
              <a:t>Организация самостоятельной деятельности учащихся</a:t>
            </a:r>
          </a:p>
        </p:txBody>
      </p:sp>
      <p:pic>
        <p:nvPicPr>
          <p:cNvPr id="25602" name="Picture 4" descr="ри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413125"/>
            <a:ext cx="37798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429000"/>
            <a:ext cx="23669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0"/>
            <a:ext cx="2244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1solnihk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0"/>
            <a:ext cx="1905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008063"/>
          </a:xfrm>
        </p:spPr>
        <p:txBody>
          <a:bodyPr anchorCtr="0"/>
          <a:lstStyle/>
          <a:p>
            <a:pPr eaLnBrk="1" hangingPunct="1"/>
            <a:r>
              <a:rPr lang="ru-RU" sz="3200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ВОСПИТАТЕЛЬНЫЕ ЗАДАЧИ САМОПОДГОТОВКИ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313" y="1341438"/>
            <a:ext cx="4038600" cy="5183187"/>
          </a:xfrm>
          <a:solidFill>
            <a:srgbClr val="99FF99"/>
          </a:solidFill>
        </p:spPr>
        <p:txBody>
          <a:bodyPr/>
          <a:lstStyle/>
          <a:p>
            <a:pPr eaLnBrk="1" fontAlgn="ctr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400" smtClean="0">
              <a:effectLst/>
              <a:latin typeface="Verdana" pitchFamily="34" charset="0"/>
              <a:cs typeface="Arial" charset="0"/>
            </a:endParaRPr>
          </a:p>
          <a:p>
            <a:pPr eaLnBrk="1" fontAlgn="ctr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effectLst/>
                <a:latin typeface="Verdana" pitchFamily="34" charset="0"/>
                <a:cs typeface="Arial" charset="0"/>
              </a:rPr>
              <a:t> </a:t>
            </a:r>
            <a:r>
              <a:rPr lang="ru-RU" sz="2800" smtClean="0">
                <a:effectLst/>
                <a:latin typeface="Verdana" pitchFamily="34" charset="0"/>
                <a:cs typeface="Arial" charset="0"/>
              </a:rPr>
              <a:t>Закрепить  навыки самообразовательной работы;</a:t>
            </a:r>
          </a:p>
          <a:p>
            <a:pPr eaLnBrk="1" fontAlgn="ctr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effectLst/>
                <a:latin typeface="Verdana" pitchFamily="34" charset="0"/>
                <a:cs typeface="Arial" charset="0"/>
              </a:rPr>
              <a:t> Воспитать организованность, собранность и дисциплинированность, самостоятельность и прилежание;</a:t>
            </a:r>
          </a:p>
          <a:p>
            <a:pPr eaLnBrk="1" fontAlgn="ctr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effectLst/>
                <a:latin typeface="Verdana" pitchFamily="34" charset="0"/>
                <a:cs typeface="Arial" charset="0"/>
              </a:rPr>
              <a:t>Сформировать положительное отношение к учебе, потребность и способность выполнять задания учителей.</a:t>
            </a:r>
          </a:p>
        </p:txBody>
      </p:sp>
      <p:pic>
        <p:nvPicPr>
          <p:cNvPr id="26627" name="Содержимое 4" descr="29b8b4fb76a1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395413"/>
            <a:ext cx="3667125" cy="5462587"/>
          </a:xfrm>
          <a:solidFill>
            <a:srgbClr val="99FF99"/>
          </a:solidFill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64294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Ctr="0">
            <a:normAutofit/>
          </a:bodyPr>
          <a:lstStyle/>
          <a:p>
            <a:pPr algn="l" eaLnBrk="1" hangingPunct="1">
              <a:defRPr/>
            </a:pPr>
            <a:r>
              <a:rPr lang="ru-RU" sz="2400" kern="1200" smtClean="0">
                <a:effectLst/>
                <a:cs typeface="Arial" charset="0"/>
              </a:rPr>
              <a:t>    </a:t>
            </a:r>
            <a:r>
              <a:rPr lang="ru-RU" sz="2800" b="1" kern="1200" smtClean="0">
                <a:solidFill>
                  <a:srgbClr val="710306"/>
                </a:solidFill>
                <a:effectLst/>
                <a:cs typeface="Arial" charset="0"/>
              </a:rPr>
              <a:t>ТРЕБОВАНИЯ К ПРОВЕДЕНИЮ САМОПОДГОТОВКИ</a:t>
            </a:r>
          </a:p>
        </p:txBody>
      </p:sp>
      <p:sp>
        <p:nvSpPr>
          <p:cNvPr id="27652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313" y="1268413"/>
            <a:ext cx="4038600" cy="5400675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smtClean="0">
                <a:effectLst/>
                <a:latin typeface="Verdana" pitchFamily="34" charset="0"/>
                <a:cs typeface="Arial" charset="0"/>
              </a:rPr>
              <a:t> </a:t>
            </a:r>
            <a:r>
              <a:rPr lang="ru-RU" sz="2400" b="1" i="1" smtClean="0">
                <a:solidFill>
                  <a:srgbClr val="0000FF"/>
                </a:solidFill>
                <a:effectLst/>
                <a:latin typeface="Verdana" pitchFamily="34" charset="0"/>
                <a:cs typeface="Arial" charset="0"/>
              </a:rPr>
              <a:t>ДИДАКТИЧЕСКИЕ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Занятия по самоподготовке проводятся регулярно, в одно и то же время;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Задание ученики выполняют самостоятельно;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18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Проверка проводится поэтапно (самопроверка, взаимопроверка, проверка воспитателем);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Планируется индивидуальная работа со слабоуспевающими учениками;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Объем и характер заданий   регулируются с помощью обоюдных контактов учителей и воспитателей.</a:t>
            </a:r>
          </a:p>
        </p:txBody>
      </p:sp>
      <p:sp>
        <p:nvSpPr>
          <p:cNvPr id="2765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052513"/>
            <a:ext cx="4038600" cy="5616575"/>
          </a:xfrm>
          <a:solidFill>
            <a:srgbClr val="99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  <a:latin typeface="Verdana" pitchFamily="34" charset="0"/>
                <a:cs typeface="Arial" charset="0"/>
              </a:rPr>
              <a:t>        </a:t>
            </a:r>
            <a:r>
              <a:rPr lang="ru-RU" sz="2800" u="sng" smtClean="0">
                <a:effectLst/>
                <a:latin typeface="Verdana" pitchFamily="34" charset="0"/>
                <a:cs typeface="Arial" charset="0"/>
              </a:rPr>
              <a:t> </a:t>
            </a:r>
            <a:r>
              <a:rPr lang="ru-RU" sz="2400" b="1" i="1" smtClean="0">
                <a:solidFill>
                  <a:srgbClr val="0000FF"/>
                </a:solidFill>
                <a:effectLst/>
                <a:latin typeface="Verdana" pitchFamily="34" charset="0"/>
                <a:cs typeface="Arial" charset="0"/>
              </a:rPr>
              <a:t>ВОСПИТАТЕЛЬНЫЕ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Использование разнообразных форм одобрения, стимулирующих любые проявления самостоятельности при выполнении домашних заданий;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Отказ от применения каких-либо мер наказания;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Разъяснение ведется в крайних случаях и в ограниченном объеме;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smtClean="0">
                <a:effectLst/>
                <a:latin typeface="Verdana" pitchFamily="34" charset="0"/>
                <a:cs typeface="Arial" charset="0"/>
              </a:rPr>
              <a:t>Введение в структуру самоподготовки физкультминуток для поддержания высокой работоспособности и сохранения здоровья детей.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53050" y="785813"/>
            <a:ext cx="3382963" cy="785812"/>
          </a:xfrm>
        </p:spPr>
        <p:txBody>
          <a:bodyPr anchor="b" anchorCtr="0">
            <a:normAutofit/>
          </a:bodyPr>
          <a:lstStyle/>
          <a:p>
            <a:pPr eaLnBrk="1" hangingPunct="1"/>
            <a:r>
              <a:rPr lang="ru-RU" sz="2900" b="1" smtClean="0">
                <a:effectLst/>
                <a:latin typeface="Arial" charset="0"/>
                <a:cs typeface="Arial" charset="0"/>
              </a:rPr>
              <a:t>          ПРАВИЛА  ДЛЯ  ВОСПИТАТЕЛЯ</a:t>
            </a:r>
          </a:p>
        </p:txBody>
      </p:sp>
      <p:sp>
        <p:nvSpPr>
          <p:cNvPr id="28674" name="Содержимое 8"/>
          <p:cNvSpPr>
            <a:spLocks noGrp="1"/>
          </p:cNvSpPr>
          <p:nvPr>
            <p:ph sz="half" idx="4294967295"/>
          </p:nvPr>
        </p:nvSpPr>
        <p:spPr>
          <a:xfrm>
            <a:off x="152400" y="404813"/>
            <a:ext cx="5102225" cy="6223000"/>
          </a:xfrm>
          <a:solidFill>
            <a:srgbClr val="99FF99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Воспитатель не имеет права объяснять материал ребенку, т.к. самоподготовка направлена на закрепление материала.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Разъяснение ведется в крайних случаях и в ограниченном объеме.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Привлечение учащихся к посильной помощи товарищам возможно при условии выполнения ими своих уроков.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Воспитатель должен знать формы и методы работы учителя на уроках  (связь с учителями-предметниками, взаимопосещение уроков).</a:t>
            </a:r>
          </a:p>
        </p:txBody>
      </p:sp>
      <p:pic>
        <p:nvPicPr>
          <p:cNvPr id="28675" name="Picture 6" descr="i_5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6600" y="1773238"/>
            <a:ext cx="33274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857250"/>
          </a:xfrm>
        </p:spPr>
        <p:txBody>
          <a:bodyPr anchorCtr="0"/>
          <a:lstStyle/>
          <a:p>
            <a:pPr eaLnBrk="1" hangingPunct="1"/>
            <a:r>
              <a:rPr lang="ru-RU" sz="2800" smtClean="0">
                <a:effectLst/>
                <a:latin typeface="Arial" charset="0"/>
                <a:cs typeface="Arial" charset="0"/>
              </a:rPr>
              <a:t>         </a:t>
            </a:r>
            <a:r>
              <a:rPr lang="ru-RU" sz="3200" b="1" smtClean="0">
                <a:solidFill>
                  <a:srgbClr val="710306"/>
                </a:solidFill>
                <a:effectLst/>
                <a:latin typeface="Arial" charset="0"/>
                <a:cs typeface="Arial" charset="0"/>
              </a:rPr>
              <a:t>Методы и приемы воспитательной работы на самоподготовке</a:t>
            </a:r>
            <a:r>
              <a:rPr lang="ru-RU" sz="2800" smtClean="0">
                <a:effectLst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313" y="1700213"/>
            <a:ext cx="4038600" cy="4916487"/>
          </a:xfrm>
          <a:solidFill>
            <a:srgbClr val="99FF99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Метод организации деятельности и формирование опыта;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Метод мотивации и формирования сознания;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 Метод проблемного изложения;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Метод стимулирования </a:t>
            </a: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7900" y="1844675"/>
            <a:ext cx="4038600" cy="4773613"/>
          </a:xfrm>
          <a:solidFill>
            <a:srgbClr val="99FF99"/>
          </a:solidFill>
          <a:ln>
            <a:solidFill>
              <a:srgbClr val="FFFF99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Прием самостоятельной работы;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 Поиска  информации;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Практической деятельности;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Коллективной работы;</a:t>
            </a:r>
          </a:p>
          <a:p>
            <a:pPr eaLnBrk="1" hangingPunct="1">
              <a:buFont typeface="Wingdings" pitchFamily="2" charset="2"/>
              <a:buChar char="q"/>
            </a:pPr>
            <a:endParaRPr lang="ru-RU" sz="2000" b="1" smtClean="0">
              <a:effectLst/>
              <a:latin typeface="Verdana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2000" b="1" smtClean="0">
                <a:effectLst/>
                <a:latin typeface="Verdana" pitchFamily="34" charset="0"/>
                <a:cs typeface="Arial" charset="0"/>
              </a:rPr>
              <a:t>Переключение на разные виды деятельности.</a:t>
            </a:r>
          </a:p>
        </p:txBody>
      </p:sp>
      <p:pic>
        <p:nvPicPr>
          <p:cNvPr id="29700" name="Picture 5" descr="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3517900" cy="36512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420688" y="2763838"/>
            <a:ext cx="28797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Структура само</a:t>
            </a:r>
            <a:r>
              <a:rPr lang="ru-RU" sz="3200" b="1"/>
              <a:t>-</a:t>
            </a:r>
            <a:r>
              <a:rPr lang="ru-RU" sz="3200" b="1">
                <a:latin typeface="Monotype Corsiva" pitchFamily="66" charset="0"/>
              </a:rPr>
              <a:t>подготовки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4211638" y="1674813"/>
            <a:ext cx="4143375" cy="56832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00"/>
                </a:solidFill>
                <a:latin typeface="Monotype Corsiva" pitchFamily="66" charset="0"/>
                <a:cs typeface="+mn-cs"/>
              </a:rPr>
              <a:t>Инструктаж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4211638" y="2851150"/>
            <a:ext cx="4143375" cy="56832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00"/>
                </a:solidFill>
                <a:latin typeface="Monotype Corsiva" pitchFamily="66" charset="0"/>
                <a:cs typeface="+mn-cs"/>
              </a:rPr>
              <a:t>Самостоятельная работа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555875" y="796925"/>
            <a:ext cx="4143375" cy="56832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00"/>
                </a:solidFill>
                <a:latin typeface="Monotype Corsiva" pitchFamily="66" charset="0"/>
                <a:cs typeface="+mn-cs"/>
              </a:rPr>
              <a:t>Организационный момент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3779838" y="3933825"/>
            <a:ext cx="4502150" cy="56832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00"/>
                </a:solidFill>
                <a:latin typeface="Monotype Corsiva" pitchFamily="66" charset="0"/>
                <a:cs typeface="+mn-cs"/>
              </a:rPr>
              <a:t>Самопроверка, взаимопроверка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2916238" y="4941888"/>
            <a:ext cx="4684712" cy="56832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00"/>
                </a:solidFill>
                <a:latin typeface="Monotype Corsiva" pitchFamily="66" charset="0"/>
                <a:cs typeface="+mn-cs"/>
              </a:rPr>
              <a:t>Проверка работы воспитателем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2555875" y="5884863"/>
            <a:ext cx="4143375" cy="56832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00"/>
                </a:solidFill>
                <a:latin typeface="Monotype Corsiva" pitchFamily="66" charset="0"/>
                <a:cs typeface="+mn-cs"/>
              </a:rPr>
              <a:t>Подведение итогов</a:t>
            </a:r>
          </a:p>
        </p:txBody>
      </p:sp>
      <p:pic>
        <p:nvPicPr>
          <p:cNvPr id="30729" name="Picture 10" descr="i_69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066800"/>
          </a:xfrm>
        </p:spPr>
        <p:txBody>
          <a:bodyPr anchorCtr="0"/>
          <a:lstStyle/>
          <a:p>
            <a:pPr eaLnBrk="1" hangingPunct="1"/>
            <a:r>
              <a:rPr lang="ru-RU" sz="5400" b="1" smtClean="0">
                <a:solidFill>
                  <a:srgbClr val="710306"/>
                </a:solidFill>
                <a:effectLst/>
                <a:latin typeface="Monotype Corsiva" pitchFamily="66" charset="0"/>
                <a:cs typeface="Arial" charset="0"/>
              </a:rPr>
              <a:t>Организационный момент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95288" y="1844675"/>
            <a:ext cx="360362" cy="288925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4" y="2678"/>
              <a:ext cx="1535" cy="1329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5" cy="1329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199" y="2738"/>
              <a:ext cx="1351" cy="116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B2E385">
                    <a:gamma/>
                    <a:shade val="46275"/>
                    <a:invGamma/>
                  </a:srgbClr>
                </a:gs>
                <a:gs pos="100000">
                  <a:srgbClr val="B2E385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01331" y="2929947"/>
            <a:ext cx="314402" cy="351144"/>
            <a:chOff x="1110" y="2656"/>
            <a:chExt cx="1549" cy="1351"/>
          </a:xfrm>
          <a:blipFill>
            <a:blip r:embed="rId3"/>
            <a:tile tx="0" ty="0" sx="100000" sy="100000" flip="none" algn="tl"/>
          </a:blipFill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68313" y="3933825"/>
            <a:ext cx="358775" cy="287338"/>
            <a:chOff x="1110" y="2656"/>
            <a:chExt cx="1549" cy="1351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124" y="2678"/>
              <a:ext cx="1535" cy="1329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5" cy="1329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1199" y="2738"/>
              <a:ext cx="1350" cy="1164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B2E385">
                    <a:gamma/>
                    <a:shade val="46275"/>
                    <a:invGamma/>
                  </a:srgbClr>
                </a:gs>
                <a:gs pos="100000">
                  <a:srgbClr val="B2E385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544971" y="5164931"/>
            <a:ext cx="375568" cy="385175"/>
            <a:chOff x="1110" y="2656"/>
            <a:chExt cx="1549" cy="1351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1750" name="Прямоугольник 20"/>
          <p:cNvSpPr>
            <a:spLocks noChangeArrowheads="1"/>
          </p:cNvSpPr>
          <p:nvPr/>
        </p:nvSpPr>
        <p:spPr bwMode="auto">
          <a:xfrm>
            <a:off x="1042988" y="1052513"/>
            <a:ext cx="83534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4000" b="1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indent="-285750"/>
            <a: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Организация рабочего места</a:t>
            </a:r>
            <a:b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600" b="1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indent="-285750"/>
            <a: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Настрой детей.</a:t>
            </a:r>
            <a:b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600" b="1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indent="-285750"/>
            <a: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Постановка цели и мотивация работы.</a:t>
            </a:r>
            <a:b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600" b="1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indent="-285750"/>
            <a:r>
              <a:rPr lang="ru-RU" sz="36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Определение времени на каждый предмет.</a:t>
            </a:r>
            <a:endParaRPr lang="ru-RU" sz="3600" b="1">
              <a:latin typeface="Monotype Corsiva" pitchFamily="66" charset="0"/>
            </a:endParaRPr>
          </a:p>
        </p:txBody>
      </p:sp>
      <p:pic>
        <p:nvPicPr>
          <p:cNvPr id="31751" name="Picture 14" descr="i_7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1773238"/>
            <a:ext cx="18653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5" descr="i_0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4138"/>
          <a:stretch>
            <a:fillRect/>
          </a:stretch>
        </p:blipFill>
        <p:spPr bwMode="auto">
          <a:xfrm>
            <a:off x="0" y="582613"/>
            <a:ext cx="1889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066800"/>
          </a:xfrm>
        </p:spPr>
        <p:txBody>
          <a:bodyPr anchorCtr="0"/>
          <a:lstStyle/>
          <a:p>
            <a:pPr eaLnBrk="1" hangingPunct="1"/>
            <a:r>
              <a:rPr lang="ru-RU" sz="6000" b="1" smtClean="0">
                <a:solidFill>
                  <a:srgbClr val="710306"/>
                </a:solidFill>
                <a:effectLst/>
                <a:latin typeface="Monotype Corsiva" pitchFamily="66" charset="0"/>
                <a:cs typeface="Arial" charset="0"/>
              </a:rPr>
              <a:t>Инструктаж</a:t>
            </a:r>
            <a:endParaRPr lang="ru-RU" sz="6000" smtClean="0">
              <a:solidFill>
                <a:srgbClr val="71030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sz="half" idx="4294967295"/>
          </p:nvPr>
        </p:nvSpPr>
        <p:spPr>
          <a:xfrm>
            <a:off x="468313" y="2133600"/>
            <a:ext cx="8243887" cy="3914775"/>
          </a:xfrm>
        </p:spPr>
        <p:txBody>
          <a:bodyPr/>
          <a:lstStyle/>
          <a:p>
            <a:pPr marL="109538" indent="-109538" eaLnBrk="1" hangingPunct="1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Font typeface="Wingdings" pitchFamily="2" charset="2"/>
              <a:buNone/>
            </a:pPr>
            <a:r>
              <a:rPr lang="ru-RU" b="1" i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Предупреждение возможных трудностей (дидактическая игра, таблицы, схемы).</a:t>
            </a:r>
            <a:br>
              <a:rPr lang="ru-RU" b="1" i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Работа с памятками.</a:t>
            </a:r>
            <a:br>
              <a:rPr lang="ru-RU" b="1" i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Определение плана выполнения работ по предмету.</a:t>
            </a:r>
            <a:endParaRPr lang="ru-RU" b="1" i="1" smtClean="0"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109538" indent="-109538" eaLnBrk="1" hangingPunct="1">
              <a:buFont typeface="Wingdings" pitchFamily="2" charset="2"/>
              <a:buNone/>
            </a:pPr>
            <a:endParaRPr lang="ru-RU" b="1" i="1" smtClean="0">
              <a:effectLst/>
              <a:latin typeface="Arial" charset="0"/>
              <a:cs typeface="Arial" charset="0"/>
            </a:endParaRPr>
          </a:p>
          <a:p>
            <a:pPr marL="109538" indent="-109538" eaLnBrk="1" hangingPunct="1">
              <a:buFont typeface="Wingdings" pitchFamily="2" charset="2"/>
              <a:buNone/>
            </a:pPr>
            <a:r>
              <a:rPr lang="ru-RU" b="1" i="1" smtClean="0">
                <a:effectLst/>
                <a:latin typeface="Monotype Corsiva" pitchFamily="66" charset="0"/>
                <a:cs typeface="Arial" charset="0"/>
              </a:rPr>
              <a:t>Разбор домашнего </a:t>
            </a:r>
            <a:endParaRPr lang="ru-RU" b="1" i="1" smtClean="0">
              <a:effectLst/>
              <a:latin typeface="Arial" charset="0"/>
              <a:cs typeface="Arial" charset="0"/>
            </a:endParaRPr>
          </a:p>
          <a:p>
            <a:pPr marL="109538" indent="-109538" eaLnBrk="1" hangingPunct="1">
              <a:buFont typeface="Wingdings" pitchFamily="2" charset="2"/>
              <a:buNone/>
            </a:pPr>
            <a:r>
              <a:rPr lang="ru-RU" b="1" i="1" smtClean="0">
                <a:effectLst/>
                <a:latin typeface="Monotype Corsiva" pitchFamily="66" charset="0"/>
                <a:cs typeface="Arial" charset="0"/>
              </a:rPr>
              <a:t>задания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4683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19" y="3216458"/>
            <a:ext cx="461743" cy="3957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5397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19" y="5593661"/>
            <a:ext cx="461743" cy="39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2775" name="Picture 8" descr="i_65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04813"/>
            <a:ext cx="1895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i_346"/>
          <p:cNvPicPr>
            <a:picLocks noChangeAspect="1" noChangeArrowheads="1"/>
          </p:cNvPicPr>
          <p:nvPr/>
        </p:nvPicPr>
        <p:blipFill>
          <a:blip r:embed="rId5"/>
          <a:srcRect l="7738" r="3572" b="8603"/>
          <a:stretch>
            <a:fillRect/>
          </a:stretch>
        </p:blipFill>
        <p:spPr bwMode="auto">
          <a:xfrm>
            <a:off x="5292725" y="4508500"/>
            <a:ext cx="35623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i_0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4138"/>
          <a:stretch>
            <a:fillRect/>
          </a:stretch>
        </p:blipFill>
        <p:spPr bwMode="auto">
          <a:xfrm>
            <a:off x="6659563" y="765175"/>
            <a:ext cx="228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Скло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580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Trebuchet MS</vt:lpstr>
      <vt:lpstr>Georgia</vt:lpstr>
      <vt:lpstr>Wingdings 2</vt:lpstr>
      <vt:lpstr>Calibri</vt:lpstr>
      <vt:lpstr>Verdana</vt:lpstr>
      <vt:lpstr>Wingdings</vt:lpstr>
      <vt:lpstr>Monotype Corsiva</vt:lpstr>
      <vt:lpstr>Times New Roman</vt:lpstr>
      <vt:lpstr>Городская</vt:lpstr>
      <vt:lpstr>Городская</vt:lpstr>
      <vt:lpstr>Склон</vt:lpstr>
      <vt:lpstr>Слайд 1</vt:lpstr>
      <vt:lpstr>Слайд 2</vt:lpstr>
      <vt:lpstr>ВОСПИТАТЕЛЬНЫЕ ЗАДАЧИ САМОПОДГОТОВКИ</vt:lpstr>
      <vt:lpstr>Слайд 4</vt:lpstr>
      <vt:lpstr>          ПРАВИЛА  ДЛЯ  ВОСПИТАТЕЛЯ</vt:lpstr>
      <vt:lpstr>         Методы и приемы воспитательной работы на самоподготовке.</vt:lpstr>
      <vt:lpstr>Слайд 7</vt:lpstr>
      <vt:lpstr>Организационный момент</vt:lpstr>
      <vt:lpstr>Инструктаж</vt:lpstr>
      <vt:lpstr>        Самостоятельная работа</vt:lpstr>
      <vt:lpstr>Самопроверка  и взаимопроверка</vt:lpstr>
      <vt:lpstr>Проверка работы воспитателем</vt:lpstr>
      <vt:lpstr>Подведение итогов самоподготовки</vt:lpstr>
      <vt:lpstr>Возникли трудности???</vt:lpstr>
      <vt:lpstr> Предложения!!!</vt:lpstr>
      <vt:lpstr>          Преемственность начального и среднего звена</vt:lpstr>
      <vt:lpstr>Взаимосвязь воспитателей с педагогами </vt:lpstr>
      <vt:lpstr>         Рекомендации родителям:</vt:lpstr>
      <vt:lpstr>Слайд 19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самостоятельной деятельности учащихся и система формирования навыков самостоятельной работы на самоподготовке.</dc:title>
  <dc:creator>User</dc:creator>
  <cp:lastModifiedBy>Оператор</cp:lastModifiedBy>
  <cp:revision>40</cp:revision>
  <dcterms:created xsi:type="dcterms:W3CDTF">2011-10-25T11:37:57Z</dcterms:created>
  <dcterms:modified xsi:type="dcterms:W3CDTF">2013-07-20T15:17:06Z</dcterms:modified>
</cp:coreProperties>
</file>