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71" r:id="rId4"/>
    <p:sldId id="261" r:id="rId5"/>
    <p:sldId id="270" r:id="rId6"/>
    <p:sldId id="269" r:id="rId7"/>
    <p:sldId id="262" r:id="rId8"/>
    <p:sldId id="258" r:id="rId9"/>
    <p:sldId id="256" r:id="rId10"/>
    <p:sldId id="272" r:id="rId11"/>
    <p:sldId id="265" r:id="rId12"/>
    <p:sldId id="274" r:id="rId13"/>
    <p:sldId id="283" r:id="rId14"/>
    <p:sldId id="275" r:id="rId15"/>
    <p:sldId id="264" r:id="rId16"/>
    <p:sldId id="276" r:id="rId17"/>
    <p:sldId id="279" r:id="rId18"/>
    <p:sldId id="278" r:id="rId19"/>
    <p:sldId id="268" r:id="rId20"/>
    <p:sldId id="273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00FF00"/>
    <a:srgbClr val="008000"/>
    <a:srgbClr val="FF3300"/>
    <a:srgbClr val="E19EEC"/>
    <a:srgbClr val="29E37D"/>
    <a:srgbClr val="24E88F"/>
    <a:srgbClr val="E12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23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25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3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383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65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44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89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40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55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EDAB1-76C7-432D-8212-B05A6F46A91B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89FA1-2DD3-48AA-9936-5F428A0A3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68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38100">
            <a:solidFill>
              <a:srgbClr val="FF0066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9592" y="27582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</a:rPr>
              <a:t>Муниципальное бюджетное дошкольное образовательное учреждение детский сад № 28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6390313"/>
            <a:ext cx="3431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г. Новочеркасск  </a:t>
            </a:r>
            <a:r>
              <a:rPr lang="ru-RU" sz="2400" b="1" dirty="0" smtClean="0">
                <a:solidFill>
                  <a:srgbClr val="FF0000"/>
                </a:solidFill>
              </a:rPr>
              <a:t>2015 </a:t>
            </a:r>
            <a:r>
              <a:rPr lang="ru-RU" sz="2400" b="1" dirty="0">
                <a:solidFill>
                  <a:srgbClr val="FF0000"/>
                </a:solidFill>
              </a:rPr>
              <a:t>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3768" y="98072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800" b="1" dirty="0" smtClean="0"/>
              <a:t>       </a:t>
            </a:r>
            <a:r>
              <a:rPr lang="ru-RU" sz="8800" b="1" dirty="0" smtClean="0">
                <a:solidFill>
                  <a:srgbClr val="FF0066"/>
                </a:solidFill>
              </a:rPr>
              <a:t>Проект</a:t>
            </a:r>
          </a:p>
          <a:p>
            <a:pPr algn="r"/>
            <a:r>
              <a:rPr lang="ru-RU" sz="8800" b="1" dirty="0" smtClean="0">
                <a:solidFill>
                  <a:srgbClr val="FF0066"/>
                </a:solidFill>
              </a:rPr>
              <a:t>«День</a:t>
            </a:r>
          </a:p>
          <a:p>
            <a:pPr algn="r"/>
            <a:r>
              <a:rPr lang="ru-RU" sz="8800" b="1" dirty="0">
                <a:solidFill>
                  <a:srgbClr val="FF0066"/>
                </a:solidFill>
              </a:rPr>
              <a:t>м</a:t>
            </a:r>
            <a:r>
              <a:rPr lang="ru-RU" sz="8800" b="1" dirty="0" smtClean="0">
                <a:solidFill>
                  <a:srgbClr val="FF0066"/>
                </a:solidFill>
              </a:rPr>
              <a:t>атери»             </a:t>
            </a:r>
            <a:endParaRPr lang="ru-RU" sz="8800" b="1" dirty="0">
              <a:solidFill>
                <a:srgbClr val="FF0066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1795"/>
            <a:ext cx="1744588" cy="16134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6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259631" y="-99392"/>
            <a:ext cx="3075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</a:rPr>
              <a:t>1 этап - </a:t>
            </a:r>
            <a:endParaRPr lang="ru-RU" sz="60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4744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1. Консультация для родителей с целью знакомства с темой, задачами проекта, содержанием работы</a:t>
            </a:r>
            <a:r>
              <a:rPr lang="ru-RU" sz="3200" b="1" dirty="0" smtClean="0">
                <a:solidFill>
                  <a:srgbClr val="FFFF00"/>
                </a:solidFill>
              </a:rPr>
              <a:t>.</a:t>
            </a:r>
            <a:endParaRPr lang="ru-RU" sz="3200" b="1" dirty="0">
              <a:solidFill>
                <a:srgbClr val="FFFF00"/>
              </a:solidFill>
            </a:endParaRPr>
          </a:p>
          <a:p>
            <a:r>
              <a:rPr lang="ru-RU" sz="3200" b="1" dirty="0">
                <a:solidFill>
                  <a:srgbClr val="FFFF00"/>
                </a:solidFill>
              </a:rPr>
              <a:t>2. Подбор художественных произведений о маме, бабушке, семье</a:t>
            </a:r>
            <a:r>
              <a:rPr lang="ru-RU" sz="3200" b="1" dirty="0" smtClean="0">
                <a:solidFill>
                  <a:srgbClr val="FFFF00"/>
                </a:solidFill>
              </a:rPr>
              <a:t>.</a:t>
            </a:r>
            <a:endParaRPr lang="ru-RU" sz="3200" b="1" dirty="0">
              <a:solidFill>
                <a:srgbClr val="FFFF00"/>
              </a:solidFill>
            </a:endParaRPr>
          </a:p>
          <a:p>
            <a:r>
              <a:rPr lang="ru-RU" sz="3200" b="1" dirty="0">
                <a:solidFill>
                  <a:srgbClr val="FFFF00"/>
                </a:solidFill>
              </a:rPr>
              <a:t>3. Подбор иллюстраций, сюжетных картин</a:t>
            </a:r>
            <a:r>
              <a:rPr lang="ru-RU" sz="3200" b="1" dirty="0" smtClean="0">
                <a:solidFill>
                  <a:srgbClr val="FFFF00"/>
                </a:solidFill>
              </a:rPr>
              <a:t>.</a:t>
            </a:r>
            <a:endParaRPr lang="ru-RU" sz="3200" b="1" dirty="0">
              <a:solidFill>
                <a:srgbClr val="FFFF00"/>
              </a:solidFill>
            </a:endParaRPr>
          </a:p>
          <a:p>
            <a:r>
              <a:rPr lang="ru-RU" sz="3200" b="1" dirty="0">
                <a:solidFill>
                  <a:srgbClr val="FFFF00"/>
                </a:solidFill>
              </a:rPr>
              <a:t>4. Оформление фотовыставки «Это мамочка моя</a:t>
            </a:r>
            <a:r>
              <a:rPr lang="ru-RU" sz="3200" b="1" dirty="0" smtClean="0">
                <a:solidFill>
                  <a:srgbClr val="FFFF00"/>
                </a:solidFill>
              </a:rPr>
              <a:t>»</a:t>
            </a:r>
            <a:endParaRPr lang="ru-RU" sz="3200" b="1" dirty="0">
              <a:solidFill>
                <a:srgbClr val="FFFF00"/>
              </a:solidFill>
            </a:endParaRPr>
          </a:p>
          <a:p>
            <a:r>
              <a:rPr lang="ru-RU" sz="3200" b="1" dirty="0">
                <a:solidFill>
                  <a:srgbClr val="FFFF00"/>
                </a:solidFill>
              </a:rPr>
              <a:t>5. Подготовка материала для продуктивной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7402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ln w="28575">
            <a:solidFill>
              <a:srgbClr val="FF0066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692696"/>
            <a:ext cx="8352928" cy="67403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</a:rPr>
              <a:t>Познавательное развитие</a:t>
            </a:r>
            <a:r>
              <a:rPr lang="ru-RU" sz="1600" b="1" dirty="0" smtClean="0">
                <a:solidFill>
                  <a:srgbClr val="0000FF"/>
                </a:solidFill>
              </a:rPr>
              <a:t>:</a:t>
            </a:r>
            <a:endParaRPr lang="ru-RU" sz="1600" b="1" dirty="0">
              <a:solidFill>
                <a:srgbClr val="0000FF"/>
              </a:solidFill>
            </a:endParaRPr>
          </a:p>
          <a:p>
            <a:r>
              <a:rPr lang="ru-RU" sz="1600" b="1" dirty="0">
                <a:solidFill>
                  <a:srgbClr val="FF0000"/>
                </a:solidFill>
              </a:rPr>
              <a:t>-НОД: </a:t>
            </a:r>
            <a:r>
              <a:rPr lang="ru-RU" sz="1600" b="1" dirty="0"/>
              <a:t>«Моя мамочка» «Все профессии важны, все профессии нужны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-Беседы: </a:t>
            </a:r>
            <a:r>
              <a:rPr lang="ru-RU" sz="1600" b="1" dirty="0"/>
              <a:t>«Я люблю свою маму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/>
              <a:t>«Мамина работа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/>
              <a:t>«Как я помогаю дома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/>
              <a:t>«Расскажи про мамочку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-Рассматривание альбомов: </a:t>
            </a:r>
            <a:r>
              <a:rPr lang="ru-RU" sz="1600" b="1" dirty="0"/>
              <a:t>«Профессии» «Увлечение моей мамы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>
                <a:solidFill>
                  <a:srgbClr val="0000FF"/>
                </a:solidFill>
              </a:rPr>
              <a:t>Речевое развитие</a:t>
            </a:r>
            <a:r>
              <a:rPr lang="ru-RU" sz="1600" b="1" dirty="0" smtClean="0">
                <a:solidFill>
                  <a:srgbClr val="0000FF"/>
                </a:solidFill>
              </a:rPr>
              <a:t>:</a:t>
            </a:r>
            <a:endParaRPr lang="ru-RU" sz="1600" b="1" dirty="0">
              <a:solidFill>
                <a:srgbClr val="0000FF"/>
              </a:solidFill>
            </a:endParaRPr>
          </a:p>
          <a:p>
            <a:r>
              <a:rPr lang="ru-RU" sz="1600" b="1" dirty="0">
                <a:solidFill>
                  <a:srgbClr val="FF0000"/>
                </a:solidFill>
              </a:rPr>
              <a:t>- Заучивание </a:t>
            </a:r>
            <a:r>
              <a:rPr lang="ru-RU" sz="1600" b="1" dirty="0"/>
              <a:t>пословиц, стихов, песен о маме, бабушке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-Чтение: </a:t>
            </a:r>
            <a:r>
              <a:rPr lang="ru-RU" sz="1600" b="1" dirty="0"/>
              <a:t>Г. </a:t>
            </a:r>
            <a:r>
              <a:rPr lang="ru-RU" sz="1600" b="1" dirty="0" err="1"/>
              <a:t>Виеру</a:t>
            </a:r>
            <a:r>
              <a:rPr lang="ru-RU" sz="1600" b="1" dirty="0"/>
              <a:t> «Мамин день», Е. Серова «Не терпит мой папа безделья и скуки… 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/>
              <a:t>З. Воскресенская «Мама» «Мамины руки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/>
              <a:t>Н. </a:t>
            </a:r>
            <a:r>
              <a:rPr lang="ru-RU" sz="1600" b="1" dirty="0" err="1"/>
              <a:t>Саконская</a:t>
            </a:r>
            <a:r>
              <a:rPr lang="ru-RU" sz="1600" b="1" dirty="0"/>
              <a:t> «Разговор о маме» Е Благинина «Посидим в тишине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/>
              <a:t>М. Родина «Мамины руки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-Составление рассказов </a:t>
            </a:r>
            <a:r>
              <a:rPr lang="ru-RU" sz="1600" b="1" dirty="0"/>
              <a:t>о маме, её профессии, увлечениях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-Д/игры: </a:t>
            </a:r>
            <a:r>
              <a:rPr lang="ru-RU" sz="1600" b="1" dirty="0"/>
              <a:t>«Назови ласково» «Кем ты приходишься своим родственникам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/>
              <a:t>«Кому, что нужно» «Знаю профессии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>
                <a:solidFill>
                  <a:srgbClr val="0000FF"/>
                </a:solidFill>
              </a:rPr>
              <a:t>Художественно- эстетическое развитие</a:t>
            </a:r>
            <a:r>
              <a:rPr lang="ru-RU" sz="1600" b="1" dirty="0" smtClean="0">
                <a:solidFill>
                  <a:srgbClr val="0000FF"/>
                </a:solidFill>
              </a:rPr>
              <a:t>:</a:t>
            </a:r>
            <a:endParaRPr lang="ru-RU" sz="1600" b="1" dirty="0">
              <a:solidFill>
                <a:srgbClr val="0000FF"/>
              </a:solidFill>
            </a:endParaRPr>
          </a:p>
          <a:p>
            <a:r>
              <a:rPr lang="ru-RU" sz="1600" b="1" dirty="0">
                <a:solidFill>
                  <a:srgbClr val="FF0000"/>
                </a:solidFill>
              </a:rPr>
              <a:t>-Рисование </a:t>
            </a:r>
            <a:r>
              <a:rPr lang="ru-RU" sz="1600" b="1" dirty="0"/>
              <a:t>«Портрет мамы» «Цветы для мамы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-Лепка </a:t>
            </a:r>
            <a:r>
              <a:rPr lang="ru-RU" sz="1600" b="1" dirty="0"/>
              <a:t>«Красивый букет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-ХРТ : </a:t>
            </a:r>
            <a:r>
              <a:rPr lang="ru-RU" sz="1600" b="1" dirty="0"/>
              <a:t>«Открытка для мамы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/>
              <a:t>-Разучивание песен к празднику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-Оформление фотовыставки </a:t>
            </a:r>
            <a:r>
              <a:rPr lang="ru-RU" sz="1600" b="1" dirty="0"/>
              <a:t>«Это мамочка моя</a:t>
            </a:r>
            <a:r>
              <a:rPr lang="ru-RU" sz="1600" b="1" dirty="0" smtClean="0"/>
              <a:t>»</a:t>
            </a:r>
            <a:endParaRPr lang="ru-RU" sz="1600" b="1" dirty="0"/>
          </a:p>
          <a:p>
            <a:r>
              <a:rPr lang="ru-RU" sz="1600" b="1" dirty="0">
                <a:solidFill>
                  <a:srgbClr val="0000FF"/>
                </a:solidFill>
              </a:rPr>
              <a:t>Социально- коммуникативное развитие</a:t>
            </a:r>
            <a:r>
              <a:rPr lang="ru-RU" sz="1600" b="1" dirty="0" smtClean="0">
                <a:solidFill>
                  <a:srgbClr val="0000FF"/>
                </a:solidFill>
              </a:rPr>
              <a:t>:</a:t>
            </a:r>
            <a:endParaRPr lang="ru-RU" sz="1600" b="1" dirty="0">
              <a:solidFill>
                <a:srgbClr val="0000FF"/>
              </a:solidFill>
            </a:endParaRPr>
          </a:p>
          <a:p>
            <a:r>
              <a:rPr lang="ru-RU" sz="1600" b="1" dirty="0">
                <a:solidFill>
                  <a:srgbClr val="FF0000"/>
                </a:solidFill>
              </a:rPr>
              <a:t>-С/ р игры: </a:t>
            </a:r>
            <a:r>
              <a:rPr lang="ru-RU" sz="1600" b="1" dirty="0"/>
              <a:t>«Дом», «Семья», «Больница», «Парикмахерская», «Магазин»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-99392"/>
            <a:ext cx="784887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66"/>
                </a:solidFill>
              </a:rPr>
              <a:t>2 этап - </a:t>
            </a:r>
            <a:r>
              <a:rPr lang="ru-RU" sz="5400" b="1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практический</a:t>
            </a:r>
            <a:endParaRPr lang="ru-RU" sz="5400" b="1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654444" cy="3816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5444" y="3471391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Составление рассказов о маме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58" y="2564903"/>
            <a:ext cx="4146171" cy="3306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161102" y="5332031"/>
            <a:ext cx="392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Сюжетно- ролевые игры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71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45705"/>
            <a:ext cx="4468926" cy="3284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" y="3376393"/>
            <a:ext cx="4642142" cy="3481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98"/>
            <a:ext cx="4571999" cy="3363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630" y="2873347"/>
            <a:ext cx="456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Выставка рисунков «Моя семья»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2873347"/>
            <a:ext cx="346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Подарок мамочке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481" y="635292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Коллективные работы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37949"/>
            <a:ext cx="4468926" cy="3438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67409" y="6331296"/>
            <a:ext cx="404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Городской конкурс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04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5" y="116632"/>
            <a:ext cx="4644008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29000"/>
            <a:ext cx="4427984" cy="3428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605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60" y="0"/>
            <a:ext cx="4474840" cy="3356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44008" cy="3356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2"/>
            <a:ext cx="4499992" cy="35010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95536" y="2924944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Рисуем портрет мамы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6453336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Художественное творчество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3207"/>
            <a:ext cx="4644008" cy="34847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3485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75655" y="-171400"/>
            <a:ext cx="6550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3 этап - итоговый</a:t>
            </a:r>
            <a:endParaRPr lang="ru-RU" sz="6000" b="1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052736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</a:rPr>
              <a:t>Оформление книжной выставки.</a:t>
            </a:r>
          </a:p>
          <a:p>
            <a:endParaRPr lang="ru-RU" sz="2800" b="1" dirty="0">
              <a:solidFill>
                <a:srgbClr val="0000FF"/>
              </a:solidFill>
            </a:endParaRPr>
          </a:p>
          <a:p>
            <a:r>
              <a:rPr lang="ru-RU" sz="2800" b="1" dirty="0">
                <a:solidFill>
                  <a:srgbClr val="0000FF"/>
                </a:solidFill>
              </a:rPr>
              <a:t>Выставки творческих работ детей.</a:t>
            </a:r>
          </a:p>
          <a:p>
            <a:endParaRPr lang="ru-RU" sz="2800" b="1" dirty="0">
              <a:solidFill>
                <a:srgbClr val="0000FF"/>
              </a:solidFill>
            </a:endParaRPr>
          </a:p>
          <a:p>
            <a:r>
              <a:rPr lang="ru-RU" sz="2800" b="1" dirty="0">
                <a:solidFill>
                  <a:srgbClr val="0000FF"/>
                </a:solidFill>
              </a:rPr>
              <a:t>Выпуск праздничной газеты.</a:t>
            </a:r>
          </a:p>
          <a:p>
            <a:endParaRPr lang="ru-RU" sz="2800" b="1" dirty="0">
              <a:solidFill>
                <a:srgbClr val="0000FF"/>
              </a:solidFill>
            </a:endParaRPr>
          </a:p>
          <a:p>
            <a:r>
              <a:rPr lang="ru-RU" sz="2800" b="1" dirty="0">
                <a:solidFill>
                  <a:srgbClr val="0000FF"/>
                </a:solidFill>
              </a:rPr>
              <a:t>Вручение подарков мамам и бабушкам.</a:t>
            </a:r>
          </a:p>
          <a:p>
            <a:endParaRPr lang="ru-RU" sz="2800" b="1" dirty="0">
              <a:solidFill>
                <a:srgbClr val="0000FF"/>
              </a:solidFill>
            </a:endParaRPr>
          </a:p>
          <a:p>
            <a:r>
              <a:rPr lang="ru-RU" sz="2800" b="1" dirty="0">
                <a:solidFill>
                  <a:srgbClr val="0000FF"/>
                </a:solidFill>
              </a:rPr>
              <a:t>Знание стихов, песен, пословиц и поговорок о маме.</a:t>
            </a:r>
          </a:p>
          <a:p>
            <a:endParaRPr lang="ru-RU" sz="2800" b="1" dirty="0">
              <a:solidFill>
                <a:srgbClr val="0000FF"/>
              </a:solidFill>
            </a:endParaRPr>
          </a:p>
          <a:p>
            <a:r>
              <a:rPr lang="ru-RU" sz="2800" b="1" dirty="0">
                <a:solidFill>
                  <a:srgbClr val="0000FF"/>
                </a:solidFill>
              </a:rPr>
              <a:t>Проведение праздничного концерта.</a:t>
            </a:r>
          </a:p>
        </p:txBody>
      </p:sp>
    </p:spTree>
    <p:extLst>
      <p:ext uri="{BB962C8B-B14F-4D97-AF65-F5344CB8AC3E}">
        <p14:creationId xmlns:p14="http://schemas.microsoft.com/office/powerpoint/2010/main" val="1800712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28575">
            <a:solidFill>
              <a:srgbClr val="0000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-12283" y="116632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FF"/>
                </a:solidFill>
              </a:rPr>
              <a:t>Использовались следующие формы работы с детьми: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316961"/>
            <a:ext cx="859318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•Беседа с детьми о маме, семье: </a:t>
            </a:r>
            <a:r>
              <a:rPr lang="ru-RU" b="1" dirty="0">
                <a:solidFill>
                  <a:srgbClr val="FF0066"/>
                </a:solidFill>
              </a:rPr>
              <a:t>«Знакомство с историей возникновения праздника», «Чем можно порадовать маму», «Почему мама поздно ложится спать», «Мамин праздник», «Чудо материнской любви»; Беседы - обсуждения бытовых ситуаций на тему: «Почему мама грустит? », «Чем я порадовал маму? », «Как сказать о том, что я натворил? », «Я поступаю хорошо</a:t>
            </a:r>
            <a:r>
              <a:rPr lang="ru-RU" b="1" dirty="0" smtClean="0">
                <a:solidFill>
                  <a:srgbClr val="FF0066"/>
                </a:solidFill>
              </a:rPr>
              <a:t>»</a:t>
            </a:r>
            <a:endParaRPr lang="ru-RU" b="1" dirty="0">
              <a:solidFill>
                <a:srgbClr val="FF0066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•Разбор пословиц о маме: </a:t>
            </a:r>
            <a:r>
              <a:rPr lang="ru-RU" b="1" dirty="0">
                <a:solidFill>
                  <a:srgbClr val="FF0066"/>
                </a:solidFill>
              </a:rPr>
              <a:t>Все купишь, а отца и матери не купишь. Без матушки родной и цветы не цветно растут. Всякой матери свое дитя мило. У дитя заболит пальчик, а у матери – сердце. </a:t>
            </a:r>
            <a:r>
              <a:rPr lang="ru-RU" b="1" dirty="0" smtClean="0">
                <a:solidFill>
                  <a:srgbClr val="FF0066"/>
                </a:solidFill>
              </a:rPr>
              <a:t>При </a:t>
            </a:r>
            <a:r>
              <a:rPr lang="ru-RU" b="1" dirty="0">
                <a:solidFill>
                  <a:srgbClr val="FF0066"/>
                </a:solidFill>
              </a:rPr>
              <a:t>солнышке тепло, при матери добро. Сердце матери лучше солнца греет. Материнская рука на ласку, что пух, мягка. Материнская забота на дне моря спасет. Кто матери не послушает, тот в беду попадет. Береги отца и мать – других не сыщешь. Нет милее дружка, чем родима матушка.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•Участие в городском конкурсе: </a:t>
            </a:r>
            <a:r>
              <a:rPr lang="ru-RU" b="1" dirty="0" smtClean="0">
                <a:solidFill>
                  <a:srgbClr val="FF0066"/>
                </a:solidFill>
              </a:rPr>
              <a:t>«Моя мама- мастерица»(вязание, вышивание)</a:t>
            </a:r>
            <a:endParaRPr lang="ru-RU" b="1" dirty="0">
              <a:solidFill>
                <a:srgbClr val="FF0066"/>
              </a:solidFill>
            </a:endParaRPr>
          </a:p>
          <a:p>
            <a:r>
              <a:rPr lang="ru-RU" b="1" dirty="0">
                <a:solidFill>
                  <a:srgbClr val="FF0066"/>
                </a:solidFill>
              </a:rPr>
              <a:t>•Просмотр семейных фотоальбомов, фотографий мам</a:t>
            </a:r>
          </a:p>
          <a:p>
            <a:r>
              <a:rPr lang="ru-RU" b="1" dirty="0">
                <a:solidFill>
                  <a:srgbClr val="0000FF"/>
                </a:solidFill>
              </a:rPr>
              <a:t>•Словесные игры </a:t>
            </a:r>
            <a:r>
              <a:rPr lang="ru-RU" b="1" dirty="0">
                <a:solidFill>
                  <a:srgbClr val="FF0066"/>
                </a:solidFill>
              </a:rPr>
              <a:t>«Расскажи о маме» Составление описательных рассказов с детьми на тему «Моя мама лучше всех», «Подбери словечко», «Мамочка, какая? » (ласковая, добрая, милая, нежная и т. д.) . «Скажи ласково», «Найди свою маму», «Чья мама? </a:t>
            </a:r>
            <a:r>
              <a:rPr lang="ru-RU" b="1" dirty="0" smtClean="0">
                <a:solidFill>
                  <a:srgbClr val="FF0066"/>
                </a:solidFill>
              </a:rPr>
              <a:t>»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•Праздник для мам </a:t>
            </a:r>
            <a:r>
              <a:rPr lang="ru-RU" b="1" dirty="0" smtClean="0">
                <a:solidFill>
                  <a:srgbClr val="FF0066"/>
                </a:solidFill>
              </a:rPr>
              <a:t>«Рядом с мамой быстрее идти»</a:t>
            </a:r>
            <a:endParaRPr lang="ru-RU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8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04400" y="548680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•Чтение произведений о маме</a:t>
            </a:r>
            <a:r>
              <a:rPr lang="ru-RU" b="1" dirty="0">
                <a:solidFill>
                  <a:srgbClr val="0000FF"/>
                </a:solidFill>
              </a:rPr>
              <a:t>: </a:t>
            </a:r>
            <a:r>
              <a:rPr lang="ru-RU" b="1" dirty="0">
                <a:solidFill>
                  <a:srgbClr val="FF0000"/>
                </a:solidFill>
              </a:rPr>
              <a:t>ненецкая сказка «Кукушка»; Е. Емельянов «Мамины руки», «Надо и не хочется», «Мама все понимает», «Мамино горе»; Н. Артюхова «Трудный день»; Е. Благинина «Мамин день»; М. </a:t>
            </a:r>
            <a:r>
              <a:rPr lang="ru-RU" b="1" dirty="0" err="1">
                <a:solidFill>
                  <a:srgbClr val="FF0000"/>
                </a:solidFill>
              </a:rPr>
              <a:t>Пляцковский</a:t>
            </a:r>
            <a:r>
              <a:rPr lang="ru-RU" b="1" dirty="0">
                <a:solidFill>
                  <a:srgbClr val="FF0000"/>
                </a:solidFill>
              </a:rPr>
              <a:t> «Ты на свете лучше всех»; Е. </a:t>
            </a:r>
            <a:r>
              <a:rPr lang="ru-RU" b="1" dirty="0" err="1">
                <a:solidFill>
                  <a:srgbClr val="FF0000"/>
                </a:solidFill>
              </a:rPr>
              <a:t>Карганова</a:t>
            </a:r>
            <a:r>
              <a:rPr lang="ru-RU" b="1" dirty="0">
                <a:solidFill>
                  <a:srgbClr val="FF0000"/>
                </a:solidFill>
              </a:rPr>
              <a:t> «Про маму», Э. </a:t>
            </a:r>
            <a:r>
              <a:rPr lang="ru-RU" b="1" dirty="0" err="1">
                <a:solidFill>
                  <a:srgbClr val="FF0000"/>
                </a:solidFill>
              </a:rPr>
              <a:t>Мошковская</a:t>
            </a:r>
            <a:r>
              <a:rPr lang="ru-RU" b="1" dirty="0">
                <a:solidFill>
                  <a:srgbClr val="FF0000"/>
                </a:solidFill>
              </a:rPr>
              <a:t> «Я маму обидел», А. </a:t>
            </a:r>
            <a:r>
              <a:rPr lang="ru-RU" b="1" dirty="0" err="1">
                <a:solidFill>
                  <a:srgbClr val="FF0000"/>
                </a:solidFill>
              </a:rPr>
              <a:t>Барто</a:t>
            </a:r>
            <a:r>
              <a:rPr lang="ru-RU" b="1" dirty="0">
                <a:solidFill>
                  <a:srgbClr val="FF0000"/>
                </a:solidFill>
              </a:rPr>
              <a:t> «Мама поет»; Э. </a:t>
            </a:r>
            <a:r>
              <a:rPr lang="ru-RU" b="1" dirty="0" err="1">
                <a:solidFill>
                  <a:srgbClr val="FF0000"/>
                </a:solidFill>
              </a:rPr>
              <a:t>Мошковская</a:t>
            </a:r>
            <a:r>
              <a:rPr lang="ru-RU" b="1" dirty="0">
                <a:solidFill>
                  <a:srgbClr val="FF0000"/>
                </a:solidFill>
              </a:rPr>
              <a:t> «Я маму мою обидел»; Э. Успенский «Если был бы я девчонкой… »; Н. Носов «Самая красивая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•Рассматривание: </a:t>
            </a:r>
            <a:r>
              <a:rPr lang="ru-RU" b="1" dirty="0">
                <a:solidFill>
                  <a:srgbClr val="FF0000"/>
                </a:solidFill>
              </a:rPr>
              <a:t>репродукции великих художников Леонардо да Винчи «Мадонна Лита», К. Петров-Водкин «Мать», «Петроградская мадонна»; М. Васнецов «Богоматерь с младенцем</a:t>
            </a:r>
            <a:r>
              <a:rPr lang="ru-RU" b="1" dirty="0" smtClean="0">
                <a:solidFill>
                  <a:srgbClr val="FF0000"/>
                </a:solidFill>
              </a:rPr>
              <a:t>»;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•Прослушивание и разучивание песен: </a:t>
            </a:r>
            <a:r>
              <a:rPr lang="ru-RU" b="1" dirty="0">
                <a:solidFill>
                  <a:srgbClr val="FF0000"/>
                </a:solidFill>
              </a:rPr>
              <a:t>«Мама будь всегда со мною рядом», «Песенка мамонтёнка», «Мама» (первое слово, главное слово… ., «Солнечный круг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•Дидактические игры: </a:t>
            </a:r>
            <a:r>
              <a:rPr lang="ru-RU" b="1" dirty="0">
                <a:solidFill>
                  <a:srgbClr val="FF0000"/>
                </a:solidFill>
              </a:rPr>
              <a:t>«Найди ошибку», «Живая радуга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•Сюжетно – ролевые игры: </a:t>
            </a:r>
            <a:r>
              <a:rPr lang="ru-RU" b="1" dirty="0">
                <a:solidFill>
                  <a:srgbClr val="FF0000"/>
                </a:solidFill>
              </a:rPr>
              <a:t>«Семейный праздник», «Мамины помощники», «Встреча гостей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•Пальчиковая гимнастика: </a:t>
            </a:r>
            <a:r>
              <a:rPr lang="ru-RU" b="1" dirty="0">
                <a:solidFill>
                  <a:srgbClr val="FF0000"/>
                </a:solidFill>
              </a:rPr>
              <a:t>«Наши мамы», «Помощники», «Салат для мамы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0000FF"/>
                </a:solidFill>
              </a:rPr>
              <a:t>•Праздничное выступление в детском саду № 52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•Аппликация: </a:t>
            </a:r>
            <a:r>
              <a:rPr lang="ru-RU" b="1" dirty="0" smtClean="0">
                <a:solidFill>
                  <a:srgbClr val="FF0000"/>
                </a:solidFill>
              </a:rPr>
              <a:t>Подарок </a:t>
            </a:r>
            <a:r>
              <a:rPr lang="ru-RU" b="1" dirty="0">
                <a:solidFill>
                  <a:srgbClr val="FF0000"/>
                </a:solidFill>
              </a:rPr>
              <a:t>для </a:t>
            </a:r>
            <a:r>
              <a:rPr lang="ru-RU" b="1" dirty="0" smtClean="0">
                <a:solidFill>
                  <a:srgbClr val="FF0000"/>
                </a:solidFill>
              </a:rPr>
              <a:t>мамы (сумочка)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•</a:t>
            </a:r>
            <a:r>
              <a:rPr lang="ru-RU" b="1" dirty="0">
                <a:solidFill>
                  <a:srgbClr val="0000FF"/>
                </a:solidFill>
              </a:rPr>
              <a:t>Рисование портретов: </a:t>
            </a:r>
            <a:r>
              <a:rPr lang="ru-RU" b="1" dirty="0" smtClean="0">
                <a:solidFill>
                  <a:srgbClr val="FF0000"/>
                </a:solidFill>
              </a:rPr>
              <a:t>«Моя мама самая - самая»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•Коллективные работы: </a:t>
            </a:r>
            <a:r>
              <a:rPr lang="ru-RU" b="1" dirty="0">
                <a:solidFill>
                  <a:srgbClr val="FF0000"/>
                </a:solidFill>
              </a:rPr>
              <a:t>«Поздравляем наших мам с Днем Матери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•</a:t>
            </a:r>
            <a:r>
              <a:rPr lang="ru-RU" b="1" dirty="0">
                <a:solidFill>
                  <a:srgbClr val="0000FF"/>
                </a:solidFill>
              </a:rPr>
              <a:t>Выставка рисунков: </a:t>
            </a:r>
            <a:r>
              <a:rPr lang="ru-RU" b="1" dirty="0" smtClean="0">
                <a:solidFill>
                  <a:srgbClr val="FF0000"/>
                </a:solidFill>
              </a:rPr>
              <a:t>«Моя семья»(вместе с папой)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•</a:t>
            </a:r>
            <a:r>
              <a:rPr lang="ru-RU" b="1" dirty="0">
                <a:solidFill>
                  <a:srgbClr val="0000FF"/>
                </a:solidFill>
              </a:rPr>
              <a:t>Электронная презентация просмотр: </a:t>
            </a:r>
            <a:r>
              <a:rPr lang="ru-RU" b="1" dirty="0">
                <a:solidFill>
                  <a:srgbClr val="FF0000"/>
                </a:solidFill>
              </a:rPr>
              <a:t>«Самая прекрасная женщина! »</a:t>
            </a:r>
          </a:p>
        </p:txBody>
      </p:sp>
    </p:spTree>
    <p:extLst>
      <p:ext uri="{BB962C8B-B14F-4D97-AF65-F5344CB8AC3E}">
        <p14:creationId xmlns:p14="http://schemas.microsoft.com/office/powerpoint/2010/main" val="38797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1124744"/>
            <a:ext cx="85689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По окончанию проекта можно сказать что, </a:t>
            </a:r>
            <a:r>
              <a:rPr lang="ru-RU" sz="2000" b="1" dirty="0" smtClean="0">
                <a:solidFill>
                  <a:srgbClr val="0000FF"/>
                </a:solidFill>
              </a:rPr>
              <a:t>дети </a:t>
            </a:r>
            <a:r>
              <a:rPr lang="ru-RU" sz="2000" b="1" dirty="0">
                <a:solidFill>
                  <a:srgbClr val="0000FF"/>
                </a:solidFill>
              </a:rPr>
              <a:t>эмоционально реагируют на ситуации (во время бесед, праздников, общения) У детей появляется желание и стремление к эмоциональному общению с родными и близкими. Дети могут дать оценку поступкам героев произведений и своих товарищей. Дети не только познакомились с данным праздником, но вместе с мамой участвовали в разных мероприятиях, что способствовало сплочению детско-родительских отношений. Дети поняли, что доставлять радость так же приятно, как и получать подарки. Через художественную литературу и музыку дети приобрели богатый опыт, который способствовал развитию лучших нравственных качеств. Родители и дети смогли реализовать свои желания и возможности в художественном творчестве, утвердились во мнении, что МАМА - это всегда тепло, уют, радость. Итоговым мероприятием по проекту стал досуг «</a:t>
            </a:r>
            <a:r>
              <a:rPr lang="ru-RU" sz="2000" b="1" dirty="0" smtClean="0">
                <a:solidFill>
                  <a:srgbClr val="0000FF"/>
                </a:solidFill>
              </a:rPr>
              <a:t>Мамино </a:t>
            </a:r>
            <a:r>
              <a:rPr lang="ru-RU" sz="2000" b="1" dirty="0" err="1" smtClean="0">
                <a:solidFill>
                  <a:srgbClr val="0000FF"/>
                </a:solidFill>
              </a:rPr>
              <a:t>сердце»,который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>
                <a:solidFill>
                  <a:srgbClr val="0000FF"/>
                </a:solidFill>
              </a:rPr>
              <a:t>показал высокий уровень взаимодействия родителей, детей и воспитателей. Проект помог лучше понять детям о роли матери в их жизни, а родителям узнать, на сколько важен эмоциональный отклик и поддержка своего ребенка.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44624"/>
            <a:ext cx="6789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Подводим итоги</a:t>
            </a:r>
            <a:endParaRPr lang="ru-RU" sz="54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38100">
            <a:solidFill>
              <a:srgbClr val="FF0066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6192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66"/>
                </a:solidFill>
              </a:rPr>
              <a:t>В последнее воскресенье ноября в России отмечают особый праздник - День матери. Это праздник, к которому никто не может оставаться равнодушным. Ведь сколько бы нам ни было лет - пять или пятьдесят - нам всегда нужна мама, ее любовь, ласка, внимание, совет.</a:t>
            </a:r>
          </a:p>
        </p:txBody>
      </p:sp>
    </p:spTree>
    <p:extLst>
      <p:ext uri="{BB962C8B-B14F-4D97-AF65-F5344CB8AC3E}">
        <p14:creationId xmlns:p14="http://schemas.microsoft.com/office/powerpoint/2010/main" val="12024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91265-059-061-s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643050"/>
            <a:ext cx="3571900" cy="5000660"/>
          </a:xfrm>
          <a:prstGeom prst="rect">
            <a:avLst/>
          </a:prstGeom>
        </p:spPr>
      </p:pic>
      <p:pic>
        <p:nvPicPr>
          <p:cNvPr id="6" name="Рисунок 5" descr="291569-059-061-s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643050"/>
            <a:ext cx="3684691" cy="500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142852"/>
            <a:ext cx="8358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FF00"/>
                </a:solidFill>
              </a:rPr>
              <a:t>Участие в конкурсе международного детского творчества «Моя мама»</a:t>
            </a:r>
            <a:endParaRPr lang="ru-RU" sz="32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ln w="57150">
            <a:solidFill>
              <a:srgbClr val="FF0066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450" y="0"/>
            <a:ext cx="5688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FF00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Спасибо   за</a:t>
            </a:r>
            <a:endParaRPr lang="ru-RU" sz="8800" b="1" i="1" dirty="0">
              <a:solidFill>
                <a:srgbClr val="FF006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2924944"/>
            <a:ext cx="4536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66"/>
                </a:solidFill>
                <a:latin typeface="Franklin Gothic Demi Cond" panose="020B0706030402020204" pitchFamily="34" charset="0"/>
              </a:rPr>
              <a:t>ВНИМАНИЕ</a:t>
            </a:r>
            <a:endParaRPr lang="ru-RU" sz="6600" b="1" dirty="0">
              <a:solidFill>
                <a:srgbClr val="FF0066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4883"/>
            <a:ext cx="784887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763688" y="0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</a:rPr>
              <a:t>Паспорт проекта</a:t>
            </a:r>
            <a:endParaRPr lang="ru-RU" sz="5400" b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52736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Вид проекта: групповой, творческий, краткосрочный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</a:p>
          <a:p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4245" y="1988840"/>
            <a:ext cx="77318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Участники проекта: дети, родители, </a:t>
            </a:r>
            <a:r>
              <a:rPr lang="ru-RU" sz="2400" b="1" dirty="0" smtClean="0">
                <a:solidFill>
                  <a:srgbClr val="FF0000"/>
                </a:solidFill>
              </a:rPr>
              <a:t>воспитатели, муз. </a:t>
            </a:r>
            <a:r>
              <a:rPr lang="ru-RU" sz="2400" b="1" dirty="0">
                <a:solidFill>
                  <a:srgbClr val="FF0000"/>
                </a:solidFill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</a:rPr>
              <a:t>уководитель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Авторы </a:t>
            </a:r>
            <a:r>
              <a:rPr lang="ru-RU" sz="2400" b="1" dirty="0">
                <a:solidFill>
                  <a:srgbClr val="FF0000"/>
                </a:solidFill>
              </a:rPr>
              <a:t>проекта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  <a:r>
              <a:rPr lang="ru-RU" sz="2400" b="1" dirty="0" err="1" smtClean="0">
                <a:solidFill>
                  <a:srgbClr val="FF0000"/>
                </a:solidFill>
              </a:rPr>
              <a:t>Заичко</a:t>
            </a:r>
            <a:r>
              <a:rPr lang="ru-RU" sz="2400" b="1" dirty="0">
                <a:solidFill>
                  <a:srgbClr val="FF0000"/>
                </a:solidFill>
              </a:rPr>
              <a:t> А.Н, Лазарь </a:t>
            </a:r>
            <a:r>
              <a:rPr lang="ru-RU" sz="2400" b="1" dirty="0" smtClean="0">
                <a:solidFill>
                  <a:srgbClr val="FF0000"/>
                </a:solidFill>
              </a:rPr>
              <a:t>Е.Н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Продолжительность </a:t>
            </a:r>
            <a:r>
              <a:rPr lang="ru-RU" sz="2400" b="1" dirty="0">
                <a:solidFill>
                  <a:srgbClr val="FF0000"/>
                </a:solidFill>
              </a:rPr>
              <a:t>проекта: </a:t>
            </a:r>
            <a:r>
              <a:rPr lang="ru-RU" sz="2400" b="1" dirty="0" smtClean="0">
                <a:solidFill>
                  <a:srgbClr val="FF0000"/>
                </a:solidFill>
              </a:rPr>
              <a:t>16-27 </a:t>
            </a:r>
            <a:r>
              <a:rPr lang="ru-RU" sz="2400" b="1" dirty="0">
                <a:solidFill>
                  <a:srgbClr val="FF0000"/>
                </a:solidFill>
              </a:rPr>
              <a:t>ноября </a:t>
            </a:r>
            <a:r>
              <a:rPr lang="ru-RU" sz="2400" b="1" dirty="0" smtClean="0">
                <a:solidFill>
                  <a:srgbClr val="FF0000"/>
                </a:solidFill>
              </a:rPr>
              <a:t>2015 года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Возраст детей: 5-7 лет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База реализации проекта: МБДОУ детский сад № 28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9532" y="1353837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настоящее время разрушается эмоциональная связь родителей и детей. Родители озабочены решением материальных проблем. На родительское общение, а тем более воспитание, у них не остается ни времени, ни сил. В связи с этим дети стали меньше общаться с родителями. А ведь живое человеческое общение существенно обогащает жизнь детей, раскрашивает яркими красками сферу их ощущений.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Современные дети стали меньше отзывчивыми к чувствам самого близкого для него человека. Ребёнок не всегда способен осознавать и контролировать свои эмоции, а это приводит к импульсивности поведения по отношению к матери.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Часто можно увидеть, как милый и послушный ребенок превращается в маленького «дьяволенка» как только увидит на пороге группы свою маму. А родители, и мамы в первую очередь, уставшие после работы, не имеют сил или желания вникнуть в какие-то тонкости «</a:t>
            </a:r>
            <a:r>
              <a:rPr lang="ru-RU" b="1" dirty="0" err="1" smtClean="0">
                <a:solidFill>
                  <a:srgbClr val="002060"/>
                </a:solidFill>
              </a:rPr>
              <a:t>садиковской</a:t>
            </a:r>
            <a:r>
              <a:rPr lang="ru-RU" b="1" dirty="0" smtClean="0">
                <a:solidFill>
                  <a:srgbClr val="002060"/>
                </a:solidFill>
              </a:rPr>
              <a:t>» жизни своего чада. В лучшем случае поинтересуются, что дали на обед и была ли прогулка.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Как следствие этого у современных детей преобладает потребительское отношение к матери.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188640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0000FF"/>
                </a:solidFill>
              </a:rPr>
              <a:t>Актуальность</a:t>
            </a:r>
            <a:endParaRPr lang="ru-RU"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67744" y="-19008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66"/>
                </a:solidFill>
              </a:rPr>
              <a:t>Цель проекта</a:t>
            </a:r>
            <a:endParaRPr lang="ru-RU" sz="6000" b="1" dirty="0">
              <a:solidFill>
                <a:srgbClr val="FF00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2"/>
            <a:ext cx="89289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Формировать </a:t>
            </a:r>
            <a:r>
              <a:rPr lang="ru-RU" sz="3600" b="1" dirty="0">
                <a:solidFill>
                  <a:srgbClr val="0000FF"/>
                </a:solidFill>
              </a:rPr>
              <a:t>у детей целостное представление образа матери – хранительнице домашнего очага, играющей большую роль в жизни каждого человека. Углублять знания детей о культуре и традициях семейных взаимоотношений</a:t>
            </a:r>
            <a:r>
              <a:rPr lang="ru-RU" sz="3600" b="1" dirty="0" smtClean="0">
                <a:solidFill>
                  <a:srgbClr val="0000FF"/>
                </a:solidFill>
              </a:rPr>
              <a:t>.</a:t>
            </a:r>
            <a:r>
              <a:rPr lang="ru-RU" sz="3600" b="1" dirty="0">
                <a:solidFill>
                  <a:srgbClr val="0000FF"/>
                </a:solidFill>
              </a:rPr>
              <a:t> Воспитывать любовь и уважение к матери, её труду, умение ценить её заботу о близких. </a:t>
            </a:r>
          </a:p>
        </p:txBody>
      </p:sp>
    </p:spTree>
    <p:extLst>
      <p:ext uri="{BB962C8B-B14F-4D97-AF65-F5344CB8AC3E}">
        <p14:creationId xmlns:p14="http://schemas.microsoft.com/office/powerpoint/2010/main" val="26795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ln w="28575">
            <a:solidFill>
              <a:srgbClr val="FFFF00"/>
            </a:solidFill>
          </a:ln>
        </p:spPr>
      </p:pic>
      <p:sp>
        <p:nvSpPr>
          <p:cNvPr id="3" name="Лента лицом вниз 2"/>
          <p:cNvSpPr/>
          <p:nvPr/>
        </p:nvSpPr>
        <p:spPr>
          <a:xfrm>
            <a:off x="1907704" y="170348"/>
            <a:ext cx="5104581" cy="612648"/>
          </a:xfrm>
          <a:prstGeom prst="ribb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91880" y="17034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66"/>
                </a:solidFill>
              </a:rPr>
              <a:t>Задачи</a:t>
            </a:r>
            <a:endParaRPr lang="ru-RU" sz="4000" b="1" dirty="0">
              <a:solidFill>
                <a:srgbClr val="FF00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8072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 </a:t>
            </a:r>
            <a:r>
              <a:rPr lang="ru-RU" sz="2800" b="1" dirty="0">
                <a:solidFill>
                  <a:srgbClr val="0000FF"/>
                </a:solidFill>
              </a:rPr>
              <a:t>Углубить знания детей о роли мамы в их </a:t>
            </a:r>
            <a:r>
              <a:rPr lang="ru-RU" sz="2800" b="1" dirty="0" smtClean="0">
                <a:solidFill>
                  <a:srgbClr val="0000FF"/>
                </a:solidFill>
              </a:rPr>
              <a:t>жизни</a:t>
            </a:r>
            <a:r>
              <a:rPr lang="ru-RU" sz="2800" b="1" dirty="0">
                <a:solidFill>
                  <a:srgbClr val="0000FF"/>
                </a:solidFill>
              </a:rPr>
              <a:t>;</a:t>
            </a:r>
            <a:endParaRPr lang="ru-RU" sz="2800" b="1" dirty="0" smtClean="0">
              <a:solidFill>
                <a:srgbClr val="0000FF"/>
              </a:solidFill>
            </a:endParaRPr>
          </a:p>
          <a:p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>
                <a:solidFill>
                  <a:srgbClr val="0000FF"/>
                </a:solidFill>
              </a:rPr>
              <a:t>Развивать эмоциональную отзывчивость, чувство гордости за </a:t>
            </a:r>
            <a:r>
              <a:rPr lang="ru-RU" sz="2800" b="1" dirty="0" smtClean="0">
                <a:solidFill>
                  <a:srgbClr val="0000FF"/>
                </a:solidFill>
              </a:rPr>
              <a:t>маму;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>
                <a:solidFill>
                  <a:srgbClr val="0000FF"/>
                </a:solidFill>
              </a:rPr>
              <a:t>Развивать интерес ребенка к своим </a:t>
            </a:r>
            <a:r>
              <a:rPr lang="ru-RU" sz="2800" b="1" dirty="0" smtClean="0">
                <a:solidFill>
                  <a:srgbClr val="0000FF"/>
                </a:solidFill>
              </a:rPr>
              <a:t>близким</a:t>
            </a:r>
            <a:r>
              <a:rPr lang="ru-RU" sz="2800" b="1" dirty="0">
                <a:solidFill>
                  <a:srgbClr val="0000FF"/>
                </a:solidFill>
              </a:rPr>
              <a:t>;</a:t>
            </a:r>
            <a:endParaRPr lang="ru-RU" sz="2800" b="1" dirty="0" smtClean="0">
              <a:solidFill>
                <a:srgbClr val="0000FF"/>
              </a:solidFill>
            </a:endParaRPr>
          </a:p>
          <a:p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>
                <a:solidFill>
                  <a:srgbClr val="0000FF"/>
                </a:solidFill>
              </a:rPr>
              <a:t>Воспитывать доброе, заботливое, уважительное </a:t>
            </a:r>
            <a:r>
              <a:rPr lang="ru-RU" sz="2800" b="1" dirty="0" smtClean="0">
                <a:solidFill>
                  <a:srgbClr val="0000FF"/>
                </a:solidFill>
              </a:rPr>
              <a:t>   отношение </a:t>
            </a:r>
            <a:r>
              <a:rPr lang="ru-RU" sz="2800" b="1" dirty="0">
                <a:solidFill>
                  <a:srgbClr val="0000FF"/>
                </a:solidFill>
              </a:rPr>
              <a:t>к </a:t>
            </a:r>
            <a:r>
              <a:rPr lang="ru-RU" sz="2800" b="1" dirty="0" smtClean="0">
                <a:solidFill>
                  <a:srgbClr val="0000FF"/>
                </a:solidFill>
              </a:rPr>
              <a:t>самому </a:t>
            </a:r>
            <a:r>
              <a:rPr lang="ru-RU" sz="2800" b="1" dirty="0">
                <a:solidFill>
                  <a:srgbClr val="0000FF"/>
                </a:solidFill>
              </a:rPr>
              <a:t>дорогому человеку на земле – </a:t>
            </a:r>
            <a:r>
              <a:rPr lang="ru-RU" sz="2800" b="1" dirty="0" smtClean="0">
                <a:solidFill>
                  <a:srgbClr val="0000FF"/>
                </a:solidFill>
              </a:rPr>
              <a:t>маме;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>
                <a:solidFill>
                  <a:srgbClr val="0000FF"/>
                </a:solidFill>
              </a:rPr>
              <a:t>Побудить детей выразить благодарность своим мамам через продуктивную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2578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539552" y="908720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Мать считается хранительницей семьи. И, конечно, же, именно мама играет важную роль в жизни каждого человека. Развитие отношений между ребенком дошкольного возраста и матерью имеет большое значение для развития личности ребенка. К сожалению, часто любовь к маме дети связывают только с материальными ценностями, а не духовными. И, не случайно, среди многочисленных праздников, отмечаемых в нашей стране, </a:t>
            </a:r>
            <a:r>
              <a:rPr lang="ru-RU" b="1" dirty="0" smtClean="0">
                <a:solidFill>
                  <a:srgbClr val="0000FF"/>
                </a:solidFill>
              </a:rPr>
              <a:t>«День матери» </a:t>
            </a:r>
            <a:r>
              <a:rPr lang="ru-RU" b="1" dirty="0">
                <a:solidFill>
                  <a:srgbClr val="0000FF"/>
                </a:solidFill>
              </a:rPr>
              <a:t>занимает особое место.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5739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Проблема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4077072"/>
            <a:ext cx="6354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Необходимость </a:t>
            </a:r>
            <a:r>
              <a:rPr lang="ru-RU" sz="2400" b="1" dirty="0">
                <a:solidFill>
                  <a:srgbClr val="0000FF"/>
                </a:solidFill>
              </a:rPr>
              <a:t>в формировании детьми понимания значимости мамы в судьбе каждого из них, какую роль она в семье.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070299"/>
            <a:ext cx="7884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Основание для разработки </a:t>
            </a:r>
          </a:p>
        </p:txBody>
      </p:sp>
    </p:spTree>
    <p:extLst>
      <p:ext uri="{BB962C8B-B14F-4D97-AF65-F5344CB8AC3E}">
        <p14:creationId xmlns:p14="http://schemas.microsoft.com/office/powerpoint/2010/main" val="20536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38100">
            <a:solidFill>
              <a:srgbClr val="FF0066"/>
            </a:solidFill>
          </a:ln>
        </p:spPr>
      </p:pic>
      <p:sp>
        <p:nvSpPr>
          <p:cNvPr id="5" name="Выноска с четырьмя стрелками 4"/>
          <p:cNvSpPr/>
          <p:nvPr/>
        </p:nvSpPr>
        <p:spPr>
          <a:xfrm>
            <a:off x="2915816" y="1772816"/>
            <a:ext cx="2880320" cy="2592288"/>
          </a:xfrm>
          <a:prstGeom prst="quadArrowCallout">
            <a:avLst/>
          </a:prstGeom>
          <a:solidFill>
            <a:srgbClr val="E12BB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2607295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У всех участников проекта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с двумя вырезанными соседними углами 7"/>
          <p:cNvSpPr/>
          <p:nvPr/>
        </p:nvSpPr>
        <p:spPr>
          <a:xfrm>
            <a:off x="2915816" y="4941168"/>
            <a:ext cx="2880320" cy="1728192"/>
          </a:xfrm>
          <a:prstGeom prst="snip2SameRect">
            <a:avLst/>
          </a:prstGeom>
          <a:solidFill>
            <a:srgbClr val="00B050"/>
          </a:solidFill>
          <a:ln>
            <a:solidFill>
              <a:srgbClr val="29E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</a:rPr>
              <a:t>Приобретение детьми понятия о роли мамы в их жизни, милосердии и заботе о </a:t>
            </a:r>
            <a:r>
              <a:rPr lang="ru-RU" sz="1400" b="1" dirty="0" smtClean="0">
                <a:solidFill>
                  <a:srgbClr val="FFFF00"/>
                </a:solidFill>
              </a:rPr>
              <a:t>ней Воспитание </a:t>
            </a:r>
            <a:r>
              <a:rPr lang="ru-RU" sz="1400" b="1" dirty="0">
                <a:solidFill>
                  <a:srgbClr val="FFFF00"/>
                </a:solidFill>
              </a:rPr>
              <a:t>заботливого, уважительного отношения к маме и всем членам семьи.</a:t>
            </a:r>
          </a:p>
        </p:txBody>
      </p:sp>
      <p:sp>
        <p:nvSpPr>
          <p:cNvPr id="10" name="7-конечная звезда 9"/>
          <p:cNvSpPr/>
          <p:nvPr/>
        </p:nvSpPr>
        <p:spPr>
          <a:xfrm>
            <a:off x="226758" y="2048616"/>
            <a:ext cx="2545042" cy="2172471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1400" b="1" dirty="0">
                <a:solidFill>
                  <a:srgbClr val="0000FF"/>
                </a:solidFill>
              </a:rPr>
              <a:t>Отношения детей и родителей становятся ближе, доверительнее</a:t>
            </a:r>
          </a:p>
        </p:txBody>
      </p:sp>
      <p:sp>
        <p:nvSpPr>
          <p:cNvPr id="11" name="Облако 10"/>
          <p:cNvSpPr/>
          <p:nvPr/>
        </p:nvSpPr>
        <p:spPr>
          <a:xfrm>
            <a:off x="2926741" y="-11993"/>
            <a:ext cx="3390251" cy="1944216"/>
          </a:xfrm>
          <a:prstGeom prst="cloud">
            <a:avLst/>
          </a:prstGeom>
          <a:solidFill>
            <a:srgbClr val="29E37D"/>
          </a:solidFill>
          <a:ln>
            <a:solidFill>
              <a:srgbClr val="29E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   </a:t>
            </a:r>
            <a:r>
              <a:rPr lang="ru-RU" sz="1400" b="1" dirty="0" smtClean="0">
                <a:solidFill>
                  <a:srgbClr val="FF0066"/>
                </a:solidFill>
              </a:rPr>
              <a:t>Обогащение </a:t>
            </a:r>
            <a:r>
              <a:rPr lang="ru-RU" sz="1400" b="1" dirty="0">
                <a:solidFill>
                  <a:srgbClr val="FF0066"/>
                </a:solidFill>
              </a:rPr>
              <a:t>знаний детей о роли мамы в их жизни, через раскрытие образа матери в поэзии, в живописи, музыке, </a:t>
            </a:r>
            <a:r>
              <a:rPr lang="ru-RU" sz="1400" b="1" dirty="0" smtClean="0">
                <a:solidFill>
                  <a:srgbClr val="FF0066"/>
                </a:solidFill>
              </a:rPr>
              <a:t>художественной литературе</a:t>
            </a:r>
            <a:r>
              <a:rPr lang="ru-RU" sz="1400" b="1" dirty="0">
                <a:solidFill>
                  <a:srgbClr val="FF0066"/>
                </a:solidFill>
              </a:rPr>
              <a:t>.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084168" y="2348880"/>
            <a:ext cx="2880320" cy="1450322"/>
          </a:xfrm>
          <a:prstGeom prst="wedgeRoundRect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66"/>
                </a:solidFill>
              </a:rPr>
              <a:t>Расширение знаний </a:t>
            </a:r>
            <a:r>
              <a:rPr lang="ru-RU" b="1" dirty="0">
                <a:solidFill>
                  <a:srgbClr val="FF0066"/>
                </a:solidFill>
              </a:rPr>
              <a:t>о празднике день матери, представление о профессиях своих мам и их роли в 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13271315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116632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Новизна проекта</a:t>
            </a:r>
            <a:endParaRPr lang="ru-RU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23628" y="1196752"/>
            <a:ext cx="66967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</a:rPr>
              <a:t>Реализация проекта осуществляется в тесном контакте с </a:t>
            </a:r>
            <a:r>
              <a:rPr lang="ru-RU" sz="2800" b="1" dirty="0" smtClean="0">
                <a:solidFill>
                  <a:srgbClr val="0000FF"/>
                </a:solidFill>
              </a:rPr>
              <a:t>мамами  </a:t>
            </a:r>
            <a:r>
              <a:rPr lang="ru-RU" sz="2800" b="1" dirty="0">
                <a:solidFill>
                  <a:srgbClr val="0000FF"/>
                </a:solidFill>
              </a:rPr>
              <a:t>воспитанников через их непосредственное участие не как наблюдателей, а активных участников, выполняющих определённую роль в театрализованной и сценической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9309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1716</Words>
  <Application>Microsoft Office PowerPoint</Application>
  <PresentationFormat>Экран (4:3)</PresentationFormat>
  <Paragraphs>121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44</cp:revision>
  <dcterms:created xsi:type="dcterms:W3CDTF">2015-03-15T19:17:19Z</dcterms:created>
  <dcterms:modified xsi:type="dcterms:W3CDTF">2016-11-15T18:53:03Z</dcterms:modified>
</cp:coreProperties>
</file>