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98" r:id="rId4"/>
    <p:sldId id="294" r:id="rId5"/>
    <p:sldId id="300" r:id="rId6"/>
    <p:sldId id="293" r:id="rId7"/>
    <p:sldId id="263" r:id="rId8"/>
    <p:sldId id="281" r:id="rId9"/>
    <p:sldId id="292" r:id="rId10"/>
    <p:sldId id="265" r:id="rId11"/>
    <p:sldId id="285" r:id="rId12"/>
    <p:sldId id="290" r:id="rId13"/>
    <p:sldId id="286" r:id="rId14"/>
    <p:sldId id="287" r:id="rId15"/>
    <p:sldId id="288" r:id="rId16"/>
    <p:sldId id="297" r:id="rId17"/>
    <p:sldId id="276" r:id="rId18"/>
    <p:sldId id="289" r:id="rId19"/>
    <p:sldId id="274" r:id="rId20"/>
    <p:sldId id="277" r:id="rId21"/>
    <p:sldId id="295" r:id="rId22"/>
    <p:sldId id="278" r:id="rId23"/>
    <p:sldId id="267" r:id="rId24"/>
    <p:sldId id="296" r:id="rId25"/>
    <p:sldId id="283" r:id="rId26"/>
    <p:sldId id="272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835" autoAdjust="0"/>
    <p:restoredTop sz="84656" autoAdjust="0"/>
  </p:normalViewPr>
  <p:slideViewPr>
    <p:cSldViewPr>
      <p:cViewPr varScale="1">
        <p:scale>
          <a:sx n="91" d="100"/>
          <a:sy n="91" d="100"/>
        </p:scale>
        <p:origin x="-2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6A049-5FCF-48DD-A25C-3FABE603773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055F0-9649-4A88-9190-0FA4FA659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055F0-9649-4A88-9190-0FA4FA659F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055F0-9649-4A88-9190-0FA4FA659F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055F0-9649-4A88-9190-0FA4FA659F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055F0-9649-4A88-9190-0FA4FA659F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D1E2-754B-4539-B5FA-BCC452E74B5F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ABE0-2FE9-431F-8F3B-2100D6CE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D1E2-754B-4539-B5FA-BCC452E74B5F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ABE0-2FE9-431F-8F3B-2100D6CE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D1E2-754B-4539-B5FA-BCC452E74B5F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ABE0-2FE9-431F-8F3B-2100D6CE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D1E2-754B-4539-B5FA-BCC452E74B5F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ABE0-2FE9-431F-8F3B-2100D6CE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D1E2-754B-4539-B5FA-BCC452E74B5F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ABE0-2FE9-431F-8F3B-2100D6CE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D1E2-754B-4539-B5FA-BCC452E74B5F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ABE0-2FE9-431F-8F3B-2100D6CE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D1E2-754B-4539-B5FA-BCC452E74B5F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ABE0-2FE9-431F-8F3B-2100D6CE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D1E2-754B-4539-B5FA-BCC452E74B5F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ABE0-2FE9-431F-8F3B-2100D6CE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D1E2-754B-4539-B5FA-BCC452E74B5F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ABE0-2FE9-431F-8F3B-2100D6CE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D1E2-754B-4539-B5FA-BCC452E74B5F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ABE0-2FE9-431F-8F3B-2100D6CE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D1E2-754B-4539-B5FA-BCC452E74B5F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00ABE0-2FE9-431F-8F3B-2100D6CE82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D8D1E2-754B-4539-B5FA-BCC452E74B5F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00ABE0-2FE9-431F-8F3B-2100D6CE82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610600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b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b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№34</a:t>
            </a:r>
            <a:b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комбинированного вида</a:t>
            </a:r>
            <a:endParaRPr lang="ru-RU" sz="4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643314"/>
            <a:ext cx="4673352" cy="3000396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Цховребова</a:t>
            </a:r>
            <a:endParaRPr lang="ru-RU" sz="3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Рита</a:t>
            </a:r>
          </a:p>
          <a:p>
            <a:pPr algn="l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Валериевна</a:t>
            </a:r>
          </a:p>
          <a:p>
            <a:pPr algn="l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Старший воспитатель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Андрей\Desktop\DSC03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4283968" cy="321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8253442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Программно -  методическое обеспечение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348880"/>
            <a:ext cx="8784976" cy="379476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От рождения до школы. Примерная общеобразовательная программа дошкольного образования/Под. Ред. </a:t>
            </a:r>
            <a:r>
              <a:rPr lang="ru-RU" sz="2800" dirty="0" err="1" smtClean="0">
                <a:solidFill>
                  <a:schemeClr val="bg1"/>
                </a:solidFill>
              </a:rPr>
              <a:t>Н.Е.Вераксы</a:t>
            </a:r>
            <a:r>
              <a:rPr lang="ru-RU" sz="2800" dirty="0" smtClean="0">
                <a:solidFill>
                  <a:schemeClr val="bg1"/>
                </a:solidFill>
              </a:rPr>
              <a:t>- М.,2014.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Общеобразовательная программа МБДОУ №34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Образовательная программа «Детский сад 2100»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96944" cy="1931640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Методический,  книжный, наглядный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                           фонд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Андрей\Desktop\фото\DSC03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149080"/>
            <a:ext cx="4111479" cy="2515964"/>
          </a:xfrm>
          <a:prstGeom prst="rect">
            <a:avLst/>
          </a:prstGeom>
          <a:noFill/>
        </p:spPr>
      </p:pic>
      <p:pic>
        <p:nvPicPr>
          <p:cNvPr id="5124" name="Picture 4" descr="C:\Users\Андрей\Desktop\фото\DSC03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44824"/>
            <a:ext cx="2952328" cy="2214245"/>
          </a:xfrm>
          <a:prstGeom prst="rect">
            <a:avLst/>
          </a:prstGeom>
          <a:noFill/>
        </p:spPr>
      </p:pic>
      <p:pic>
        <p:nvPicPr>
          <p:cNvPr id="5125" name="Picture 5" descr="C:\Users\Андрей\Desktop\фото\DSC03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35054"/>
            <a:ext cx="4248472" cy="2538009"/>
          </a:xfrm>
          <a:prstGeom prst="rect">
            <a:avLst/>
          </a:prstGeom>
          <a:noFill/>
        </p:spPr>
      </p:pic>
      <p:pic>
        <p:nvPicPr>
          <p:cNvPr id="3074" name="Picture 2" descr="C:\Documents and Settings\Home\Рабочий стол\DSC039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785926"/>
            <a:ext cx="4214842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96944" cy="1931640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Методический,  книжный, наглядный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                           фонд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Home\Рабочий стол\DSC03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44667" y="1384301"/>
            <a:ext cx="4643470" cy="5446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96944" cy="1931640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Методический,  книжный, наглядный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                           фонд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Home\Рабочий стол\DSC03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814393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96944" cy="1931640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Методический,  книжный, наглядный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                           фонд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Home\Рабочий стол\DSC03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4071934" cy="3857652"/>
          </a:xfrm>
          <a:prstGeom prst="rect">
            <a:avLst/>
          </a:prstGeom>
          <a:noFill/>
        </p:spPr>
      </p:pic>
      <p:pic>
        <p:nvPicPr>
          <p:cNvPr id="2051" name="Picture 3" descr="C:\Documents and Settings\Home\Рабочий стол\DSC03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14620"/>
            <a:ext cx="421484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96944" cy="1931640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Методический,  книжный, наглядный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                           фонд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00174"/>
            <a:ext cx="32861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396318" cy="1271598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Основная документация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02" y="2357430"/>
            <a:ext cx="8643998" cy="414340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годовой план ДОУ;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план работы старшего воспитателя;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протоколы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педагогических советов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материалы к ним;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396318" cy="1271598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Работа с педагогическими кадрами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02" y="2428868"/>
            <a:ext cx="8643998" cy="414340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- банк данных педагогических кадров ДОУ;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- материалы профессионального роста педагогов;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материалы по работе с молодыми специалистами;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-материалы по аттестации педагогических кадров, планирование и учет повышения квалификации;</a:t>
            </a:r>
          </a:p>
          <a:p>
            <a:pPr algn="l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материалы по организации самообразования;</a:t>
            </a:r>
          </a:p>
          <a:p>
            <a:pPr algn="l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журнал учета выдаваемой литературы и пособий.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396318" cy="1271598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Работа с педагогическими кадрами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02" y="2428868"/>
            <a:ext cx="8643998" cy="3786214"/>
          </a:xfrm>
        </p:spPr>
        <p:txBody>
          <a:bodyPr>
            <a:normAutofit/>
          </a:bodyPr>
          <a:lstStyle/>
          <a:p>
            <a:pPr algn="l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Home\Рабочий стол\DSC03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0"/>
            <a:ext cx="814393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фото\DSC03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84984"/>
            <a:ext cx="4752528" cy="3366374"/>
          </a:xfrm>
          <a:prstGeom prst="rect">
            <a:avLst/>
          </a:prstGeom>
          <a:noFill/>
        </p:spPr>
      </p:pic>
      <p:pic>
        <p:nvPicPr>
          <p:cNvPr id="4099" name="Picture 3" descr="C:\Users\Андрей\Desktop\фото\DSC03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4719897" cy="3817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37434" cy="250033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bg1"/>
                </a:solidFill>
              </a:rPr>
              <a:t>«Методический кабинет ДОУ-</a:t>
            </a:r>
            <a:br>
              <a:rPr lang="ru-RU" sz="4000" i="1" dirty="0" smtClean="0">
                <a:solidFill>
                  <a:schemeClr val="bg1"/>
                </a:solidFill>
              </a:rPr>
            </a:br>
            <a:r>
              <a:rPr lang="ru-RU" sz="4000" i="1" dirty="0" smtClean="0">
                <a:solidFill>
                  <a:schemeClr val="bg1"/>
                </a:solidFill>
              </a:rPr>
              <a:t>центр совершенствования профессиональной компетентности педагогов»</a:t>
            </a:r>
            <a:endParaRPr lang="ru-RU" sz="4000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633670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72560" cy="182880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bg1"/>
                </a:solidFill>
              </a:rPr>
              <a:t>Аттестация педагогических </a:t>
            </a:r>
            <a:br>
              <a:rPr lang="ru-RU" sz="4400" i="1" dirty="0" smtClean="0">
                <a:solidFill>
                  <a:schemeClr val="bg1"/>
                </a:solidFill>
              </a:rPr>
            </a:br>
            <a:r>
              <a:rPr lang="ru-RU" sz="4400" i="1" dirty="0" smtClean="0">
                <a:solidFill>
                  <a:schemeClr val="bg1"/>
                </a:solidFill>
              </a:rPr>
              <a:t>кадров</a:t>
            </a:r>
            <a:endParaRPr lang="ru-RU" sz="440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00306"/>
            <a:ext cx="7854696" cy="378621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- нормативно – правовое обеспечение процесса аттестации;</a:t>
            </a:r>
          </a:p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- формирование и пополнение </a:t>
            </a:r>
          </a:p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- папки достижения педагога </a:t>
            </a:r>
          </a:p>
          <a:p>
            <a:pPr algn="l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</a:rPr>
              <a:t>в </a:t>
            </a:r>
            <a:r>
              <a:rPr lang="ru-RU" sz="3200" dirty="0" err="1" smtClean="0">
                <a:solidFill>
                  <a:schemeClr val="bg1"/>
                </a:solidFill>
              </a:rPr>
              <a:t>межаттестационный</a:t>
            </a:r>
            <a:r>
              <a:rPr lang="ru-RU" sz="3200" dirty="0" smtClean="0">
                <a:solidFill>
                  <a:schemeClr val="bg1"/>
                </a:solidFill>
              </a:rPr>
              <a:t> период;</a:t>
            </a:r>
          </a:p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- аттестационный стенд.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72560" cy="182880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bg1"/>
                </a:solidFill>
              </a:rPr>
              <a:t>Аттестация педагогических </a:t>
            </a:r>
            <a:br>
              <a:rPr lang="ru-RU" sz="4400" i="1" dirty="0" smtClean="0">
                <a:solidFill>
                  <a:schemeClr val="bg1"/>
                </a:solidFill>
              </a:rPr>
            </a:br>
            <a:r>
              <a:rPr lang="ru-RU" sz="4400" i="1" dirty="0" smtClean="0">
                <a:solidFill>
                  <a:schemeClr val="bg1"/>
                </a:solidFill>
              </a:rPr>
              <a:t>кадров</a:t>
            </a:r>
            <a:endParaRPr lang="ru-RU" sz="4400" i="1" dirty="0">
              <a:solidFill>
                <a:schemeClr val="bg1"/>
              </a:solidFill>
            </a:endParaRPr>
          </a:p>
        </p:txBody>
      </p:sp>
      <p:pic>
        <p:nvPicPr>
          <p:cNvPr id="4" name="Picture 4" descr="C:\Users\Андрей\Desktop\фото\DSC03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000372"/>
            <a:ext cx="2736304" cy="3672407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786058"/>
            <a:ext cx="2643206" cy="380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1440160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Контрольно-диагностический материал</a:t>
            </a:r>
            <a:r>
              <a:rPr lang="ru-RU" sz="3600" i="1" dirty="0" smtClean="0">
                <a:solidFill>
                  <a:schemeClr val="bg1"/>
                </a:solidFill>
              </a:rPr>
              <a:t/>
            </a:r>
            <a:br>
              <a:rPr lang="ru-RU" sz="3600" i="1" dirty="0" smtClean="0">
                <a:solidFill>
                  <a:schemeClr val="bg1"/>
                </a:solidFill>
              </a:rPr>
            </a:b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76872"/>
            <a:ext cx="8712968" cy="2915108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chemeClr val="bg1"/>
                </a:solidFill>
              </a:rPr>
              <a:t>-организация всех видов контроля;</a:t>
            </a:r>
          </a:p>
          <a:p>
            <a:pPr algn="l"/>
            <a:r>
              <a:rPr lang="ru-RU" sz="3600" b="1" i="1" dirty="0" smtClean="0">
                <a:solidFill>
                  <a:schemeClr val="bg1"/>
                </a:solidFill>
              </a:rPr>
              <a:t>- мониторинг образовательного процесса;</a:t>
            </a:r>
          </a:p>
          <a:p>
            <a:pPr algn="l"/>
            <a:r>
              <a:rPr lang="ru-RU" sz="3600" b="1" i="1" dirty="0" smtClean="0">
                <a:solidFill>
                  <a:schemeClr val="bg1"/>
                </a:solidFill>
              </a:rPr>
              <a:t>-мониторинг детского развития.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929718" cy="1828800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solidFill>
                  <a:schemeClr val="bg1"/>
                </a:solidFill>
              </a:rPr>
              <a:t>Информационное обеспечение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7854696" cy="298089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Визитная карточка ДОУ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Информационный стенд о текущей методической работе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Вставки новинок методической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 литературы и периодической печати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Сезонные выставки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177486"/>
            <a:ext cx="3384375" cy="245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8507" y="4653136"/>
            <a:ext cx="4351567" cy="198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4037884" cy="194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564360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Изучение передового педагогического </a:t>
            </a:r>
            <a:b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опыта</a:t>
            </a:r>
            <a:b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«Информационно-коммуникационные технологии как </a:t>
            </a:r>
            <a:b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эффективное средство </a:t>
            </a:r>
            <a:b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коррекции речи </a:t>
            </a:r>
            <a:b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дошкольников»</a:t>
            </a: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4" descr="j0195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143248"/>
            <a:ext cx="3205162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90571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96944" cy="1931640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               Работа с родителями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71546"/>
            <a:ext cx="60761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банк данных о семьях воспитанников;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консультации для родителей под разными рубриками: «Советы врача», «Одаренные дети» и т.д.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протоколы </a:t>
            </a:r>
            <a:r>
              <a:rPr lang="ru-RU" dirty="0" err="1" smtClean="0">
                <a:solidFill>
                  <a:schemeClr val="bg1"/>
                </a:solidFill>
              </a:rPr>
              <a:t>общесадовских</a:t>
            </a:r>
            <a:r>
              <a:rPr lang="ru-RU" dirty="0" smtClean="0">
                <a:solidFill>
                  <a:schemeClr val="bg1"/>
                </a:solidFill>
              </a:rPr>
              <a:t> родительских собраний;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анкетирование родителей;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материалы по совместной работе с родителями(дни открытых дверей, открытые мероприятия с участием родителей, круглые столы и т.д.);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- журнал учета выдаваемой литературы.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Documents and Settings\Home\Рабочий стол\DSC03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3314"/>
            <a:ext cx="4357718" cy="3000396"/>
          </a:xfrm>
          <a:prstGeom prst="rect">
            <a:avLst/>
          </a:prstGeom>
          <a:noFill/>
        </p:spPr>
      </p:pic>
      <p:pic>
        <p:nvPicPr>
          <p:cNvPr id="3075" name="Picture 3" descr="C:\Documents and Settings\Home\Рабочий стол\DSC03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428628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24880" cy="180590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метод кабинета</a:t>
            </a:r>
            <a:endParaRPr lang="ru-RU" sz="4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568952" cy="386677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- продолжить </a:t>
            </a:r>
            <a:r>
              <a:rPr lang="ru-RU" b="1" dirty="0" smtClean="0">
                <a:solidFill>
                  <a:schemeClr val="bg1"/>
                </a:solidFill>
              </a:rPr>
              <a:t>оказание </a:t>
            </a:r>
            <a:r>
              <a:rPr lang="ru-RU" b="1" dirty="0" smtClean="0">
                <a:solidFill>
                  <a:schemeClr val="bg1"/>
                </a:solidFill>
              </a:rPr>
              <a:t>методической поддержки в образовательном процессе;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- сформировать банк передового педагогического опыта;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- продолжить формирование картотеки всех периодических изданий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14422"/>
            <a:ext cx="7851648" cy="18288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467756" cy="6000792"/>
          </a:xfrm>
        </p:spPr>
        <p:txBody>
          <a:bodyPr>
            <a:noAutofit/>
          </a:bodyPr>
          <a:lstStyle/>
          <a:p>
            <a:pPr algn="l"/>
            <a:r>
              <a:rPr lang="ru-RU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Принципы организации методического кабинета</a:t>
            </a:r>
            <a:br>
              <a:rPr lang="ru-RU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доступности;</a:t>
            </a:r>
            <a:b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научности и актуальности;</a:t>
            </a:r>
            <a:b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наглядности;</a:t>
            </a:r>
            <a:b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эстетичности;</a:t>
            </a:r>
            <a:b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467756" cy="5000660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Методическая работа в ДОУ </a:t>
            </a:r>
            <a:r>
              <a:rPr lang="ru-RU" sz="3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3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неотъемлемая составляющая единой системы непрерывного образования педагогических кадров, система повышения их профессиональной квалификации. </a:t>
            </a:r>
            <a:endParaRPr lang="ru-RU" sz="4000" dirty="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24880" cy="53285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методической работы в ДОУ является создание оптимальных условий для непрерывного повышения уровня общей и педагогической культуры всех участников образовательного процесса.</a:t>
            </a:r>
            <a:endParaRPr lang="ru-RU" sz="44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03096" cy="66693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/>
              </a:rPr>
            </a:br>
            <a:r>
              <a:rPr lang="ru-RU" sz="36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/>
              </a:rPr>
            </a:br>
            <a:r>
              <a:rPr lang="ru-RU" sz="36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/>
              </a:rPr>
            </a:br>
            <a:r>
              <a:rPr lang="ru-RU" sz="3600" dirty="0" smtClean="0">
                <a:solidFill>
                  <a:schemeClr val="bg1"/>
                </a:solidFill>
                <a:effectLst/>
              </a:rPr>
              <a:t>        График</a:t>
            </a:r>
            <a:r>
              <a:rPr lang="ru-RU" sz="3600" dirty="0" smtClean="0">
                <a:solidFill>
                  <a:schemeClr val="bg1"/>
                </a:solidFill>
              </a:rPr>
              <a:t> работы методического кабинета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Работа с сотрудниками с 13.00 – 15.00.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Прием родителей – вторник, пятница с 16.00 – 18.00.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2" y="1628800"/>
          <a:ext cx="6096000" cy="295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92055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Дни недели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Время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Перерыв</a:t>
                      </a:r>
                      <a:endParaRPr lang="ru-RU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Понедельник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8.00 – 16.20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12.30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13.00</a:t>
                      </a:r>
                      <a:endParaRPr lang="ru-RU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Вторник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10.00 – 18.20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12.30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13.00</a:t>
                      </a:r>
                      <a:endParaRPr lang="ru-RU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8.00 – 16.20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12.30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13.00</a:t>
                      </a:r>
                      <a:endParaRPr lang="ru-RU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Четверг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8.00 – 16.20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12.30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13.00</a:t>
                      </a:r>
                      <a:endParaRPr lang="ru-RU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пятница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10.00 – 18.20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12.30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13.00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9058168">
            <a:off x="-242145" y="3874152"/>
            <a:ext cx="3455412" cy="12001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Информационное обеспечение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 rot="18922437">
            <a:off x="5410332" y="1018537"/>
            <a:ext cx="3421909" cy="13648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Методический,</a:t>
            </a:r>
          </a:p>
          <a:p>
            <a:pPr algn="ctr"/>
            <a:r>
              <a:rPr lang="ru-RU" b="1" dirty="0" smtClean="0"/>
              <a:t>книжный дидактический,</a:t>
            </a:r>
          </a:p>
          <a:p>
            <a:pPr algn="ctr"/>
            <a:r>
              <a:rPr lang="ru-RU" b="1" dirty="0" smtClean="0"/>
              <a:t>наглядный материал</a:t>
            </a:r>
          </a:p>
        </p:txBody>
      </p:sp>
      <p:sp>
        <p:nvSpPr>
          <p:cNvPr id="7" name="Овал 6"/>
          <p:cNvSpPr/>
          <p:nvPr/>
        </p:nvSpPr>
        <p:spPr>
          <a:xfrm rot="15980261">
            <a:off x="2272459" y="282007"/>
            <a:ext cx="3158308" cy="127259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Нормативно правовые документы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14618521">
            <a:off x="627341" y="885597"/>
            <a:ext cx="3251260" cy="10260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Работа с родителями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 rot="1669089">
            <a:off x="5826059" y="3564400"/>
            <a:ext cx="3196773" cy="131095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Основная документация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 rot="7468865">
            <a:off x="896105" y="4811534"/>
            <a:ext cx="3546776" cy="12001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Контрольно-диагностический материал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 rot="3397776">
            <a:off x="4427251" y="4721734"/>
            <a:ext cx="3153639" cy="105727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Работа с педагогическими кадрами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2786050" y="2500306"/>
            <a:ext cx="3286148" cy="150019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Методический кабинет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5400000">
            <a:off x="2822339" y="4964347"/>
            <a:ext cx="3070694" cy="11430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Аттестация педагогических кадров</a:t>
            </a:r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 rot="16847173">
            <a:off x="3760593" y="295299"/>
            <a:ext cx="3211013" cy="139615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Программно-методическое обеспечение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rot="11524776">
            <a:off x="-272625" y="2200926"/>
            <a:ext cx="3006479" cy="13186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Изучение передового педагогического опыта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851648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effectLst/>
              </a:rPr>
              <a:t>Нормативно-правовые</a:t>
            </a:r>
            <a:br>
              <a:rPr lang="ru-RU" i="1" dirty="0" smtClean="0">
                <a:solidFill>
                  <a:schemeClr val="bg1"/>
                </a:solidFill>
                <a:effectLst/>
              </a:rPr>
            </a:br>
            <a:r>
              <a:rPr lang="ru-RU" i="1" dirty="0" smtClean="0">
                <a:solidFill>
                  <a:schemeClr val="bg1"/>
                </a:solidFill>
                <a:effectLst/>
              </a:rPr>
              <a:t>документы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854696" cy="392909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-нормативные документы федерального и регионального уровня;</a:t>
            </a:r>
          </a:p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-локальные акты.</a:t>
            </a:r>
          </a:p>
        </p:txBody>
      </p:sp>
      <p:pic>
        <p:nvPicPr>
          <p:cNvPr id="3074" name="Picture 2" descr="C:\Users\Андрей\Desktop\фото\DSC03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65104"/>
            <a:ext cx="4357718" cy="234888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214686"/>
            <a:ext cx="25003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851648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effectLst/>
              </a:rPr>
              <a:t>Нормативно-правовые</a:t>
            </a:r>
            <a:br>
              <a:rPr lang="ru-RU" i="1" dirty="0" smtClean="0">
                <a:solidFill>
                  <a:schemeClr val="bg1"/>
                </a:solidFill>
                <a:effectLst/>
              </a:rPr>
            </a:br>
            <a:r>
              <a:rPr lang="ru-RU" i="1" dirty="0" smtClean="0">
                <a:solidFill>
                  <a:schemeClr val="bg1"/>
                </a:solidFill>
                <a:effectLst/>
              </a:rPr>
              <a:t>документы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3104925" cy="448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Андрей\Desktop\фото\DSC03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001644"/>
            <a:ext cx="4714908" cy="2856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800</TotalTime>
  <Words>430</Words>
  <Application>Microsoft Office PowerPoint</Application>
  <PresentationFormat>Экран (4:3)</PresentationFormat>
  <Paragraphs>100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Муниципальное бюджетное дошкольное  образовательное учреждение  ДЕТСКИЙ САД №34  комбинированного вида</vt:lpstr>
      <vt:lpstr>«Методический кабинет ДОУ- центр совершенствования профессиональной компетентности педагогов»</vt:lpstr>
      <vt:lpstr>Принципы организации методического кабинета  -  доступности; - научности и актуальности; - наглядности; - эстетичности; - креативности.</vt:lpstr>
      <vt:lpstr>Методическая работа в ДОУ – это неотъемлемая составляющая единой системы непрерывного образования педагогических кадров, система повышения их профессиональной квалификации. </vt:lpstr>
      <vt:lpstr>Целью методической работы в ДОУ является создание оптимальных условий для непрерывного повышения уровня общей и педагогической культуры всех участников образовательного процесса.</vt:lpstr>
      <vt:lpstr>           График работы методического кабинета        Работа с сотрудниками с 13.00 – 15.00. Прием родителей – вторник, пятница с 16.00 – 18.00.   </vt:lpstr>
      <vt:lpstr>Слайд 7</vt:lpstr>
      <vt:lpstr>Нормативно-правовые документы </vt:lpstr>
      <vt:lpstr>Нормативно-правовые документы </vt:lpstr>
      <vt:lpstr>Программно -  методическое обеспечение </vt:lpstr>
      <vt:lpstr>    Методический,  книжный, наглядный                               фонд  </vt:lpstr>
      <vt:lpstr>    Методический,  книжный, наглядный                               фонд  </vt:lpstr>
      <vt:lpstr>    Методический,  книжный, наглядный                               фонд  </vt:lpstr>
      <vt:lpstr>    Методический,  книжный, наглядный                               фонд  </vt:lpstr>
      <vt:lpstr>    Методический,  книжный, наглядный                               фонд  </vt:lpstr>
      <vt:lpstr>Основная документация</vt:lpstr>
      <vt:lpstr>Работа с педагогическими кадрами</vt:lpstr>
      <vt:lpstr>Работа с педагогическими кадрами</vt:lpstr>
      <vt:lpstr>Слайд 19</vt:lpstr>
      <vt:lpstr>Аттестация педагогических  кадров</vt:lpstr>
      <vt:lpstr>Аттестация педагогических  кадров</vt:lpstr>
      <vt:lpstr>    Контрольно-диагностический материал </vt:lpstr>
      <vt:lpstr>Информационное обеспечение </vt:lpstr>
      <vt:lpstr>   Изучение передового педагогического                               опыта    «Информационно-коммуникационные технологии как  эффективное средство  коррекции речи  дошкольников»   </vt:lpstr>
      <vt:lpstr>                       Работа с родителями   </vt:lpstr>
      <vt:lpstr>Перспективы развития метод кабинета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образовательное учреждение  ДЕТСКИЙ САД №34  комбинированного вида</dc:title>
  <dc:creator>Acer</dc:creator>
  <cp:lastModifiedBy>D-PC</cp:lastModifiedBy>
  <cp:revision>93</cp:revision>
  <dcterms:created xsi:type="dcterms:W3CDTF">2014-01-28T07:02:03Z</dcterms:created>
  <dcterms:modified xsi:type="dcterms:W3CDTF">2016-11-17T06:40:48Z</dcterms:modified>
</cp:coreProperties>
</file>