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62" r:id="rId4"/>
    <p:sldId id="263" r:id="rId5"/>
    <p:sldId id="261" r:id="rId6"/>
    <p:sldId id="264" r:id="rId7"/>
    <p:sldId id="275" r:id="rId8"/>
    <p:sldId id="269" r:id="rId9"/>
    <p:sldId id="270" r:id="rId10"/>
    <p:sldId id="271" r:id="rId11"/>
    <p:sldId id="273" r:id="rId12"/>
    <p:sldId id="272" r:id="rId13"/>
    <p:sldId id="27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7B01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7200800" cy="381642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Мастер-класс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«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Игровые технологии обучения на уроках русского языка как один из способов активизации познавательной деятельности учащихся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 в условиях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внедрения ФГОС «ООО»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611606"/>
            <a:ext cx="8640960" cy="132956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                                                                                                   </a:t>
            </a:r>
          </a:p>
          <a:p>
            <a:pPr algn="l"/>
            <a:endParaRPr lang="ru-RU" sz="18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l"/>
            <a:endParaRPr lang="ru-RU" sz="18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                                                                           Петрова Ю. А.- учитель русского языка и литературы                                                      </a:t>
            </a:r>
          </a:p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                                                                           МБОУ «СОШ № 16»г.Усолье - Сибирское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Игра «Назовите фразеологизмы, которые изображены на картинке»</a:t>
            </a:r>
            <a:endParaRPr lang="ru-RU" sz="2000" dirty="0"/>
          </a:p>
        </p:txBody>
      </p:sp>
      <p:pic>
        <p:nvPicPr>
          <p:cNvPr id="3074" name="Picture 2" descr="C:\Documents and Settings\вход\Рабочий стол\педчтения\библ 2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657600" cy="4032448"/>
          </a:xfrm>
          <a:prstGeom prst="rect">
            <a:avLst/>
          </a:prstGeom>
          <a:noFill/>
        </p:spPr>
      </p:pic>
      <p:pic>
        <p:nvPicPr>
          <p:cNvPr id="3075" name="Picture 3" descr="C:\Documents and Settings\вход\Рабочий стол\педчтения\библ 29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1844824"/>
            <a:ext cx="3657600" cy="417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Игра-конкурс («Лицедеи»)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Задача: при помощи пантомимы изобразить написанное на карточке, а остальные – угадать показанный фразеологизм</a:t>
            </a:r>
            <a:endParaRPr lang="ru-RU" sz="2000" dirty="0"/>
          </a:p>
        </p:txBody>
      </p:sp>
      <p:pic>
        <p:nvPicPr>
          <p:cNvPr id="5122" name="Picture 2" descr="C:\Documents and Settings\вход\Рабочий стол\педчтения\библ 2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896" y="1600200"/>
            <a:ext cx="3028208" cy="4572000"/>
          </a:xfrm>
          <a:prstGeom prst="rect">
            <a:avLst/>
          </a:prstGeom>
          <a:noFill/>
        </p:spPr>
      </p:pic>
      <p:pic>
        <p:nvPicPr>
          <p:cNvPr id="5123" name="Picture 3" descr="C:\Documents and Settings\вход\Рабочий стол\педчтения\библ 2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071" y="1600200"/>
            <a:ext cx="302820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Игра-конкурс («Лицедеи»)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Задача: при помощи пантомимы изобразить написанное на карточке, а остальные – угадать показанный фразеологизм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Documents and Settings\вход\Рабочий стол\педчтения\библ 3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3657600" cy="4320480"/>
          </a:xfrm>
          <a:prstGeom prst="rect">
            <a:avLst/>
          </a:prstGeom>
          <a:noFill/>
        </p:spPr>
      </p:pic>
      <p:pic>
        <p:nvPicPr>
          <p:cNvPr id="4100" name="Picture 4" descr="C:\Documents and Settings\вход\Рабочий стол\педчтения\библ 2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071" y="1600200"/>
            <a:ext cx="302820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Игра «Путаница».Кто-то подшутил над вами и рассыпал на отдельные слова 5 фразеологических единиц. «Соберите» их (всего 5)за 2 минуты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60032" y="2492896"/>
            <a:ext cx="3744416" cy="3679304"/>
          </a:xfrm>
        </p:spPr>
        <p:txBody>
          <a:bodyPr/>
          <a:lstStyle/>
          <a:p>
            <a:r>
              <a:rPr lang="ru-RU" dirty="0" smtClean="0"/>
              <a:t>Расхлёбывать следы глядя в пятки баклуши на ночь заметать душа уходит бить баклуши</a:t>
            </a:r>
            <a:endParaRPr lang="ru-RU" dirty="0"/>
          </a:p>
        </p:txBody>
      </p:sp>
      <p:pic>
        <p:nvPicPr>
          <p:cNvPr id="1026" name="Picture 2" descr="C:\Documents and Settings\вход\Рабочий стол\педчтения\библ 2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17646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188913"/>
            <a:ext cx="7467600" cy="6284912"/>
          </a:xfrm>
        </p:spPr>
        <p:txBody>
          <a:bodyPr/>
          <a:lstStyle/>
          <a:p>
            <a:pPr algn="ctr"/>
            <a:r>
              <a:rPr lang="ru-RU" sz="2200" dirty="0" smtClean="0"/>
              <a:t>Таким образом, игра вполне оправданно может являться инструментом преподавания, который активизирует мыслительную деятельность обучаемых, позволяет сделать учебный процесс привлекательнее и интереснее, заставляет волноваться и переживать, что формирует мощный стимул к овладению знаний по изучаемым дисциплинам.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ru-RU" sz="6600" dirty="0" smtClean="0">
                <a:solidFill>
                  <a:schemeClr val="accent2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6600" dirty="0" smtClean="0">
                <a:solidFill>
                  <a:schemeClr val="accent2"/>
                </a:solidFill>
              </a:rPr>
              <a:t>за внимание!</a:t>
            </a:r>
            <a:endParaRPr lang="ru-RU" sz="6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4258816" cy="54074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Педагогическая игра </a:t>
            </a:r>
            <a:r>
              <a:rPr lang="ru-RU" dirty="0" smtClean="0">
                <a:latin typeface="Constantia" pitchFamily="18" charset="0"/>
                <a:cs typeface="Times New Roman" pitchFamily="18" charset="0"/>
              </a:rPr>
              <a:t>—такой вид деятельности , который способствует </a:t>
            </a:r>
            <a:r>
              <a:rPr lang="ru-RU" dirty="0" smtClean="0">
                <a:latin typeface="Constantia" pitchFamily="18" charset="0"/>
                <a:cs typeface="Times New Roman" pitchFamily="18" charset="0"/>
              </a:rPr>
              <a:t>возникновению у школьников интереса к учебному предмету</a:t>
            </a:r>
            <a:r>
              <a:rPr lang="ru-RU" dirty="0" smtClean="0">
                <a:latin typeface="Constantia" pitchFamily="18" charset="0"/>
                <a:cs typeface="Times New Roman" pitchFamily="18" charset="0"/>
              </a:rPr>
              <a:t>, где процесс </a:t>
            </a:r>
            <a:r>
              <a:rPr lang="ru-RU" dirty="0" smtClean="0">
                <a:latin typeface="Constantia" pitchFamily="18" charset="0"/>
                <a:cs typeface="Times New Roman" pitchFamily="18" charset="0"/>
              </a:rPr>
              <a:t>обучения становится более эффективным.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Цель игры -</a:t>
            </a:r>
            <a:r>
              <a:rPr lang="ru-RU" dirty="0" smtClean="0">
                <a:latin typeface="Constantia" pitchFamily="18" charset="0"/>
                <a:cs typeface="Times New Roman" pitchFamily="18" charset="0"/>
              </a:rPr>
              <a:t>приобретение конкретных практических навыков, </a:t>
            </a:r>
            <a:r>
              <a:rPr lang="ru-RU" dirty="0" smtClean="0">
                <a:latin typeface="Constantia" pitchFamily="18" charset="0"/>
                <a:cs typeface="Times New Roman" pitchFamily="18" charset="0"/>
              </a:rPr>
              <a:t>перевод </a:t>
            </a:r>
            <a:r>
              <a:rPr lang="ru-RU" dirty="0" smtClean="0">
                <a:latin typeface="Constantia" pitchFamily="18" charset="0"/>
                <a:cs typeface="Times New Roman" pitchFamily="18" charset="0"/>
              </a:rPr>
              <a:t>знаний в опыт.</a:t>
            </a:r>
          </a:p>
          <a:p>
            <a:endParaRPr lang="ru-RU" dirty="0">
              <a:latin typeface="Constantia" pitchFamily="18" charset="0"/>
            </a:endParaRPr>
          </a:p>
        </p:txBody>
      </p:sp>
      <p:pic>
        <p:nvPicPr>
          <p:cNvPr id="6" name="Содержимое 5" descr="Картинки по запросу играющие на уроке дети  рисунок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94192"/>
            <a:ext cx="3960813" cy="354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6926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Классификация дидактических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игр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 уроках русского языка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19256" cy="58532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1.Фонетические и орфоэпические игры </a:t>
            </a:r>
            <a:r>
              <a:rPr lang="ru-RU" dirty="0" smtClean="0"/>
              <a:t>(«Составь текст и озвучь его», «Пригласи на обед», «В эфире - новости», «Конкурс дикторов и др.»)</a:t>
            </a:r>
          </a:p>
          <a:p>
            <a:r>
              <a:rPr lang="ru-RU" b="1" dirty="0" smtClean="0"/>
              <a:t>2.Лексико-фразеологические игры </a:t>
            </a:r>
            <a:r>
              <a:rPr lang="ru-RU" dirty="0" smtClean="0"/>
              <a:t>(«Собери фразеологизм», «Угадай-ка», «Собери пословицу», «Акростих», «Переводчик», «Кто быстрее», «Найди пару» и др.)</a:t>
            </a:r>
          </a:p>
          <a:p>
            <a:r>
              <a:rPr lang="ru-RU" b="1" dirty="0" smtClean="0"/>
              <a:t>3.Игры по </a:t>
            </a:r>
            <a:r>
              <a:rPr lang="ru-RU" b="1" dirty="0" err="1" smtClean="0"/>
              <a:t>морфемике</a:t>
            </a:r>
            <a:r>
              <a:rPr lang="ru-RU" b="1" dirty="0" smtClean="0"/>
              <a:t> и словообразованию </a:t>
            </a:r>
            <a:r>
              <a:rPr lang="ru-RU" dirty="0" smtClean="0"/>
              <a:t>(«Сорняки», «Допиши сказку», «Собери слова», «Ромашка», «Золушка» и др. )</a:t>
            </a:r>
          </a:p>
          <a:p>
            <a:r>
              <a:rPr lang="ru-RU" b="1" dirty="0" smtClean="0"/>
              <a:t>4. Игровые задания, направленные на отработку орфографических и</a:t>
            </a:r>
            <a:r>
              <a:rPr lang="ru-RU" dirty="0" smtClean="0"/>
              <a:t> </a:t>
            </a:r>
            <a:r>
              <a:rPr lang="ru-RU" b="1" dirty="0" smtClean="0"/>
              <a:t>пунктуационных норм. Синтаксические игры. Морфологические игры </a:t>
            </a:r>
            <a:r>
              <a:rPr lang="ru-RU" dirty="0" smtClean="0"/>
              <a:t>(«Мягкая посадка», «Третий лишний», «Помогите Пете </a:t>
            </a:r>
            <a:r>
              <a:rPr lang="ru-RU" dirty="0" err="1" smtClean="0"/>
              <a:t>Ошибкину</a:t>
            </a:r>
            <a:r>
              <a:rPr lang="ru-RU" dirty="0" smtClean="0"/>
              <a:t>», «Я работаю волшебником», различные виды диктантов: «Словарный диктант», «Диктант-молчанка», «Диктант-шутка» и др.)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Требования к подбору игр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4690864" cy="5760640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/>
              <a:t>соответствие игры учебно-воспитательным целям </a:t>
            </a:r>
            <a:r>
              <a:rPr lang="ru-RU" sz="2800" dirty="0" smtClean="0"/>
              <a:t>урока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smtClean="0"/>
              <a:t>доступность для учащихся данного </a:t>
            </a:r>
            <a:r>
              <a:rPr lang="ru-RU" sz="2800" dirty="0" smtClean="0"/>
              <a:t>возраста</a:t>
            </a:r>
            <a:endParaRPr lang="ru-RU" sz="2800" dirty="0" smtClean="0"/>
          </a:p>
          <a:p>
            <a:r>
              <a:rPr lang="ru-RU" sz="2800" dirty="0" smtClean="0"/>
              <a:t> умеренность в </a:t>
            </a:r>
            <a:r>
              <a:rPr lang="ru-RU" sz="2800" dirty="0" smtClean="0"/>
              <a:t>использовании игр на </a:t>
            </a:r>
            <a:r>
              <a:rPr lang="ru-RU" sz="2800" dirty="0" smtClean="0"/>
              <a:t>уроках</a:t>
            </a:r>
            <a:endParaRPr lang="ru-RU" sz="2800" dirty="0" smtClean="0"/>
          </a:p>
          <a:p>
            <a:endParaRPr lang="ru-RU" sz="2200" dirty="0" smtClean="0">
              <a:latin typeface="Century Schoolbook" pitchFamily="18" charset="0"/>
            </a:endParaRPr>
          </a:p>
          <a:p>
            <a:pPr>
              <a:buNone/>
            </a:pPr>
            <a:endParaRPr lang="ru-RU" sz="2200" dirty="0"/>
          </a:p>
        </p:txBody>
      </p:sp>
      <p:pic>
        <p:nvPicPr>
          <p:cNvPr id="4" name="Рисунок 3" descr="Картинки по запросу учительница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30243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Виды дидактических игр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1.Игры-упражнения. </a:t>
            </a:r>
            <a:r>
              <a:rPr lang="ru-RU" dirty="0" smtClean="0"/>
              <a:t>Это кроссворды, ребусы, викторины, также дидактические игры-упражнения на закрепление правил или отработку умений по определённой теме.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2.Игры-путешествия.</a:t>
            </a:r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3.Игры-соревнования. </a:t>
            </a:r>
            <a:r>
              <a:rPr lang="ru-RU" dirty="0" smtClean="0"/>
              <a:t>Такие игры включают все виды дидактических игр. Учащиеся соревнуются, разделившись на команды.</a:t>
            </a:r>
          </a:p>
          <a:p>
            <a:endParaRPr lang="ru-RU" dirty="0"/>
          </a:p>
        </p:txBody>
      </p:sp>
      <p:pic>
        <p:nvPicPr>
          <p:cNvPr id="5" name="Рисунок 4" descr="Картинки по запросу играющий ученик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49080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Эффективность игровы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технологий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r>
              <a:rPr lang="ru-RU" dirty="0" smtClean="0"/>
              <a:t>правильно организованная с учётом специфики материала игра тренирует память, помогает учащимся выработать речевые умения и навыки</a:t>
            </a:r>
          </a:p>
          <a:p>
            <a:r>
              <a:rPr lang="ru-RU" dirty="0" smtClean="0"/>
              <a:t>игра стимулирует умственную деятельность учащихся, развивает внимание и познавательный интерес к предмету</a:t>
            </a:r>
          </a:p>
          <a:p>
            <a:r>
              <a:rPr lang="ru-RU" dirty="0" smtClean="0"/>
              <a:t>игра - один из приёмов преодоления пассивности учеников</a:t>
            </a:r>
          </a:p>
          <a:p>
            <a:r>
              <a:rPr lang="ru-RU" dirty="0" smtClean="0"/>
              <a:t>в составе команды каждый ученик несёт ответственность за весь коллектив, каждый заинтересован в лучшем результате своей команды, каждый стремится как можно быстрее и успешнее справиться с заданием.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Результативность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формируется такие качества личности как терпение, настойчивость, ответственность, любознательность, стремление к познавательной деятельности;</a:t>
            </a:r>
          </a:p>
          <a:p>
            <a:pPr lvl="0"/>
            <a:r>
              <a:rPr lang="ru-RU" dirty="0" smtClean="0"/>
              <a:t>вырабатывается умение самостоятельно добывать знания и применять их на практике;</a:t>
            </a:r>
          </a:p>
          <a:p>
            <a:pPr lvl="0"/>
            <a:r>
              <a:rPr lang="ru-RU" dirty="0" smtClean="0"/>
              <a:t>создается положительный морально-психологический климат в классе для развития личности учащихся;</a:t>
            </a:r>
          </a:p>
          <a:p>
            <a:pPr lvl="0"/>
            <a:r>
              <a:rPr lang="ru-RU" dirty="0" smtClean="0"/>
              <a:t>повышается уровень развития коммуникативных навыков учащихся;</a:t>
            </a:r>
          </a:p>
          <a:p>
            <a:pPr lvl="0"/>
            <a:r>
              <a:rPr lang="ru-RU" dirty="0" smtClean="0"/>
              <a:t>в каждом классе выделяется группа учащихся, у которых наблюдается высокий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устойчивой мотивации познания;</a:t>
            </a:r>
          </a:p>
          <a:p>
            <a:pPr lvl="0"/>
            <a:r>
              <a:rPr lang="ru-RU" dirty="0" smtClean="0"/>
              <a:t>развивается наблюдательность, умения видеть необычное в знакомых  вещах.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Игра «Подберите фразеологизмы, в которых упоминаются изображения животных»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 descr="C:\Documents and Settings\вход\Рабочий стол\педчтения\библ 2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032448" cy="4248472"/>
          </a:xfrm>
          <a:prstGeom prst="rect">
            <a:avLst/>
          </a:prstGeom>
          <a:noFill/>
        </p:spPr>
      </p:pic>
      <p:pic>
        <p:nvPicPr>
          <p:cNvPr id="1027" name="Picture 3" descr="C:\Documents and Settings\вход\Рабочий стол\педчтения\библ 28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65760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Игра «Назовите фразеологизмы, которые изображены на картинке»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вход\Рабочий стол\педчтения\библ 2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657600" cy="2422566"/>
          </a:xfrm>
          <a:prstGeom prst="rect">
            <a:avLst/>
          </a:prstGeom>
          <a:noFill/>
        </p:spPr>
      </p:pic>
      <p:pic>
        <p:nvPicPr>
          <p:cNvPr id="2051" name="Picture 3" descr="C:\Documents and Settings\вход\Рабочий стол\педчтения\библ 2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674916"/>
            <a:ext cx="3657600" cy="3058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466</TotalTime>
  <Words>490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        Мастер-класс «Игровые технологии обучения на уроках русского языка как один из способов активизации познавательной деятельности учащихся  в условиях внедрения ФГОС «ООО»</vt:lpstr>
      <vt:lpstr>Слайд 2</vt:lpstr>
      <vt:lpstr>Классификация дидактических игр  на уроках русского языка</vt:lpstr>
      <vt:lpstr>Требования к подбору игр</vt:lpstr>
      <vt:lpstr>Виды дидактических игр</vt:lpstr>
      <vt:lpstr>Эффективность игровых технологий</vt:lpstr>
      <vt:lpstr>Результативность</vt:lpstr>
      <vt:lpstr>Игра «Подберите фразеологизмы, в которых упоминаются изображения животных» </vt:lpstr>
      <vt:lpstr>Игра «Назовите фразеологизмы, которые изображены на картинке»</vt:lpstr>
      <vt:lpstr>Игра «Назовите фразеологизмы, которые изображены на картинке»</vt:lpstr>
      <vt:lpstr>Игра-конкурс («Лицедеи»)  Задача: при помощи пантомимы изобразить написанное на карточке, а остальные – угадать показанный фразеологизм</vt:lpstr>
      <vt:lpstr>Игра-конкурс («Лицедеи»)  Задача: при помощи пантомимы изобразить написанное на карточке, а остальные – угадать показанный фразеологизм</vt:lpstr>
      <vt:lpstr>Игра «Путаница».Кто-то подшутил над вами и рассыпал на отдельные слова 5 фразеологических единиц. «Соберите» их (всего 5)за 2 минуты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«Игровые технологии обучения на уроках русского языка в условиях внедрения Федерального государственного образовательного стандарта»</dc:title>
  <cp:lastModifiedBy>555</cp:lastModifiedBy>
  <cp:revision>46</cp:revision>
  <dcterms:modified xsi:type="dcterms:W3CDTF">2016-10-24T15:06:24Z</dcterms:modified>
</cp:coreProperties>
</file>