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8" r:id="rId4"/>
    <p:sldId id="264" r:id="rId5"/>
    <p:sldId id="265" r:id="rId6"/>
    <p:sldId id="266" r:id="rId7"/>
    <p:sldId id="269" r:id="rId8"/>
    <p:sldId id="267" r:id="rId9"/>
    <p:sldId id="271" r:id="rId10"/>
    <p:sldId id="272" r:id="rId11"/>
    <p:sldId id="299" r:id="rId12"/>
    <p:sldId id="294" r:id="rId13"/>
    <p:sldId id="273" r:id="rId14"/>
    <p:sldId id="274" r:id="rId15"/>
    <p:sldId id="278" r:id="rId16"/>
    <p:sldId id="303" r:id="rId17"/>
    <p:sldId id="275" r:id="rId18"/>
    <p:sldId id="277" r:id="rId19"/>
    <p:sldId id="276" r:id="rId20"/>
    <p:sldId id="295" r:id="rId21"/>
    <p:sldId id="296" r:id="rId22"/>
    <p:sldId id="297" r:id="rId23"/>
    <p:sldId id="301" r:id="rId24"/>
    <p:sldId id="302" r:id="rId25"/>
    <p:sldId id="298" r:id="rId26"/>
    <p:sldId id="270" r:id="rId27"/>
    <p:sldId id="287" r:id="rId28"/>
    <p:sldId id="281" r:id="rId29"/>
    <p:sldId id="282" r:id="rId30"/>
    <p:sldId id="284" r:id="rId31"/>
    <p:sldId id="285" r:id="rId32"/>
    <p:sldId id="286" r:id="rId33"/>
    <p:sldId id="289" r:id="rId34"/>
    <p:sldId id="261" r:id="rId35"/>
    <p:sldId id="290" r:id="rId36"/>
    <p:sldId id="291" r:id="rId37"/>
    <p:sldId id="292" r:id="rId38"/>
    <p:sldId id="293" r:id="rId39"/>
    <p:sldId id="304" r:id="rId40"/>
    <p:sldId id="288" r:id="rId41"/>
    <p:sldId id="300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6408712" cy="345638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Сложноподчинённые предложения.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Типичные речевые сферы применения СПП.</a:t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(</a:t>
            </a:r>
            <a:r>
              <a:rPr lang="ru-RU" sz="4800" b="1" dirty="0" smtClean="0">
                <a:solidFill>
                  <a:srgbClr val="002060"/>
                </a:solidFill>
              </a:rPr>
              <a:t>урок-практикум </a:t>
            </a:r>
            <a:r>
              <a:rPr lang="ru-RU" sz="4800" b="1" smtClean="0">
                <a:solidFill>
                  <a:srgbClr val="002060"/>
                </a:solidFill>
              </a:rPr>
              <a:t>по подготовке к ОГЭ)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7056784" cy="1728192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Подготовила: учитель русского языка и литературы МБОУ «СОШ № 12»  Фиалковская Вероника Петровна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пк\Desktop\Книга с пером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04664"/>
            <a:ext cx="2438400" cy="2115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6079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4744"/>
            <a:ext cx="6876256" cy="244827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Сочинительные союзы – сочинительная связь -  сложносочинённое предложение .</a:t>
            </a: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 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2564904"/>
            <a:ext cx="8671748" cy="3960440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Подчинительные союзы – подчинительная связь -  сложноподчинённое предложение.</a:t>
            </a: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5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012" y="332656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3237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84784"/>
            <a:ext cx="6876256" cy="136815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Внимание!!!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Вопросы ОГЭ по данной теме: № 12, № 13, № 14!!!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 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2276872"/>
            <a:ext cx="8671748" cy="42484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!!!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Выпишите цифры, обозначающие запятые  между частями сложного предложения , связанными</a:t>
            </a:r>
          </a:p>
          <a:p>
            <a:pPr algn="just"/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подчинительной / сочинительной / бессоюзной    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связью!!!</a:t>
            </a:r>
          </a:p>
          <a:p>
            <a:pPr algn="just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!!!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 Среди предложения …-… найдите СПП с </a:t>
            </a:r>
            <a:r>
              <a:rPr lang="ru-RU" sz="2800" b="1" dirty="0" smtClean="0">
                <a:solidFill>
                  <a:srgbClr val="FF0000"/>
                </a:solidFill>
              </a:rPr>
              <a:t>однородным / параллельным (неоднородным) / последовательным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подчинением!!!</a:t>
            </a:r>
          </a:p>
          <a:p>
            <a:pPr algn="just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!!!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 Среди предложения …-… найдите СП с </a:t>
            </a:r>
            <a:r>
              <a:rPr lang="ru-RU" sz="2800" b="1" dirty="0" smtClean="0">
                <a:solidFill>
                  <a:srgbClr val="FF0000"/>
                </a:solidFill>
              </a:rPr>
              <a:t>союзной сочинительной и подчинительной связью!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!!</a:t>
            </a:r>
          </a:p>
          <a:p>
            <a:pPr algn="just"/>
            <a:r>
              <a:rPr lang="ru-RU" sz="3900" b="1" u="sng" dirty="0" smtClean="0">
                <a:solidFill>
                  <a:srgbClr val="FF0000"/>
                </a:solidFill>
              </a:rPr>
              <a:t>? ?? Что нужно знать, чтобы ответить на данные вопросы?</a:t>
            </a:r>
          </a:p>
          <a:p>
            <a:pPr algn="just"/>
            <a:endParaRPr lang="ru-RU" sz="3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5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2656"/>
            <a:ext cx="1975004" cy="19750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3237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4744"/>
            <a:ext cx="6876256" cy="1944216"/>
          </a:xfrm>
        </p:spPr>
        <p:txBody>
          <a:bodyPr>
            <a:noAutofit/>
          </a:bodyPr>
          <a:lstStyle/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2564904"/>
            <a:ext cx="8671748" cy="3960440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6300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СОЧ и ПОДЧ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2656"/>
            <a:ext cx="8995349" cy="62967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3237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764704"/>
            <a:ext cx="6876256" cy="609329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На какие  группы по значению  делятся сложноподчинённые предложения с придаточными?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Назовите три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 группы 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придаточных. </a:t>
            </a: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 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2564904"/>
            <a:ext cx="8671748" cy="3960440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</a:rPr>
              <a:t> </a:t>
            </a: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6" name="Picture 2" descr="C:\Users\пк\Desktop\Вопро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501008"/>
            <a:ext cx="2840989" cy="3128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3514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712968" cy="1368152"/>
          </a:xfrm>
        </p:spPr>
        <p:txBody>
          <a:bodyPr>
            <a:no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Группы СПП с придаточными по значению: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1700808"/>
            <a:ext cx="8964488" cy="46085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4000" b="1" dirty="0" smtClean="0">
                <a:solidFill>
                  <a:srgbClr val="FF0000"/>
                </a:solidFill>
              </a:rPr>
              <a:t>-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определительные: </a:t>
            </a:r>
            <a:r>
              <a:rPr lang="ru-RU" sz="3200" b="1" dirty="0" smtClean="0">
                <a:solidFill>
                  <a:srgbClr val="FF0000"/>
                </a:solidFill>
              </a:rPr>
              <a:t>отвечают на вопрос </a:t>
            </a:r>
            <a:r>
              <a:rPr lang="ru-RU" sz="3200" b="1" i="1" dirty="0" smtClean="0">
                <a:solidFill>
                  <a:srgbClr val="002060"/>
                </a:solidFill>
              </a:rPr>
              <a:t>какой?, </a:t>
            </a:r>
            <a:r>
              <a:rPr lang="ru-RU" sz="3200" b="1" dirty="0" smtClean="0">
                <a:solidFill>
                  <a:srgbClr val="FF0000"/>
                </a:solidFill>
              </a:rPr>
              <a:t>относятся к главному члену предложения, выраженному </a:t>
            </a:r>
            <a:r>
              <a:rPr lang="ru-RU" sz="3200" b="1" i="1" dirty="0" smtClean="0">
                <a:solidFill>
                  <a:srgbClr val="002060"/>
                </a:solidFill>
              </a:rPr>
              <a:t>именем существительным</a:t>
            </a:r>
            <a:r>
              <a:rPr lang="ru-RU" sz="3200" b="1" dirty="0" smtClean="0">
                <a:solidFill>
                  <a:srgbClr val="FF0000"/>
                </a:solidFill>
              </a:rPr>
              <a:t>;</a:t>
            </a:r>
            <a:r>
              <a:rPr lang="ru-RU" sz="3200" b="1" dirty="0">
                <a:solidFill>
                  <a:srgbClr val="FF0000"/>
                </a:solidFill>
              </a:rPr>
              <a:t/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- 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изъяснительные: </a:t>
            </a:r>
            <a:r>
              <a:rPr lang="ru-RU" sz="3200" b="1" dirty="0" smtClean="0">
                <a:solidFill>
                  <a:srgbClr val="FF0000"/>
                </a:solidFill>
              </a:rPr>
              <a:t>отвечают </a:t>
            </a:r>
            <a:r>
              <a:rPr lang="ru-RU" sz="3200" b="1" i="1" dirty="0" smtClean="0">
                <a:solidFill>
                  <a:srgbClr val="002060"/>
                </a:solidFill>
              </a:rPr>
              <a:t>на падежные вопросы</a:t>
            </a:r>
            <a:r>
              <a:rPr lang="ru-RU" sz="3200" b="1" dirty="0" smtClean="0">
                <a:solidFill>
                  <a:srgbClr val="FF0000"/>
                </a:solidFill>
              </a:rPr>
              <a:t>, чаще всего относятся к </a:t>
            </a:r>
            <a:r>
              <a:rPr lang="ru-RU" sz="3200" b="1" i="1" dirty="0" smtClean="0">
                <a:solidFill>
                  <a:srgbClr val="002060"/>
                </a:solidFill>
              </a:rPr>
              <a:t>глаголам</a:t>
            </a:r>
            <a:r>
              <a:rPr lang="ru-RU" sz="3200" b="1" dirty="0" smtClean="0">
                <a:solidFill>
                  <a:srgbClr val="FF0000"/>
                </a:solidFill>
              </a:rPr>
              <a:t>.</a:t>
            </a:r>
            <a:r>
              <a:rPr lang="ru-RU" sz="3200" b="1" dirty="0">
                <a:solidFill>
                  <a:srgbClr val="FF0000"/>
                </a:solidFill>
              </a:rPr>
              <a:t/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- 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обстоятельственные:</a:t>
            </a:r>
            <a:r>
              <a:rPr lang="ru-RU" sz="3200" b="1" dirty="0" smtClean="0">
                <a:solidFill>
                  <a:srgbClr val="FF0000"/>
                </a:solidFill>
              </a:rPr>
              <a:t> образа действия и степени, места, времени, условия, причины, цели, сравнения, уступки, следствия.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56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712968" cy="1512168"/>
          </a:xfrm>
        </p:spPr>
        <p:txBody>
          <a:bodyPr>
            <a:no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1700808"/>
            <a:ext cx="8964488" cy="4608512"/>
          </a:xfrm>
        </p:spPr>
        <p:txBody>
          <a:bodyPr>
            <a:normAutofit/>
          </a:bodyPr>
          <a:lstStyle/>
          <a:p>
            <a:pPr marL="514350" indent="-514350"/>
            <a:r>
              <a:rPr lang="ru-RU" sz="3200" b="1" i="1" dirty="0" smtClean="0">
                <a:solidFill>
                  <a:srgbClr val="002060"/>
                </a:solidFill>
              </a:rPr>
              <a:t>       После повторения теории о группах придаточных перейдём к практике.</a:t>
            </a:r>
          </a:p>
          <a:p>
            <a:pPr marL="514350" indent="-514350">
              <a:buAutoNum type="arabicPeriod"/>
            </a:pPr>
            <a:endParaRPr lang="ru-RU" sz="3200" b="1" i="1" dirty="0" smtClean="0">
              <a:solidFill>
                <a:srgbClr val="002060"/>
              </a:solidFill>
            </a:endParaRPr>
          </a:p>
          <a:p>
            <a:pPr marL="514350" indent="-514350"/>
            <a:r>
              <a:rPr lang="ru-RU" sz="6600" b="1" i="1" dirty="0" smtClean="0">
                <a:solidFill>
                  <a:srgbClr val="FF0000"/>
                </a:solidFill>
              </a:rPr>
              <a:t> ПРОВЕРКА  Д/З.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297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712968" cy="1512168"/>
          </a:xfrm>
        </p:spPr>
        <p:txBody>
          <a:bodyPr>
            <a:no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920880" cy="590465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b="1" i="1" dirty="0" smtClean="0">
                <a:solidFill>
                  <a:srgbClr val="002060"/>
                </a:solidFill>
              </a:rPr>
              <a:t>       </a:t>
            </a:r>
            <a:r>
              <a:rPr lang="ru-RU" sz="3200" b="1" i="1" dirty="0" smtClean="0">
                <a:solidFill>
                  <a:srgbClr val="FF0000"/>
                </a:solidFill>
              </a:rPr>
              <a:t> Алгоритм работы с предложением.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1. Прочитать.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2. Найти грамматические основы.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3. Найти средство связи между простыми предложениями.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4. Определить главное и придаточное.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5. Определить границы предложений.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6. Расставить знаки препинания.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7. Задать вопрос от главного к придаточному.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8. Определить вид придаточного.</a:t>
            </a:r>
          </a:p>
          <a:p>
            <a:pPr marL="514350" indent="-514350"/>
            <a:endParaRPr lang="ru-RU" sz="3200" b="1" i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endParaRPr lang="ru-RU" sz="3200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297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712968" cy="1656184"/>
          </a:xfrm>
        </p:spPr>
        <p:txBody>
          <a:bodyPr>
            <a:no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Проверка Д/З. </a:t>
            </a:r>
            <a:r>
              <a:rPr lang="ru-RU" sz="3200" b="1" dirty="0" smtClean="0">
                <a:solidFill>
                  <a:srgbClr val="FF0000"/>
                </a:solidFill>
              </a:rPr>
              <a:t>Перепишите предложения, расставьте знаки препинания, определите вид придаточного, постройте схемы.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1844824"/>
            <a:ext cx="8784976" cy="525658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1.Ты сказал чтобы я к тебе пришёл.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2.Всю мою жизнь вы видели настоящими героями людей которые любят и умеют работать.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3.Ноздрёв захохотал тем смехом каким заливается только здоровый человек. 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4.Я рад что вы успешно закончили свою работу.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5.Когда мы достигли вершины горы солнце уже успело подняться.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6.Больной вёл себя так как советовал врач.</a:t>
            </a: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588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20080"/>
          </a:xfrm>
        </p:spPr>
        <p:txBody>
          <a:bodyPr>
            <a:no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В</a:t>
            </a:r>
            <a:r>
              <a:rPr lang="ru-RU" b="1" dirty="0" smtClean="0">
                <a:solidFill>
                  <a:srgbClr val="FF0000"/>
                </a:solidFill>
              </a:rPr>
              <a:t>ыполненный вариант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280920" cy="573325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1.Ты сказал, чтобы я к тебе пришёл.</a:t>
            </a:r>
          </a:p>
          <a:p>
            <a:pPr algn="just"/>
            <a:r>
              <a:rPr lang="en-US" sz="4600" b="1" dirty="0" smtClean="0">
                <a:solidFill>
                  <a:srgbClr val="002060"/>
                </a:solidFill>
              </a:rPr>
              <a:t>[</a:t>
            </a:r>
            <a:r>
              <a:rPr lang="ru-RU" sz="4600" b="1" dirty="0" smtClean="0">
                <a:solidFill>
                  <a:srgbClr val="002060"/>
                </a:solidFill>
              </a:rPr>
              <a:t>    </a:t>
            </a:r>
            <a:r>
              <a:rPr lang="en-US" sz="4600" b="1" dirty="0" smtClean="0">
                <a:solidFill>
                  <a:srgbClr val="002060"/>
                </a:solidFill>
              </a:rPr>
              <a:t>]</a:t>
            </a:r>
            <a:r>
              <a:rPr lang="ru-RU" sz="4600" b="1" dirty="0" smtClean="0">
                <a:solidFill>
                  <a:srgbClr val="002060"/>
                </a:solidFill>
              </a:rPr>
              <a:t> , ( чтобы   ).           </a:t>
            </a:r>
            <a:r>
              <a:rPr lang="ru-RU" sz="3600" b="1" dirty="0" smtClean="0">
                <a:solidFill>
                  <a:srgbClr val="FF0000"/>
                </a:solidFill>
              </a:rPr>
              <a:t>(изъяснительное)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2.Всю мою жизнь вы видели настоящими героями людей, которые любят и умеют работать.</a:t>
            </a:r>
          </a:p>
          <a:p>
            <a:pPr algn="just"/>
            <a:r>
              <a:rPr lang="en-US" sz="4600" b="1" dirty="0">
                <a:solidFill>
                  <a:srgbClr val="002060"/>
                </a:solidFill>
              </a:rPr>
              <a:t>[</a:t>
            </a:r>
            <a:r>
              <a:rPr lang="ru-RU" sz="4600" b="1" dirty="0">
                <a:solidFill>
                  <a:srgbClr val="002060"/>
                </a:solidFill>
              </a:rPr>
              <a:t>    </a:t>
            </a:r>
            <a:r>
              <a:rPr lang="en-US" sz="4600" b="1" dirty="0">
                <a:solidFill>
                  <a:srgbClr val="002060"/>
                </a:solidFill>
              </a:rPr>
              <a:t>]</a:t>
            </a:r>
            <a:r>
              <a:rPr lang="ru-RU" sz="4600" b="1" dirty="0">
                <a:solidFill>
                  <a:srgbClr val="002060"/>
                </a:solidFill>
              </a:rPr>
              <a:t> , ( </a:t>
            </a:r>
            <a:r>
              <a:rPr lang="ru-RU" sz="4600" b="1" u="sng" dirty="0" smtClean="0">
                <a:solidFill>
                  <a:srgbClr val="002060"/>
                </a:solidFill>
              </a:rPr>
              <a:t>которые</a:t>
            </a:r>
            <a:r>
              <a:rPr lang="ru-RU" sz="4600" b="1" dirty="0" smtClean="0">
                <a:solidFill>
                  <a:srgbClr val="002060"/>
                </a:solidFill>
              </a:rPr>
              <a:t>   ).     </a:t>
            </a:r>
            <a:r>
              <a:rPr lang="ru-RU" sz="3600" b="1" dirty="0" smtClean="0">
                <a:solidFill>
                  <a:srgbClr val="FF0000"/>
                </a:solidFill>
              </a:rPr>
              <a:t>(определительное)</a:t>
            </a:r>
            <a:endParaRPr lang="ru-RU" sz="3600" b="1" dirty="0">
              <a:solidFill>
                <a:srgbClr val="FF000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3.Ноздрёв захохотал тем смехом, каким заливается только здоровый человек. 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  <a:r>
              <a:rPr lang="en-US" sz="4600" b="1" dirty="0">
                <a:solidFill>
                  <a:srgbClr val="002060"/>
                </a:solidFill>
              </a:rPr>
              <a:t>[</a:t>
            </a:r>
            <a:r>
              <a:rPr lang="ru-RU" sz="4600" b="1" dirty="0">
                <a:solidFill>
                  <a:srgbClr val="002060"/>
                </a:solidFill>
              </a:rPr>
              <a:t>    </a:t>
            </a:r>
            <a:r>
              <a:rPr lang="ru-RU" sz="4600" b="1" dirty="0" smtClean="0">
                <a:solidFill>
                  <a:srgbClr val="002060"/>
                </a:solidFill>
              </a:rPr>
              <a:t>тем </a:t>
            </a:r>
            <a:r>
              <a:rPr lang="en-US" sz="4600" b="1" dirty="0" smtClean="0">
                <a:solidFill>
                  <a:srgbClr val="002060"/>
                </a:solidFill>
              </a:rPr>
              <a:t>]</a:t>
            </a:r>
            <a:r>
              <a:rPr lang="ru-RU" sz="4600" b="1" dirty="0" smtClean="0">
                <a:solidFill>
                  <a:srgbClr val="002060"/>
                </a:solidFill>
              </a:rPr>
              <a:t> </a:t>
            </a:r>
            <a:r>
              <a:rPr lang="ru-RU" sz="4600" b="1" dirty="0">
                <a:solidFill>
                  <a:srgbClr val="002060"/>
                </a:solidFill>
              </a:rPr>
              <a:t>, ( </a:t>
            </a:r>
            <a:r>
              <a:rPr lang="ru-RU" sz="4600" b="1" dirty="0" smtClean="0">
                <a:solidFill>
                  <a:srgbClr val="002060"/>
                </a:solidFill>
              </a:rPr>
              <a:t>каким   ). </a:t>
            </a:r>
          </a:p>
          <a:p>
            <a:pPr algn="just"/>
            <a:r>
              <a:rPr lang="ru-RU" sz="3600" b="1" dirty="0" smtClean="0">
                <a:solidFill>
                  <a:srgbClr val="FF0000"/>
                </a:solidFill>
              </a:rPr>
              <a:t>(</a:t>
            </a:r>
            <a:r>
              <a:rPr lang="ru-RU" sz="3600" b="1" dirty="0" err="1" smtClean="0">
                <a:solidFill>
                  <a:srgbClr val="FF0000"/>
                </a:solidFill>
              </a:rPr>
              <a:t>местоимённо</a:t>
            </a:r>
            <a:r>
              <a:rPr lang="ru-RU" sz="3600" b="1" dirty="0" smtClean="0">
                <a:solidFill>
                  <a:srgbClr val="FF0000"/>
                </a:solidFill>
              </a:rPr>
              <a:t>-определительное</a:t>
            </a:r>
            <a:r>
              <a:rPr lang="ru-RU" sz="3600" b="1" dirty="0">
                <a:solidFill>
                  <a:srgbClr val="FF0000"/>
                </a:solidFill>
              </a:rPr>
              <a:t>)</a:t>
            </a: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602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92088"/>
          </a:xfrm>
        </p:spPr>
        <p:txBody>
          <a:bodyPr>
            <a:no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>В</a:t>
            </a:r>
            <a:r>
              <a:rPr lang="ru-RU" b="1" dirty="0">
                <a:solidFill>
                  <a:srgbClr val="FF0000"/>
                </a:solidFill>
              </a:rPr>
              <a:t>ыполненный вариант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84976" cy="59492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4.Я рад, что вы успешно закончили свою работу.</a:t>
            </a:r>
          </a:p>
          <a:p>
            <a:pPr algn="just"/>
            <a:r>
              <a:rPr lang="en-US" sz="4600" b="1" dirty="0">
                <a:solidFill>
                  <a:srgbClr val="002060"/>
                </a:solidFill>
              </a:rPr>
              <a:t>[</a:t>
            </a:r>
            <a:r>
              <a:rPr lang="ru-RU" sz="4600" b="1" dirty="0">
                <a:solidFill>
                  <a:srgbClr val="002060"/>
                </a:solidFill>
              </a:rPr>
              <a:t>    </a:t>
            </a:r>
            <a:r>
              <a:rPr lang="en-US" sz="4600" b="1" dirty="0">
                <a:solidFill>
                  <a:srgbClr val="002060"/>
                </a:solidFill>
              </a:rPr>
              <a:t>]</a:t>
            </a:r>
            <a:r>
              <a:rPr lang="ru-RU" sz="4600" b="1" dirty="0">
                <a:solidFill>
                  <a:srgbClr val="002060"/>
                </a:solidFill>
              </a:rPr>
              <a:t> , ( </a:t>
            </a:r>
            <a:r>
              <a:rPr lang="ru-RU" sz="4600" b="1" dirty="0" smtClean="0">
                <a:solidFill>
                  <a:srgbClr val="002060"/>
                </a:solidFill>
              </a:rPr>
              <a:t>что   </a:t>
            </a:r>
            <a:r>
              <a:rPr lang="ru-RU" sz="4600" b="1" dirty="0">
                <a:solidFill>
                  <a:srgbClr val="002060"/>
                </a:solidFill>
              </a:rPr>
              <a:t>).           </a:t>
            </a:r>
            <a:r>
              <a:rPr lang="ru-RU" sz="3600" b="1" dirty="0">
                <a:solidFill>
                  <a:srgbClr val="FF0000"/>
                </a:solidFill>
              </a:rPr>
              <a:t>(изъяснительное</a:t>
            </a:r>
            <a:r>
              <a:rPr lang="ru-RU" sz="3600" b="1" dirty="0" smtClean="0">
                <a:solidFill>
                  <a:srgbClr val="FF0000"/>
                </a:solidFill>
              </a:rPr>
              <a:t>)</a:t>
            </a:r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5.Когда мы достигли вершины горы, солнце уже успело подняться.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( Когда   ), </a:t>
            </a:r>
            <a:r>
              <a:rPr lang="en-US" sz="4600" b="1" dirty="0">
                <a:solidFill>
                  <a:srgbClr val="002060"/>
                </a:solidFill>
              </a:rPr>
              <a:t>[</a:t>
            </a:r>
            <a:r>
              <a:rPr lang="ru-RU" sz="4600" b="1" dirty="0">
                <a:solidFill>
                  <a:srgbClr val="002060"/>
                </a:solidFill>
              </a:rPr>
              <a:t>    </a:t>
            </a:r>
            <a:r>
              <a:rPr lang="en-US" sz="4600" b="1" dirty="0">
                <a:solidFill>
                  <a:srgbClr val="002060"/>
                </a:solidFill>
              </a:rPr>
              <a:t>]</a:t>
            </a:r>
            <a:r>
              <a:rPr lang="ru-RU" sz="4600" b="1" dirty="0">
                <a:solidFill>
                  <a:srgbClr val="002060"/>
                </a:solidFill>
              </a:rPr>
              <a:t> </a:t>
            </a:r>
            <a:r>
              <a:rPr lang="ru-RU" sz="4600" b="1" dirty="0" smtClean="0">
                <a:solidFill>
                  <a:srgbClr val="002060"/>
                </a:solidFill>
              </a:rPr>
              <a:t>.           </a:t>
            </a:r>
            <a:r>
              <a:rPr lang="ru-RU" sz="3600" b="1" dirty="0" smtClean="0">
                <a:solidFill>
                  <a:srgbClr val="FF0000"/>
                </a:solidFill>
              </a:rPr>
              <a:t>(обстоятельственное)</a:t>
            </a:r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6.Больной </a:t>
            </a:r>
            <a:r>
              <a:rPr lang="ru-RU" sz="4600" b="1" dirty="0">
                <a:solidFill>
                  <a:srgbClr val="002060"/>
                </a:solidFill>
              </a:rPr>
              <a:t>вёл себя </a:t>
            </a:r>
            <a:r>
              <a:rPr lang="ru-RU" sz="4600" b="1" dirty="0" smtClean="0">
                <a:solidFill>
                  <a:srgbClr val="002060"/>
                </a:solidFill>
              </a:rPr>
              <a:t>так, </a:t>
            </a:r>
            <a:r>
              <a:rPr lang="ru-RU" sz="4600" b="1" dirty="0">
                <a:solidFill>
                  <a:srgbClr val="002060"/>
                </a:solidFill>
              </a:rPr>
              <a:t>как советовал врач</a:t>
            </a:r>
            <a:r>
              <a:rPr lang="ru-RU" sz="46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 </a:t>
            </a:r>
            <a:r>
              <a:rPr lang="en-US" sz="4600" b="1" dirty="0" smtClean="0">
                <a:solidFill>
                  <a:srgbClr val="002060"/>
                </a:solidFill>
              </a:rPr>
              <a:t>[</a:t>
            </a:r>
            <a:r>
              <a:rPr lang="ru-RU" sz="4600" b="1" dirty="0" smtClean="0">
                <a:solidFill>
                  <a:srgbClr val="002060"/>
                </a:solidFill>
              </a:rPr>
              <a:t>   так </a:t>
            </a:r>
            <a:r>
              <a:rPr lang="en-US" sz="4600" b="1" dirty="0">
                <a:solidFill>
                  <a:srgbClr val="002060"/>
                </a:solidFill>
              </a:rPr>
              <a:t>]</a:t>
            </a:r>
            <a:r>
              <a:rPr lang="ru-RU" sz="4600" b="1" dirty="0">
                <a:solidFill>
                  <a:srgbClr val="002060"/>
                </a:solidFill>
              </a:rPr>
              <a:t> , ( </a:t>
            </a:r>
            <a:r>
              <a:rPr lang="ru-RU" sz="4600" b="1" dirty="0" smtClean="0">
                <a:solidFill>
                  <a:srgbClr val="002060"/>
                </a:solidFill>
              </a:rPr>
              <a:t>как   </a:t>
            </a:r>
            <a:r>
              <a:rPr lang="ru-RU" sz="4600" b="1" dirty="0">
                <a:solidFill>
                  <a:srgbClr val="002060"/>
                </a:solidFill>
              </a:rPr>
              <a:t>).           </a:t>
            </a:r>
            <a:r>
              <a:rPr lang="ru-RU" sz="3600" b="1" dirty="0" smtClean="0">
                <a:solidFill>
                  <a:srgbClr val="FF0000"/>
                </a:solidFill>
              </a:rPr>
              <a:t>(обстоятельственное</a:t>
            </a:r>
            <a:r>
              <a:rPr lang="ru-RU" sz="3600" b="1" dirty="0">
                <a:solidFill>
                  <a:srgbClr val="FF0000"/>
                </a:solidFill>
              </a:rPr>
              <a:t>)</a:t>
            </a:r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00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76672"/>
            <a:ext cx="8856984" cy="547260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Цели: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- </a:t>
            </a:r>
            <a:r>
              <a:rPr lang="ru-RU" sz="3200" dirty="0" smtClean="0">
                <a:solidFill>
                  <a:srgbClr val="002060"/>
                </a:solidFill>
              </a:rPr>
              <a:t>уметь определять отличительные признаки СПП;</a:t>
            </a: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- знать виды придаточных;</a:t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- уметь </a:t>
            </a:r>
            <a:r>
              <a:rPr lang="ru-RU" sz="3200" dirty="0" smtClean="0">
                <a:solidFill>
                  <a:srgbClr val="002060"/>
                </a:solidFill>
              </a:rPr>
              <a:t>правильно расставлять </a:t>
            </a:r>
            <a:r>
              <a:rPr lang="ru-RU" sz="3200" dirty="0">
                <a:solidFill>
                  <a:srgbClr val="002060"/>
                </a:solidFill>
              </a:rPr>
              <a:t>знаки </a:t>
            </a:r>
            <a:r>
              <a:rPr lang="ru-RU" sz="3200" dirty="0" smtClean="0">
                <a:solidFill>
                  <a:srgbClr val="002060"/>
                </a:solidFill>
              </a:rPr>
              <a:t>препинания </a:t>
            </a:r>
            <a:r>
              <a:rPr lang="ru-RU" sz="3200" dirty="0">
                <a:solidFill>
                  <a:srgbClr val="002060"/>
                </a:solidFill>
              </a:rPr>
              <a:t>в СПП;</a:t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- уметь строить графические схемы СПП;</a:t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- </a:t>
            </a:r>
            <a:r>
              <a:rPr lang="ru-RU" sz="3200" dirty="0" smtClean="0">
                <a:solidFill>
                  <a:srgbClr val="002060"/>
                </a:solidFill>
              </a:rPr>
              <a:t>разбираться в сферах применения СПП;</a:t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- использовать </a:t>
            </a:r>
            <a:r>
              <a:rPr lang="ru-RU" sz="3200" dirty="0">
                <a:solidFill>
                  <a:srgbClr val="002060"/>
                </a:solidFill>
              </a:rPr>
              <a:t>приобретённые знания </a:t>
            </a:r>
            <a:r>
              <a:rPr lang="ru-RU" sz="3200" dirty="0" smtClean="0">
                <a:solidFill>
                  <a:srgbClr val="002060"/>
                </a:solidFill>
              </a:rPr>
              <a:t>для правильного выполнения </a:t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самостоятельной работы.</a:t>
            </a: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7056784" cy="1728192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509120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6640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92088"/>
          </a:xfrm>
        </p:spPr>
        <p:txBody>
          <a:bodyPr>
            <a:no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84976" cy="5949280"/>
          </a:xfrm>
        </p:spPr>
        <p:txBody>
          <a:bodyPr>
            <a:normAutofit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348800"/>
            <a:ext cx="734481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Назовите 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виды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 сложноподчинённых предложений с несколькими 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придаточными (тип придаточного). </a:t>
            </a:r>
          </a:p>
          <a:p>
            <a:r>
              <a:rPr lang="ru-RU" sz="4400" b="1" u="sng" dirty="0" smtClean="0">
                <a:solidFill>
                  <a:schemeClr val="accent4">
                    <a:lumMod val="75000"/>
                  </a:schemeClr>
                </a:solidFill>
              </a:rPr>
              <a:t>Вопрос № 13 ОГЭ!!!  </a:t>
            </a:r>
          </a:p>
          <a:p>
            <a:r>
              <a:rPr lang="ru-RU" sz="4400" b="1" dirty="0" smtClean="0"/>
              <a:t>СМ в учебнике стр. 103-105!</a:t>
            </a:r>
            <a:endParaRPr lang="ru-RU" sz="4400" b="1" dirty="0"/>
          </a:p>
        </p:txBody>
      </p:sp>
      <p:pic>
        <p:nvPicPr>
          <p:cNvPr id="6" name="Picture 2" descr="C:\Users\пк\Desktop\Вопро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194" y="332657"/>
            <a:ext cx="2549947" cy="2808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800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92088"/>
          </a:xfrm>
        </p:spPr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rgbClr val="FF0000"/>
                </a:solidFill>
              </a:rPr>
              <a:t>СПП с двумя или несколькими придаточными: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84976" cy="5949280"/>
          </a:xfrm>
        </p:spPr>
        <p:txBody>
          <a:bodyPr>
            <a:normAutofit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412776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1. Последовательное подчинение:  </a:t>
            </a:r>
            <a:r>
              <a:rPr lang="ru-RU" sz="2800" b="1" i="1" dirty="0" smtClean="0">
                <a:solidFill>
                  <a:srgbClr val="002060"/>
                </a:solidFill>
              </a:rPr>
              <a:t>первое придаточное относится к главному предложению, второе придаточное – к первому придаточному.</a:t>
            </a: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2. Однородное подчинение:  </a:t>
            </a:r>
            <a:r>
              <a:rPr lang="ru-RU" sz="2800" b="1" i="1" dirty="0" smtClean="0">
                <a:solidFill>
                  <a:srgbClr val="002060"/>
                </a:solidFill>
              </a:rPr>
              <a:t>придаточные относится к одному общему для них главному предложению и являются одинаковыми по значению (однородными).</a:t>
            </a: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3. Неоднородное (параллельное) подчинение:  </a:t>
            </a:r>
            <a:r>
              <a:rPr lang="ru-RU" sz="2800" b="1" i="1" dirty="0" smtClean="0">
                <a:solidFill>
                  <a:srgbClr val="002060"/>
                </a:solidFill>
              </a:rPr>
              <a:t>придаточные относится к одному общему для них главному предложению и являются разными по значению (неоднородными).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00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92088"/>
          </a:xfrm>
        </p:spPr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rgbClr val="FF0000"/>
                </a:solidFill>
              </a:rPr>
              <a:t>Рассмотрим пример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84976" cy="5661248"/>
          </a:xfrm>
        </p:spPr>
        <p:txBody>
          <a:bodyPr>
            <a:normAutofit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Записываем в тетрадь, находим грамматические основы, расставляем знаки препинания</a:t>
            </a: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852936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/>
              <a:t>Только теперь увидел Фрол</a:t>
            </a:r>
            <a:r>
              <a:rPr lang="en-US" sz="3600" i="1" dirty="0" smtClean="0"/>
              <a:t> </a:t>
            </a:r>
            <a:r>
              <a:rPr lang="ru-RU" sz="3600" i="1" dirty="0" smtClean="0"/>
              <a:t>   что совсем рассвело   что у синего подножия утёса над </a:t>
            </a:r>
            <a:r>
              <a:rPr lang="ru-RU" sz="3600" i="1" dirty="0" err="1" smtClean="0"/>
              <a:t>Светлихой</a:t>
            </a:r>
            <a:r>
              <a:rPr lang="ru-RU" sz="3600" i="1" dirty="0" smtClean="0"/>
              <a:t> качаются белые полосы тумана    что камни на берегу стали блистать от утренней росы  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0800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92088"/>
          </a:xfrm>
        </p:spPr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rgbClr val="FF0000"/>
                </a:solidFill>
              </a:rPr>
              <a:t>Алгоритм работы с СПП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84976" cy="5661248"/>
          </a:xfrm>
        </p:spPr>
        <p:txBody>
          <a:bodyPr>
            <a:normAutofit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1. Прочитать.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2. Найти грамматические основы.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3. Найти средство связи между простыми предложениями.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4. Определить главное и придаточное.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5. Определить границы предложений.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6. Расставить знаки препинания.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7. Задать вопрос от главного к придаточному.</a:t>
            </a: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</a:rPr>
              <a:t>8. Определить вид придаточного.</a:t>
            </a: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00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92088"/>
          </a:xfrm>
        </p:spPr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rgbClr val="FF0000"/>
                </a:solidFill>
              </a:rPr>
              <a:t>Рассмотрим пример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84976" cy="5661248"/>
          </a:xfrm>
        </p:spPr>
        <p:txBody>
          <a:bodyPr>
            <a:normAutofit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Записываем в тетрадь, находим грамматические основы, расставляем знаки препинания</a:t>
            </a: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852936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/>
              <a:t>Только теперь увидел Фрол</a:t>
            </a:r>
            <a:r>
              <a:rPr lang="en-US" sz="3600" i="1" dirty="0" smtClean="0"/>
              <a:t> </a:t>
            </a:r>
            <a:r>
              <a:rPr lang="ru-RU" sz="3600" i="1" dirty="0" smtClean="0"/>
              <a:t>   что совсем рассвело   что у синего подножия утёса над </a:t>
            </a:r>
            <a:r>
              <a:rPr lang="ru-RU" sz="3600" i="1" dirty="0" err="1" smtClean="0"/>
              <a:t>Светлихой</a:t>
            </a:r>
            <a:r>
              <a:rPr lang="ru-RU" sz="3600" i="1" dirty="0" smtClean="0"/>
              <a:t> качаются белые полосы тумана    что камни на берегу стали блистать от утренней росы  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0800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792088"/>
          </a:xfrm>
        </p:spPr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rgbClr val="FF0000"/>
                </a:solidFill>
              </a:rPr>
              <a:t>Рассмотрим пример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84976" cy="5949280"/>
          </a:xfrm>
        </p:spPr>
        <p:txBody>
          <a:bodyPr>
            <a:normAutofit/>
          </a:bodyPr>
          <a:lstStyle/>
          <a:p>
            <a:pPr algn="just"/>
            <a:r>
              <a:rPr lang="ru-RU" sz="4600" b="1" dirty="0" smtClean="0">
                <a:solidFill>
                  <a:srgbClr val="002060"/>
                </a:solidFill>
              </a:rPr>
              <a:t> </a:t>
            </a:r>
          </a:p>
          <a:p>
            <a:pPr algn="just"/>
            <a:endParaRPr lang="ru-RU" sz="46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just"/>
            <a:endParaRPr lang="ru-RU" sz="46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4000" b="1" dirty="0" smtClean="0">
              <a:solidFill>
                <a:srgbClr val="002060"/>
              </a:solidFill>
            </a:endParaRP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412776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 smtClean="0"/>
              <a:t>[</a:t>
            </a:r>
            <a:r>
              <a:rPr lang="ru-RU" sz="3600" i="1" dirty="0" smtClean="0"/>
              <a:t>Только теперь увидел Фрол</a:t>
            </a:r>
            <a:r>
              <a:rPr lang="en-US" sz="3600" i="1" dirty="0" smtClean="0"/>
              <a:t>  ] </a:t>
            </a:r>
            <a:r>
              <a:rPr lang="ru-RU" sz="3600" i="1" dirty="0" smtClean="0"/>
              <a:t>,     (что совсем рассвело),   ( что у синего подножия утёса над </a:t>
            </a:r>
            <a:r>
              <a:rPr lang="ru-RU" sz="3600" i="1" dirty="0" err="1" smtClean="0"/>
              <a:t>Светлихой</a:t>
            </a:r>
            <a:r>
              <a:rPr lang="ru-RU" sz="3600" i="1" dirty="0" smtClean="0"/>
              <a:t> качаются белые полосы тумана)  ,    (что камни на берегу стали блистать от утренней росы  ).</a:t>
            </a:r>
          </a:p>
          <a:p>
            <a:r>
              <a:rPr lang="en-US" sz="3600" b="1" dirty="0" smtClean="0">
                <a:solidFill>
                  <a:srgbClr val="002060"/>
                </a:solidFill>
              </a:rPr>
              <a:t>[</a:t>
            </a:r>
            <a:r>
              <a:rPr lang="ru-RU" sz="3600" b="1" dirty="0" smtClean="0">
                <a:solidFill>
                  <a:srgbClr val="002060"/>
                </a:solidFill>
              </a:rPr>
              <a:t>    </a:t>
            </a:r>
            <a:r>
              <a:rPr lang="en-US" sz="3600" b="1" dirty="0" smtClean="0">
                <a:solidFill>
                  <a:srgbClr val="002060"/>
                </a:solidFill>
              </a:rPr>
              <a:t>]</a:t>
            </a:r>
            <a:r>
              <a:rPr lang="ru-RU" sz="3600" b="1" dirty="0" smtClean="0">
                <a:solidFill>
                  <a:srgbClr val="002060"/>
                </a:solidFill>
              </a:rPr>
              <a:t> , ( что  ), ( </a:t>
            </a:r>
            <a:r>
              <a:rPr lang="ru-RU" sz="3600" b="1" dirty="0" err="1" smtClean="0">
                <a:solidFill>
                  <a:srgbClr val="002060"/>
                </a:solidFill>
              </a:rPr>
              <a:t>что</a:t>
            </a:r>
            <a:r>
              <a:rPr lang="ru-RU" sz="3600" b="1" dirty="0" smtClean="0">
                <a:solidFill>
                  <a:srgbClr val="002060"/>
                </a:solidFill>
              </a:rPr>
              <a:t>  ).</a:t>
            </a:r>
          </a:p>
          <a:p>
            <a:r>
              <a:rPr lang="ru-RU" sz="3200" b="1" i="1" dirty="0" smtClean="0">
                <a:solidFill>
                  <a:srgbClr val="00B050"/>
                </a:solidFill>
              </a:rPr>
              <a:t>Вопрос задаём от глагола – придаточное изъяснительное (оба).</a:t>
            </a:r>
          </a:p>
          <a:p>
            <a:r>
              <a:rPr lang="ru-RU" sz="3200" b="1" i="1" dirty="0" smtClean="0">
                <a:solidFill>
                  <a:srgbClr val="00B050"/>
                </a:solidFill>
              </a:rPr>
              <a:t>Тип подчинения – однородное подчинение.</a:t>
            </a:r>
            <a:endParaRPr lang="ru-RU" sz="3200" i="1" dirty="0" smtClean="0">
              <a:solidFill>
                <a:srgbClr val="00B050"/>
              </a:solidFill>
            </a:endParaRPr>
          </a:p>
          <a:p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940152" y="1052736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</a:rPr>
              <a:t>увидел  что?</a:t>
            </a:r>
            <a:endParaRPr lang="ru-RU" sz="3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00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4437112"/>
            <a:ext cx="8496944" cy="45719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ЗАДАНИЯ </a:t>
            </a:r>
            <a:r>
              <a:rPr lang="ru-RU" sz="4000" b="1" dirty="0">
                <a:solidFill>
                  <a:srgbClr val="FF0000"/>
                </a:solidFill>
              </a:rPr>
              <a:t>ГРУППАМ.</a:t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В </a:t>
            </a:r>
            <a:r>
              <a:rPr lang="ru-RU" sz="4000" b="1" dirty="0">
                <a:solidFill>
                  <a:srgbClr val="FF0000"/>
                </a:solidFill>
              </a:rPr>
              <a:t>данных </a:t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>предложениях </a:t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>расставьте знаки </a:t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>препинания, объясните их </a:t>
            </a:r>
            <a:r>
              <a:rPr lang="ru-RU" sz="4000" b="1" dirty="0" smtClean="0">
                <a:solidFill>
                  <a:srgbClr val="FF0000"/>
                </a:solidFill>
              </a:rPr>
              <a:t>постановку</a:t>
            </a:r>
            <a:r>
              <a:rPr lang="ru-RU" sz="4000" b="1" dirty="0">
                <a:solidFill>
                  <a:srgbClr val="FF0000"/>
                </a:solidFill>
              </a:rPr>
              <a:t>, обозначьте графически. Определите вид придаточного</a:t>
            </a:r>
            <a:r>
              <a:rPr lang="ru-RU" sz="4000" b="1" dirty="0" smtClean="0">
                <a:solidFill>
                  <a:srgbClr val="FF0000"/>
                </a:solidFill>
              </a:rPr>
              <a:t>.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7056784" cy="1728192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5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32656"/>
            <a:ext cx="2193432" cy="18151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51520" y="2967335"/>
            <a:ext cx="88924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>
              <a:solidFill>
                <a:srgbClr val="FF0000"/>
              </a:solidFill>
            </a:endParaRPr>
          </a:p>
          <a:p>
            <a:endParaRPr lang="ru-RU" sz="4000" b="1" dirty="0" smtClean="0">
              <a:solidFill>
                <a:srgbClr val="FF0000"/>
              </a:solidFill>
            </a:endParaRPr>
          </a:p>
          <a:p>
            <a:r>
              <a:rPr lang="ru-RU" sz="4000" b="1" dirty="0" smtClean="0">
                <a:solidFill>
                  <a:srgbClr val="FF0000"/>
                </a:solidFill>
              </a:rPr>
              <a:t>Ответьте на вопрос: В тексте  </a:t>
            </a:r>
            <a:r>
              <a:rPr lang="ru-RU" sz="4000" b="1" dirty="0">
                <a:solidFill>
                  <a:srgbClr val="FF0000"/>
                </a:solidFill>
              </a:rPr>
              <a:t>какого стиля речи </a:t>
            </a:r>
            <a:r>
              <a:rPr lang="ru-RU" sz="4000" b="1" dirty="0" smtClean="0">
                <a:solidFill>
                  <a:srgbClr val="FF0000"/>
                </a:solidFill>
              </a:rPr>
              <a:t>употребительно </a:t>
            </a:r>
            <a:r>
              <a:rPr lang="ru-RU" sz="4000" b="1" dirty="0">
                <a:solidFill>
                  <a:srgbClr val="FF0000"/>
                </a:solidFill>
              </a:rPr>
              <a:t>данное предложение?</a:t>
            </a:r>
            <a:br>
              <a:rPr lang="ru-RU" sz="4000" b="1" dirty="0">
                <a:solidFill>
                  <a:srgbClr val="FF0000"/>
                </a:solidFill>
              </a:rPr>
            </a:b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423752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7056784" cy="1728192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396552" y="4324187"/>
            <a:ext cx="88924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>
              <a:solidFill>
                <a:srgbClr val="FF0000"/>
              </a:solidFill>
            </a:endParaRPr>
          </a:p>
          <a:p>
            <a:endParaRPr lang="ru-RU" sz="4000" b="1" dirty="0" smtClean="0">
              <a:solidFill>
                <a:srgbClr val="FF0000"/>
              </a:solidFill>
            </a:endParaRPr>
          </a:p>
          <a:p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endParaRPr lang="ru-RU" sz="4000" dirty="0"/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620688"/>
            <a:ext cx="907300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1.  Я смотрю на небо и вижу что ярко светит солнце что падают пушистые снежинки что воздух благоухает свежестью.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2. Исследования показали что объект имеет мягкую однородную структуру которая способствует изменению параметров.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3. В деревне Митино местный житель провёл  ряд испытаний нового химического препарата на курице  которая затем стала нести золотые яйца.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4. Когда мы приехали и расположились я заметил как кто-то громко начал рассказывать о происходящем сторожу.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5. Я, Иванов Иван Иванович, спешу уведомить вас о том что мною установлено нарушение.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03170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645024"/>
            <a:ext cx="8496944" cy="280831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1.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Расставьте </a:t>
            </a:r>
            <a:r>
              <a:rPr lang="ru-RU" b="1" dirty="0">
                <a:solidFill>
                  <a:srgbClr val="FF0000"/>
                </a:solidFill>
              </a:rPr>
              <a:t>знаки 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препинания, объясните их расстановку, обозначьте графически. Определите вид придаточного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 Я смотрю на небо и вижу что ярко светит солнце что падают пушистые снежинки что воздух благоухает свежестью.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7848872" cy="2599491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2656"/>
            <a:ext cx="1977408" cy="163636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613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645024"/>
            <a:ext cx="8496944" cy="309634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Я смотрю на небо и вижу,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что ярко светит солнце, что падают пушистые снежинки, что воздух благоухает свежестью.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[</a:t>
            </a:r>
            <a:r>
              <a:rPr lang="ru-RU" b="1" dirty="0" smtClean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002060"/>
                </a:solidFill>
              </a:rPr>
              <a:t>]</a:t>
            </a:r>
            <a:r>
              <a:rPr lang="ru-RU" b="1" dirty="0">
                <a:solidFill>
                  <a:srgbClr val="002060"/>
                </a:solidFill>
              </a:rPr>
              <a:t> , ( </a:t>
            </a:r>
            <a:r>
              <a:rPr lang="ru-RU" b="1" dirty="0" smtClean="0">
                <a:solidFill>
                  <a:srgbClr val="002060"/>
                </a:solidFill>
              </a:rPr>
              <a:t>что  ), </a:t>
            </a:r>
            <a:r>
              <a:rPr lang="ru-RU" b="1" dirty="0">
                <a:solidFill>
                  <a:srgbClr val="002060"/>
                </a:solidFill>
              </a:rPr>
              <a:t>( что  ), ( что  </a:t>
            </a:r>
            <a:r>
              <a:rPr lang="ru-RU" b="1" dirty="0" smtClean="0">
                <a:solidFill>
                  <a:srgbClr val="002060"/>
                </a:solidFill>
              </a:rPr>
              <a:t>).   </a:t>
            </a: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(ОДНОРОДНОЕ ПОДЧИНЕНИЕ)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Для какого стиля речи характерно данное предложение?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Художественный стиль речи.</a:t>
            </a:r>
            <a:r>
              <a:rPr lang="ru-RU" sz="2400" b="1" dirty="0">
                <a:solidFill>
                  <a:srgbClr val="FF0000"/>
                </a:solidFill>
              </a:rPr>
              <a:t/>
            </a:r>
            <a:br>
              <a:rPr lang="ru-RU" sz="2400" b="1" dirty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7848872" cy="2599491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867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24744"/>
            <a:ext cx="6696744" cy="547260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План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1. Орфографическая работа: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 Н и НН в различных частях речи (теория + тест)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2. </a:t>
            </a:r>
            <a:r>
              <a:rPr lang="ru-RU" sz="4000" b="1" dirty="0">
                <a:solidFill>
                  <a:srgbClr val="002060"/>
                </a:solidFill>
              </a:rPr>
              <a:t>Теория (СПП – опознавательные признаки)</a:t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>3</a:t>
            </a:r>
            <a:r>
              <a:rPr lang="ru-RU" sz="4000" b="1" dirty="0" smtClean="0">
                <a:solidFill>
                  <a:srgbClr val="002060"/>
                </a:solidFill>
              </a:rPr>
              <a:t>. </a:t>
            </a:r>
            <a:r>
              <a:rPr lang="ru-RU" sz="4000" b="1" dirty="0">
                <a:solidFill>
                  <a:srgbClr val="002060"/>
                </a:solidFill>
              </a:rPr>
              <a:t>Проверка Д/З</a:t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4. Практика (Постановка знаков препинания в СПП)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3. Выводы  (Типичные речевые сферы применения СПП)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4. Самостоятельная работа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7056784" cy="1728192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012" y="332656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3272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645024"/>
            <a:ext cx="8496944" cy="280831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2.</a:t>
            </a:r>
            <a:r>
              <a:rPr lang="ru-RU" sz="4000" b="1" dirty="0">
                <a:solidFill>
                  <a:srgbClr val="002060"/>
                </a:solidFill>
              </a:rPr>
              <a:t/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Расставьте знаки 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препинания, объясните их расстановку, обозначьте графически. Определите вид придаточного.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Исследования показали что объект имеет мягкую однородную структуру которая способствует изменению параметров.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7848872" cy="2599491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396" y="332657"/>
            <a:ext cx="1479267" cy="12241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843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645024"/>
            <a:ext cx="8496944" cy="3212976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Исследования показали, </a:t>
            </a:r>
            <a:r>
              <a:rPr lang="ru-RU" b="1" dirty="0">
                <a:solidFill>
                  <a:srgbClr val="002060"/>
                </a:solidFill>
              </a:rPr>
              <a:t>что объект имеет мягкую однородную </a:t>
            </a:r>
            <a:r>
              <a:rPr lang="ru-RU" b="1" dirty="0" smtClean="0">
                <a:solidFill>
                  <a:srgbClr val="002060"/>
                </a:solidFill>
              </a:rPr>
              <a:t>структуру, </a:t>
            </a:r>
            <a:r>
              <a:rPr lang="ru-RU" b="1" dirty="0">
                <a:solidFill>
                  <a:srgbClr val="002060"/>
                </a:solidFill>
              </a:rPr>
              <a:t>которая способствует изменению параметров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[</a:t>
            </a:r>
            <a:r>
              <a:rPr lang="ru-RU" b="1" dirty="0" smtClean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002060"/>
                </a:solidFill>
              </a:rPr>
              <a:t>]</a:t>
            </a:r>
            <a:r>
              <a:rPr lang="ru-RU" b="1" dirty="0">
                <a:solidFill>
                  <a:srgbClr val="002060"/>
                </a:solidFill>
              </a:rPr>
              <a:t> , ( </a:t>
            </a:r>
            <a:r>
              <a:rPr lang="ru-RU" b="1" dirty="0" smtClean="0">
                <a:solidFill>
                  <a:srgbClr val="002060"/>
                </a:solidFill>
              </a:rPr>
              <a:t>что  ), </a:t>
            </a:r>
            <a:r>
              <a:rPr lang="ru-RU" b="1" dirty="0">
                <a:solidFill>
                  <a:srgbClr val="002060"/>
                </a:solidFill>
              </a:rPr>
              <a:t>( </a:t>
            </a:r>
            <a:r>
              <a:rPr lang="ru-RU" b="1" dirty="0" smtClean="0">
                <a:solidFill>
                  <a:srgbClr val="002060"/>
                </a:solidFill>
              </a:rPr>
              <a:t>которая  ).   </a:t>
            </a: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(ПОСЛЕДОВАТЕЛЬНОЕ ПОДЧИНЕНИЕ)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Научный стиль речи.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7848872" cy="1663387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037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5229200"/>
            <a:ext cx="8496944" cy="18002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3. </a:t>
            </a:r>
            <a:r>
              <a:rPr lang="ru-RU" sz="3600" b="1" dirty="0">
                <a:solidFill>
                  <a:srgbClr val="FF0000"/>
                </a:solidFill>
              </a:rPr>
              <a:t>Расставьте знаки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препинания, объясните их расстановку, обозначьте графически. Определите вид придаточного.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В </a:t>
            </a:r>
            <a:r>
              <a:rPr lang="ru-RU" b="1" dirty="0">
                <a:solidFill>
                  <a:srgbClr val="002060"/>
                </a:solidFill>
              </a:rPr>
              <a:t>деревне Митино местный житель провёл  ряд испытаний нового химического препарата на </a:t>
            </a:r>
            <a:r>
              <a:rPr lang="ru-RU" b="1" dirty="0" smtClean="0">
                <a:solidFill>
                  <a:srgbClr val="002060"/>
                </a:solidFill>
              </a:rPr>
              <a:t>курице  </a:t>
            </a:r>
            <a:r>
              <a:rPr lang="ru-RU" b="1" dirty="0">
                <a:solidFill>
                  <a:srgbClr val="002060"/>
                </a:solidFill>
              </a:rPr>
              <a:t>которая затем стала нести золотые яйца</a:t>
            </a:r>
            <a:r>
              <a:rPr lang="ru-RU" b="1" dirty="0" smtClean="0">
                <a:solidFill>
                  <a:srgbClr val="002060"/>
                </a:solidFill>
              </a:rPr>
              <a:t>.          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7848872" cy="2599491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2656"/>
            <a:ext cx="1977408" cy="163636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2692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5229200"/>
            <a:ext cx="8496944" cy="18002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3. </a:t>
            </a:r>
            <a:r>
              <a:rPr lang="ru-RU" sz="3600" b="1" dirty="0">
                <a:solidFill>
                  <a:srgbClr val="FF0000"/>
                </a:solidFill>
              </a:rPr>
              <a:t>Расставьте знаки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препинания, объясните их расстановку, обозначьте графически. Определите вид придаточного.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В </a:t>
            </a:r>
            <a:r>
              <a:rPr lang="ru-RU" b="1" dirty="0">
                <a:solidFill>
                  <a:srgbClr val="002060"/>
                </a:solidFill>
              </a:rPr>
              <a:t>деревне Митино местный житель провёл  ряд испытаний нового химического препарата на </a:t>
            </a:r>
            <a:r>
              <a:rPr lang="ru-RU" b="1" dirty="0" smtClean="0">
                <a:solidFill>
                  <a:srgbClr val="002060"/>
                </a:solidFill>
              </a:rPr>
              <a:t>курице,  </a:t>
            </a:r>
            <a:r>
              <a:rPr lang="ru-RU" b="1" dirty="0">
                <a:solidFill>
                  <a:srgbClr val="002060"/>
                </a:solidFill>
              </a:rPr>
              <a:t>которая затем стала нести золотые яйца</a:t>
            </a:r>
            <a:r>
              <a:rPr lang="ru-RU" b="1" dirty="0" smtClean="0">
                <a:solidFill>
                  <a:srgbClr val="002060"/>
                </a:solidFill>
              </a:rPr>
              <a:t>.          </a:t>
            </a:r>
            <a:r>
              <a:rPr lang="en-US" b="1" dirty="0" smtClean="0">
                <a:solidFill>
                  <a:srgbClr val="002060"/>
                </a:solidFill>
              </a:rPr>
              <a:t>[</a:t>
            </a:r>
            <a:r>
              <a:rPr lang="ru-RU" b="1" dirty="0" smtClean="0">
                <a:solidFill>
                  <a:srgbClr val="002060"/>
                </a:solidFill>
              </a:rPr>
              <a:t>    </a:t>
            </a:r>
            <a:r>
              <a:rPr lang="en-US" b="1" dirty="0">
                <a:solidFill>
                  <a:srgbClr val="002060"/>
                </a:solidFill>
              </a:rPr>
              <a:t>]</a:t>
            </a:r>
            <a:r>
              <a:rPr lang="ru-RU" b="1" dirty="0">
                <a:solidFill>
                  <a:srgbClr val="002060"/>
                </a:solidFill>
              </a:rPr>
              <a:t> , ( </a:t>
            </a:r>
            <a:r>
              <a:rPr lang="ru-RU" b="1" dirty="0" smtClean="0">
                <a:solidFill>
                  <a:srgbClr val="002060"/>
                </a:solidFill>
              </a:rPr>
              <a:t>которая  ).   </a:t>
            </a: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  </a:t>
            </a:r>
            <a:r>
              <a:rPr lang="ru-RU" sz="3600" b="1" dirty="0" smtClean="0">
                <a:solidFill>
                  <a:srgbClr val="FF0000"/>
                </a:solidFill>
              </a:rPr>
              <a:t>(придаточное  определительное)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Публицистический стиль речи.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7848872" cy="2599491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241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316835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4. </a:t>
            </a:r>
            <a:r>
              <a:rPr lang="ru-RU" sz="3600" b="1" dirty="0">
                <a:solidFill>
                  <a:srgbClr val="FF0000"/>
                </a:solidFill>
              </a:rPr>
              <a:t>Расставьте знаки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препинания, объясните их расстановку, обозначьте графически. Определите вид придаточного.</a:t>
            </a: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2924945"/>
            <a:ext cx="8745644" cy="3600400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002060"/>
                </a:solidFill>
              </a:rPr>
              <a:t>Когда мы приехали и расположились я заметил как кто-то громко начал рассказывать о происходящем сторожу.</a:t>
            </a:r>
            <a:endParaRPr lang="ru-RU" sz="4400" dirty="0"/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  <p:pic>
        <p:nvPicPr>
          <p:cNvPr id="1026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2697488" cy="2232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1237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316835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4. </a:t>
            </a:r>
            <a:r>
              <a:rPr lang="ru-RU" sz="3600" b="1" dirty="0">
                <a:solidFill>
                  <a:srgbClr val="FF0000"/>
                </a:solidFill>
              </a:rPr>
              <a:t>Расставьте знаки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препинания, объясните их </a:t>
            </a:r>
            <a:r>
              <a:rPr lang="ru-RU" sz="3600" b="1" dirty="0" smtClean="0">
                <a:solidFill>
                  <a:srgbClr val="FF0000"/>
                </a:solidFill>
              </a:rPr>
              <a:t>постановку</a:t>
            </a:r>
            <a:r>
              <a:rPr lang="ru-RU" sz="3600" b="1" dirty="0">
                <a:solidFill>
                  <a:srgbClr val="FF0000"/>
                </a:solidFill>
              </a:rPr>
              <a:t>, обозначьте графически. Определите вид придаточного.</a:t>
            </a: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2924945"/>
            <a:ext cx="8745644" cy="36004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Когда мы приехали и </a:t>
            </a:r>
            <a:r>
              <a:rPr lang="ru-RU" sz="2800" b="1" dirty="0" smtClean="0">
                <a:solidFill>
                  <a:srgbClr val="002060"/>
                </a:solidFill>
              </a:rPr>
              <a:t>расположились,  </a:t>
            </a:r>
            <a:r>
              <a:rPr lang="ru-RU" sz="2800" b="1" dirty="0">
                <a:solidFill>
                  <a:srgbClr val="002060"/>
                </a:solidFill>
              </a:rPr>
              <a:t>я </a:t>
            </a:r>
            <a:r>
              <a:rPr lang="ru-RU" sz="2800" b="1" dirty="0" smtClean="0">
                <a:solidFill>
                  <a:srgbClr val="002060"/>
                </a:solidFill>
              </a:rPr>
              <a:t>заметил, </a:t>
            </a:r>
            <a:r>
              <a:rPr lang="ru-RU" sz="2800" b="1" dirty="0">
                <a:solidFill>
                  <a:srgbClr val="002060"/>
                </a:solidFill>
              </a:rPr>
              <a:t>как кто-то громко начал рассказывать о происходящем сторожу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( </a:t>
            </a:r>
            <a:r>
              <a:rPr lang="ru-RU" sz="2800" b="1" dirty="0" smtClean="0">
                <a:solidFill>
                  <a:srgbClr val="002060"/>
                </a:solidFill>
              </a:rPr>
              <a:t>Когда  ), </a:t>
            </a:r>
            <a:r>
              <a:rPr lang="en-US" sz="2800" b="1" dirty="0" smtClean="0">
                <a:solidFill>
                  <a:srgbClr val="002060"/>
                </a:solidFill>
              </a:rPr>
              <a:t>[</a:t>
            </a:r>
            <a:r>
              <a:rPr lang="ru-RU" sz="2800" b="1" dirty="0" smtClean="0">
                <a:solidFill>
                  <a:srgbClr val="002060"/>
                </a:solidFill>
              </a:rPr>
              <a:t>    </a:t>
            </a:r>
            <a:r>
              <a:rPr lang="en-US" sz="2800" b="1" dirty="0">
                <a:solidFill>
                  <a:srgbClr val="002060"/>
                </a:solidFill>
              </a:rPr>
              <a:t>]</a:t>
            </a:r>
            <a:r>
              <a:rPr lang="ru-RU" sz="2800" b="1" dirty="0">
                <a:solidFill>
                  <a:srgbClr val="002060"/>
                </a:solidFill>
              </a:rPr>
              <a:t> , ( </a:t>
            </a:r>
            <a:r>
              <a:rPr lang="ru-RU" sz="2800" b="1" dirty="0" smtClean="0">
                <a:solidFill>
                  <a:srgbClr val="002060"/>
                </a:solidFill>
              </a:rPr>
              <a:t>как  </a:t>
            </a:r>
            <a:r>
              <a:rPr lang="ru-RU" sz="2800" b="1" dirty="0">
                <a:solidFill>
                  <a:srgbClr val="002060"/>
                </a:solidFill>
              </a:rPr>
              <a:t>).   </a:t>
            </a:r>
            <a:r>
              <a:rPr lang="ru-RU" sz="3200" b="1" dirty="0">
                <a:solidFill>
                  <a:srgbClr val="002060"/>
                </a:solidFill>
              </a:rPr>
              <a:t/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  </a:t>
            </a:r>
            <a:r>
              <a:rPr lang="ru-RU" sz="2800" b="1" dirty="0" smtClean="0">
                <a:solidFill>
                  <a:srgbClr val="FF0000"/>
                </a:solidFill>
              </a:rPr>
              <a:t>(неоднородное (параллельное) подчинение)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Художественный </a:t>
            </a:r>
            <a:r>
              <a:rPr lang="ru-RU" sz="2800" b="1" dirty="0">
                <a:solidFill>
                  <a:srgbClr val="002060"/>
                </a:solidFill>
              </a:rPr>
              <a:t>стиль речи.</a:t>
            </a:r>
            <a:br>
              <a:rPr lang="ru-RU" sz="2800" b="1" dirty="0">
                <a:solidFill>
                  <a:srgbClr val="002060"/>
                </a:solidFill>
              </a:rPr>
            </a:br>
            <a:endParaRPr lang="ru-RU" sz="2800" dirty="0"/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1340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316835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5</a:t>
            </a:r>
            <a:r>
              <a:rPr lang="ru-RU" sz="3600" b="1" dirty="0" smtClean="0">
                <a:solidFill>
                  <a:srgbClr val="FF0000"/>
                </a:solidFill>
              </a:rPr>
              <a:t>. </a:t>
            </a:r>
            <a:r>
              <a:rPr lang="ru-RU" sz="3600" b="1" dirty="0">
                <a:solidFill>
                  <a:srgbClr val="FF0000"/>
                </a:solidFill>
              </a:rPr>
              <a:t>Расставьте знаки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препинания, объясните их расстановку, обозначьте графически. Определите вид придаточного.</a:t>
            </a: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2924945"/>
            <a:ext cx="8745644" cy="36004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Я, Иванов Иван Иванович, спешу уведомить вас о </a:t>
            </a:r>
            <a:r>
              <a:rPr lang="ru-RU" sz="4000" b="1" dirty="0" smtClean="0">
                <a:solidFill>
                  <a:srgbClr val="002060"/>
                </a:solidFill>
              </a:rPr>
              <a:t>том </a:t>
            </a:r>
            <a:r>
              <a:rPr lang="ru-RU" sz="4000" b="1" dirty="0">
                <a:solidFill>
                  <a:srgbClr val="002060"/>
                </a:solidFill>
              </a:rPr>
              <a:t>что мною установлено нарушение.</a:t>
            </a:r>
            <a:endParaRPr lang="ru-RU" sz="4000" dirty="0"/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endParaRPr lang="ru-RU" sz="2800" dirty="0"/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  <p:pic>
        <p:nvPicPr>
          <p:cNvPr id="1026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2697488" cy="2232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5107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316835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5</a:t>
            </a:r>
            <a:r>
              <a:rPr lang="ru-RU" sz="3600" b="1" dirty="0" smtClean="0">
                <a:solidFill>
                  <a:srgbClr val="FF0000"/>
                </a:solidFill>
              </a:rPr>
              <a:t>. </a:t>
            </a:r>
            <a:r>
              <a:rPr lang="ru-RU" sz="3600" b="1" dirty="0">
                <a:solidFill>
                  <a:srgbClr val="FF0000"/>
                </a:solidFill>
              </a:rPr>
              <a:t>Расставьте знаки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препинания, объясните их расстановку, обозначьте графически. Определите вид придаточного.</a:t>
            </a: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2924945"/>
            <a:ext cx="8745644" cy="36004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Я, Иванов Иван Иванович, спешу уведомить вас о том, что мною установлено нарушение.</a:t>
            </a:r>
            <a:endParaRPr lang="ru-RU" sz="2800" dirty="0"/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[</a:t>
            </a:r>
            <a:r>
              <a:rPr lang="ru-RU" sz="2800" b="1" dirty="0" smtClean="0">
                <a:solidFill>
                  <a:srgbClr val="002060"/>
                </a:solidFill>
              </a:rPr>
              <a:t>    о том</a:t>
            </a:r>
            <a:r>
              <a:rPr lang="en-US" sz="2800" b="1" dirty="0" smtClean="0">
                <a:solidFill>
                  <a:srgbClr val="002060"/>
                </a:solidFill>
              </a:rPr>
              <a:t>]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, ( </a:t>
            </a:r>
            <a:r>
              <a:rPr lang="ru-RU" sz="2800" b="1" dirty="0" smtClean="0">
                <a:solidFill>
                  <a:srgbClr val="002060"/>
                </a:solidFill>
              </a:rPr>
              <a:t>что  </a:t>
            </a:r>
            <a:r>
              <a:rPr lang="ru-RU" sz="2800" b="1" dirty="0">
                <a:solidFill>
                  <a:srgbClr val="002060"/>
                </a:solidFill>
              </a:rPr>
              <a:t>).   </a:t>
            </a:r>
            <a:r>
              <a:rPr lang="ru-RU" sz="3200" b="1" dirty="0">
                <a:solidFill>
                  <a:srgbClr val="002060"/>
                </a:solidFill>
              </a:rPr>
              <a:t/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  </a:t>
            </a:r>
            <a:r>
              <a:rPr lang="ru-RU" sz="2800" b="1" dirty="0" smtClean="0">
                <a:solidFill>
                  <a:srgbClr val="FF0000"/>
                </a:solidFill>
              </a:rPr>
              <a:t>(изъяснительное придаточное)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Официально-деловой  </a:t>
            </a:r>
            <a:r>
              <a:rPr lang="ru-RU" sz="2800" b="1" dirty="0">
                <a:solidFill>
                  <a:srgbClr val="002060"/>
                </a:solidFill>
              </a:rPr>
              <a:t>стиль речи.</a:t>
            </a:r>
            <a:br>
              <a:rPr lang="ru-RU" sz="2800" b="1" dirty="0">
                <a:solidFill>
                  <a:srgbClr val="002060"/>
                </a:solidFill>
              </a:rPr>
            </a:br>
            <a:endParaRPr lang="ru-RU" sz="2800" dirty="0"/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6322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259228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Определимся со сферой употребления  сложноподчинённых предложений.</a:t>
            </a:r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3068961"/>
            <a:ext cx="8745644" cy="345638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В какой речи мы употребляем сложные предложения?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  <p:pic>
        <p:nvPicPr>
          <p:cNvPr id="6" name="Picture 2" descr="C:\Users\пк\Desktop\Вопро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60649"/>
            <a:ext cx="2406390" cy="26502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3530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259228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Определимся со сферой употребления  сложноподчинённых предложений.</a:t>
            </a:r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3068961"/>
            <a:ext cx="8745644" cy="345638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Сложноподчинённые предложения отличаются более книжным характером,  высокой частотой употребления в книжной речи, сложностью конструкций.</a:t>
            </a:r>
          </a:p>
          <a:p>
            <a:r>
              <a:rPr lang="ru-RU" sz="3200" b="1" dirty="0" smtClean="0">
                <a:solidFill>
                  <a:schemeClr val="tx1"/>
                </a:solidFill>
              </a:rPr>
              <a:t>Средняя величина предложений разговорно-бытовой речи – не более 9 слов.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  <p:pic>
        <p:nvPicPr>
          <p:cNvPr id="6" name="Picture 2" descr="C:\Users\пк\Desktop\Вопро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60649"/>
            <a:ext cx="2406390" cy="26502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3530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6768752" cy="33123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Рассмотрите предложенные задания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1. В каком слове правописание суффикса определяется правилом: «В суффиксах прилагательных пишется –НН-, если они образованы от существительных с основой на –Н-»?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1. деревянный           3. телефонными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2. исцарапанные      4. неожиданно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7056784" cy="2304256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5" name="Picture 2" descr="C:\Users\пк\Desktop\Вопро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32656"/>
            <a:ext cx="2048901" cy="22564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3861048"/>
            <a:ext cx="8424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2. В </a:t>
            </a:r>
            <a:r>
              <a:rPr lang="ru-RU" sz="2800" b="1" dirty="0">
                <a:solidFill>
                  <a:srgbClr val="002060"/>
                </a:solidFill>
              </a:rPr>
              <a:t>каком слове правописание суффикса определяется </a:t>
            </a:r>
            <a:r>
              <a:rPr lang="ru-RU" sz="2800" b="1" dirty="0" smtClean="0">
                <a:solidFill>
                  <a:srgbClr val="002060"/>
                </a:solidFill>
              </a:rPr>
              <a:t>правилом: </a:t>
            </a:r>
            <a:r>
              <a:rPr lang="ru-RU" sz="2800" b="1" dirty="0">
                <a:solidFill>
                  <a:srgbClr val="002060"/>
                </a:solidFill>
              </a:rPr>
              <a:t>«В </a:t>
            </a:r>
            <a:r>
              <a:rPr lang="ru-RU" sz="2800" b="1" dirty="0" smtClean="0">
                <a:solidFill>
                  <a:srgbClr val="002060"/>
                </a:solidFill>
              </a:rPr>
              <a:t>полных страдательных причастиях прошедшего времени пишется НН»?</a:t>
            </a: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1. </a:t>
            </a:r>
            <a:r>
              <a:rPr lang="ru-RU" sz="2800" b="1" dirty="0" smtClean="0">
                <a:solidFill>
                  <a:srgbClr val="002060"/>
                </a:solidFill>
              </a:rPr>
              <a:t>написано                 </a:t>
            </a:r>
            <a:r>
              <a:rPr lang="ru-RU" sz="2800" b="1" dirty="0">
                <a:solidFill>
                  <a:srgbClr val="002060"/>
                </a:solidFill>
              </a:rPr>
              <a:t>3. телефонными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2. исцарапанные      4. неожиданно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97558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792088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>
                <a:solidFill>
                  <a:srgbClr val="FF0000"/>
                </a:solidFill>
              </a:rPr>
              <a:t>Д / З !!!!!</a:t>
            </a:r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1196753"/>
            <a:ext cx="8745644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 1.   </a:t>
            </a:r>
            <a:r>
              <a:rPr lang="ru-RU" sz="2800" b="1" dirty="0" smtClean="0">
                <a:solidFill>
                  <a:schemeClr val="tx1"/>
                </a:solidFill>
              </a:rPr>
              <a:t>Учить теорию:  стр. 103-113  (учебник </a:t>
            </a:r>
          </a:p>
          <a:p>
            <a:pPr algn="just"/>
            <a:r>
              <a:rPr lang="ru-RU" sz="2800" b="1" dirty="0" err="1" smtClean="0">
                <a:solidFill>
                  <a:schemeClr val="tx1"/>
                </a:solidFill>
              </a:rPr>
              <a:t>Л.А.Тростенцовой</a:t>
            </a:r>
            <a:r>
              <a:rPr lang="ru-RU" sz="2800" b="1" dirty="0" smtClean="0">
                <a:solidFill>
                  <a:schemeClr val="tx1"/>
                </a:solidFill>
              </a:rPr>
              <a:t>);   стр. 53 – 55,  упр. 127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 (учебник  С.Г. </a:t>
            </a:r>
            <a:r>
              <a:rPr lang="ru-RU" sz="2800" b="1" dirty="0" err="1" smtClean="0">
                <a:solidFill>
                  <a:schemeClr val="tx1"/>
                </a:solidFill>
              </a:rPr>
              <a:t>Бархударова</a:t>
            </a:r>
            <a:r>
              <a:rPr lang="ru-RU" sz="2800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/>
            <a:r>
              <a:rPr lang="ru-RU" sz="2800" b="1" dirty="0" smtClean="0">
                <a:solidFill>
                  <a:schemeClr val="tx1"/>
                </a:solidFill>
              </a:rPr>
              <a:t>2. Повторить теорию : типы связи слов в словосочетании (согласование, управление, примыкание), подготовить по 2 примера на каждый тип связи.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3.  Упр. 167 – определить вид подчинения в СПП (учебник  </a:t>
            </a:r>
            <a:r>
              <a:rPr lang="ru-RU" sz="2800" b="1" dirty="0" err="1" smtClean="0">
                <a:solidFill>
                  <a:schemeClr val="tx1"/>
                </a:solidFill>
              </a:rPr>
              <a:t>Л.А.Тростенцовой</a:t>
            </a:r>
            <a:r>
              <a:rPr lang="ru-RU" sz="2800" b="1" dirty="0" smtClean="0">
                <a:solidFill>
                  <a:schemeClr val="tx1"/>
                </a:solidFill>
              </a:rPr>
              <a:t>).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НЕ ВОЗМУЩАТЬСЯ ПО ПОВОДУ Д/З!!!!!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РУССКИЙ ЯЗЫК ДВА РАЗА В НЕДЕЛЮ!!!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А ОГЭ не дремлет…</a:t>
            </a:r>
            <a:endParaRPr lang="ru-RU" sz="2800" b="1" dirty="0">
              <a:solidFill>
                <a:srgbClr val="FF0000"/>
              </a:solidFill>
            </a:endParaRPr>
          </a:p>
          <a:p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  <p:pic>
        <p:nvPicPr>
          <p:cNvPr id="1026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302" y="332656"/>
            <a:ext cx="2001362" cy="16561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57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5832648" cy="792088"/>
          </a:xfrm>
        </p:spPr>
        <p:txBody>
          <a:bodyPr>
            <a:normAutofit fontScale="90000"/>
          </a:bodyPr>
          <a:lstStyle/>
          <a:p>
            <a:endParaRPr lang="ru-RU" sz="53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1196753"/>
            <a:ext cx="8745644" cy="5328592"/>
          </a:xfrm>
        </p:spPr>
        <p:txBody>
          <a:bodyPr>
            <a:normAutofit/>
          </a:bodyPr>
          <a:lstStyle/>
          <a:p>
            <a:pPr algn="just"/>
            <a:r>
              <a:rPr lang="ru-RU" sz="2800" smtClean="0">
                <a:solidFill>
                  <a:schemeClr val="tx1"/>
                </a:solidFill>
              </a:rPr>
              <a:t>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3"/>
            <a:ext cx="55446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  <a:p>
            <a:endParaRPr lang="ru-RU" dirty="0"/>
          </a:p>
        </p:txBody>
      </p:sp>
      <p:pic>
        <p:nvPicPr>
          <p:cNvPr id="1026" name="Picture 2" descr="C:\Users\пк\Desktop\depositphotos_9737522-Business-Attention-exclamation-m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2697488" cy="2232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57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6768752" cy="33123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Ответы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1. В каком слове правописание суффикса определяется правилом </a:t>
            </a:r>
            <a:r>
              <a:rPr lang="ru-RU" sz="2800" b="1" u="sng" dirty="0" smtClean="0">
                <a:solidFill>
                  <a:srgbClr val="FF0000"/>
                </a:solidFill>
              </a:rPr>
              <a:t>«В суффиксах прилагательных пишется –НН-, если они образованы от существительных с основой на –Н-»</a:t>
            </a:r>
            <a:r>
              <a:rPr lang="ru-RU" sz="2800" b="1" dirty="0" smtClean="0">
                <a:solidFill>
                  <a:srgbClr val="002060"/>
                </a:solidFill>
              </a:rPr>
              <a:t>?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1. деревянный           </a:t>
            </a:r>
            <a:r>
              <a:rPr lang="ru-RU" sz="2800" b="1" u="sng" dirty="0" smtClean="0">
                <a:solidFill>
                  <a:srgbClr val="FF0000"/>
                </a:solidFill>
              </a:rPr>
              <a:t>3. телефонными</a:t>
            </a: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2. исцарапанные      4. неожиданно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7056784" cy="2304256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3861048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2. В </a:t>
            </a:r>
            <a:r>
              <a:rPr lang="ru-RU" sz="2800" b="1" dirty="0">
                <a:solidFill>
                  <a:srgbClr val="002060"/>
                </a:solidFill>
              </a:rPr>
              <a:t>каком слове правописание суффикса определяется правилом </a:t>
            </a:r>
            <a:r>
              <a:rPr lang="ru-RU" sz="2800" b="1" u="sng" dirty="0">
                <a:solidFill>
                  <a:srgbClr val="FF0000"/>
                </a:solidFill>
              </a:rPr>
              <a:t>«В </a:t>
            </a:r>
            <a:r>
              <a:rPr lang="ru-RU" sz="2800" b="1" u="sng" dirty="0" smtClean="0">
                <a:solidFill>
                  <a:srgbClr val="FF0000"/>
                </a:solidFill>
              </a:rPr>
              <a:t>полных страдательных причастиях прошедшего времени пишется НН</a:t>
            </a:r>
            <a:r>
              <a:rPr lang="ru-RU" sz="2800" b="1" dirty="0" smtClean="0">
                <a:solidFill>
                  <a:srgbClr val="002060"/>
                </a:solidFill>
              </a:rPr>
              <a:t>»?</a:t>
            </a: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1. </a:t>
            </a:r>
            <a:r>
              <a:rPr lang="ru-RU" sz="2800" b="1" dirty="0" smtClean="0">
                <a:solidFill>
                  <a:srgbClr val="002060"/>
                </a:solidFill>
              </a:rPr>
              <a:t>написано                 </a:t>
            </a:r>
            <a:r>
              <a:rPr lang="ru-RU" sz="2800" b="1" dirty="0">
                <a:solidFill>
                  <a:srgbClr val="002060"/>
                </a:solidFill>
              </a:rPr>
              <a:t>3. телефонными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2. </a:t>
            </a:r>
            <a:r>
              <a:rPr lang="ru-RU" sz="2800" b="1" u="sng" dirty="0">
                <a:solidFill>
                  <a:srgbClr val="FF0000"/>
                </a:solidFill>
              </a:rPr>
              <a:t>исцарапанные</a:t>
            </a:r>
            <a:r>
              <a:rPr lang="ru-RU" sz="2800" b="1" dirty="0">
                <a:solidFill>
                  <a:srgbClr val="002060"/>
                </a:solidFill>
              </a:rPr>
              <a:t>      4. </a:t>
            </a:r>
            <a:r>
              <a:rPr lang="ru-RU" sz="2800" b="1" dirty="0" smtClean="0">
                <a:solidFill>
                  <a:srgbClr val="002060"/>
                </a:solidFill>
              </a:rPr>
              <a:t>неожиданно</a:t>
            </a:r>
          </a:p>
          <a:p>
            <a:r>
              <a:rPr lang="ru-RU" sz="2800" b="1" u="sng" dirty="0" smtClean="0">
                <a:solidFill>
                  <a:schemeClr val="accent4">
                    <a:lumMod val="50000"/>
                  </a:schemeClr>
                </a:solidFill>
              </a:rPr>
              <a:t>Запишите  варианты ответов, выделите суффиксы!!!</a:t>
            </a:r>
            <a:endParaRPr lang="ru-RU" sz="2800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6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2656"/>
            <a:ext cx="1975004" cy="19750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045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24744"/>
            <a:ext cx="7056784" cy="3672408"/>
          </a:xfrm>
        </p:spPr>
        <p:txBody>
          <a:bodyPr>
            <a:normAutofit fontScale="90000"/>
          </a:bodyPr>
          <a:lstStyle/>
          <a:p>
            <a:pPr lvl="0"/>
            <a:r>
              <a:rPr lang="ru-RU" sz="4000" b="1" dirty="0" smtClean="0">
                <a:solidFill>
                  <a:srgbClr val="FF0000"/>
                </a:solidFill>
              </a:rPr>
              <a:t>Определите вид предложения по наличию грамматических основ. Расставьте знаки препинания.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Солнце светит по-весеннему и радует нас.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Прозрачный лес один чернеет и ель сквозь иней зеленеет и речка подо льдом блестит.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6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2656"/>
            <a:ext cx="1758980" cy="17589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1520" y="4725144"/>
            <a:ext cx="8496944" cy="158417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Движение катеров вскоре прекратится потому что начинается шторм.</a:t>
            </a:r>
          </a:p>
        </p:txBody>
      </p:sp>
    </p:spTree>
    <p:extLst>
      <p:ext uri="{BB962C8B-B14F-4D97-AF65-F5344CB8AC3E}">
        <p14:creationId xmlns="" xmlns:p14="http://schemas.microsoft.com/office/powerpoint/2010/main" val="198559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7056784" cy="4968552"/>
          </a:xfrm>
        </p:spPr>
        <p:txBody>
          <a:bodyPr>
            <a:normAutofit fontScale="90000"/>
          </a:bodyPr>
          <a:lstStyle/>
          <a:p>
            <a:r>
              <a:rPr lang="ru-RU" sz="4000" b="1" u="sng" dirty="0" smtClean="0">
                <a:solidFill>
                  <a:schemeClr val="accent4">
                    <a:lumMod val="50000"/>
                  </a:schemeClr>
                </a:solidFill>
              </a:rPr>
              <a:t>Перепишите предложения , начертите схемы.</a:t>
            </a:r>
            <a:br>
              <a:rPr lang="ru-RU" sz="4000" b="1" u="sng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000" b="1" u="sng" dirty="0" smtClean="0">
                <a:solidFill>
                  <a:schemeClr val="accent4">
                    <a:lumMod val="50000"/>
                  </a:schemeClr>
                </a:solidFill>
              </a:rPr>
              <a:t>Определите вид придаточного в СПП.</a:t>
            </a:r>
            <a:br>
              <a:rPr lang="ru-RU" sz="4000" b="1" u="sng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Солнце светит по-весеннему и радует нас.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Прозрачный лес один чернеет, и ель сквозь иней зеленеет, и речка подо льдом блестит.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6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2656"/>
            <a:ext cx="1758980" cy="17589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1520" y="5373216"/>
            <a:ext cx="8496944" cy="129614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Движение катеров вскоре прекратится, потому что начинается шторм.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525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24744"/>
            <a:ext cx="6696744" cy="3096344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Назовите основные характерные  признаки сложноподчинённых предложений?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 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пк\Desktop\Вопро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429000"/>
            <a:ext cx="2840989" cy="3128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4153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4744"/>
            <a:ext cx="6876256" cy="1944216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Отличительные признаки сложноподчинённых предложений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 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2564904"/>
            <a:ext cx="8671748" cy="396044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</a:rPr>
              <a:t>1. СПП состоит из двух и долее простых предложений (в составе сложного), которые объединены подчинительной связью.</a:t>
            </a:r>
          </a:p>
          <a:p>
            <a:pPr algn="just"/>
            <a:r>
              <a:rPr lang="ru-RU" sz="4000" b="1" dirty="0" smtClean="0">
                <a:solidFill>
                  <a:srgbClr val="002060"/>
                </a:solidFill>
              </a:rPr>
              <a:t>2. СПП состоит из главного и придаточного предложений (главное предложение обозначает ситуацию, которая поясняется или уточняется в придаточном предложении).</a:t>
            </a:r>
          </a:p>
          <a:p>
            <a:pPr algn="just"/>
            <a:r>
              <a:rPr lang="ru-RU" sz="4000" b="1" dirty="0" smtClean="0">
                <a:solidFill>
                  <a:srgbClr val="002060"/>
                </a:solidFill>
              </a:rPr>
              <a:t>3. Своеобразная структура: наличие подчинительных союзов и союзных слов, указательных слов.</a:t>
            </a:r>
          </a:p>
          <a:p>
            <a:r>
              <a:rPr lang="ru-RU" sz="6300" b="1" dirty="0" smtClean="0">
                <a:solidFill>
                  <a:srgbClr val="FF0000"/>
                </a:solidFill>
              </a:rPr>
              <a:t>Назовите основные подчинительные союзы.</a:t>
            </a:r>
          </a:p>
          <a:p>
            <a:pPr algn="just"/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5" name="Picture 2" descr="C:\Users\пк\Desktop\mzl.xmisxzy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012" y="332656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0220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1006</TotalTime>
  <Words>1201</Words>
  <Application>Microsoft Office PowerPoint</Application>
  <PresentationFormat>Экран (4:3)</PresentationFormat>
  <Paragraphs>205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Волна</vt:lpstr>
      <vt:lpstr>Сложноподчинённые предложения.  Типичные речевые сферы применения СПП. (урок-практикум по подготовке к ОГЭ)</vt:lpstr>
      <vt:lpstr>Цели: - уметь определять отличительные признаки СПП; - знать виды придаточных; - уметь правильно расставлять знаки препинания в СПП; - уметь строить графические схемы СПП; - разбираться в сферах применения СПП; - использовать приобретённые знания для правильного выполнения  самостоятельной работы. </vt:lpstr>
      <vt:lpstr>План 1. Орфографическая работа:  Н и НН в различных частях речи (теория + тест) 2. Теория (СПП – опознавательные признаки) 3. Проверка Д/З 4. Практика (Постановка знаков препинания в СПП)  3. Выводы  (Типичные речевые сферы применения СПП) 4. Самостоятельная работа</vt:lpstr>
      <vt:lpstr>Рассмотрите предложенные задания 1. В каком слове правописание суффикса определяется правилом: «В суффиксах прилагательных пишется –НН-, если они образованы от существительных с основой на –Н-»? 1. деревянный           3. телефонными 2. исцарапанные      4. неожиданно</vt:lpstr>
      <vt:lpstr>Ответы 1. В каком слове правописание суффикса определяется правилом «В суффиксах прилагательных пишется –НН-, если они образованы от существительных с основой на –Н-»? 1. деревянный           3. телефонными 2. исцарапанные      4. неожиданно</vt:lpstr>
      <vt:lpstr>Определите вид предложения по наличию грамматических основ. Расставьте знаки препинания. Солнце светит по-весеннему и радует нас. Прозрачный лес один чернеет и ель сквозь иней зеленеет и речка подо льдом блестит.</vt:lpstr>
      <vt:lpstr>Перепишите предложения , начертите схемы. Определите вид придаточного в СПП. Солнце светит по-весеннему и радует нас. Прозрачный лес один чернеет, и ель сквозь иней зеленеет, и речка подо льдом блестит.</vt:lpstr>
      <vt:lpstr>Назовите основные характерные  признаки сложноподчинённых предложений?   </vt:lpstr>
      <vt:lpstr>Отличительные признаки сложноподчинённых предложений   </vt:lpstr>
      <vt:lpstr>Сочинительные союзы – сочинительная связь -  сложносочинённое предложение .   </vt:lpstr>
      <vt:lpstr> Внимание!!! Вопросы ОГЭ по данной теме: № 12, № 13, № 14!!!   </vt:lpstr>
      <vt:lpstr>Слайд 12</vt:lpstr>
      <vt:lpstr>   На какие  группы по значению  делятся сложноподчинённые предложения с придаточными? Назовите три  группы  придаточных.    </vt:lpstr>
      <vt:lpstr>   Группы СПП с придаточными по значению:</vt:lpstr>
      <vt:lpstr>   </vt:lpstr>
      <vt:lpstr>   </vt:lpstr>
      <vt:lpstr>   Проверка Д/З. Перепишите предложения, расставьте знаки препинания, определите вид придаточного, постройте схемы.</vt:lpstr>
      <vt:lpstr>   Выполненный вариант</vt:lpstr>
      <vt:lpstr>   Выполненный вариант</vt:lpstr>
      <vt:lpstr>   </vt:lpstr>
      <vt:lpstr>СПП с двумя или несколькими придаточными:</vt:lpstr>
      <vt:lpstr>Рассмотрим пример</vt:lpstr>
      <vt:lpstr>Алгоритм работы с СПП</vt:lpstr>
      <vt:lpstr>Рассмотрим пример</vt:lpstr>
      <vt:lpstr>Рассмотрим пример</vt:lpstr>
      <vt:lpstr>  ЗАДАНИЯ ГРУППАМ. В данных  предложениях  расставьте знаки  препинания, объясните их постановку, обозначьте графически. Определите вид придаточного. </vt:lpstr>
      <vt:lpstr>  </vt:lpstr>
      <vt:lpstr>    1. Расставьте знаки  препинания, объясните их расстановку, обозначьте графически. Определите вид придаточного.  Я смотрю на небо и вижу что ярко светит солнце что падают пушистые снежинки что воздух благоухает свежестью.</vt:lpstr>
      <vt:lpstr>    Я смотрю на небо и вижу,  что ярко светит солнце, что падают пушистые снежинки, что воздух благоухает свежестью. [    ] , ( что  ), ( что  ), ( что  ).      (ОДНОРОДНОЕ ПОДЧИНЕНИЕ)  Для какого стиля речи характерно данное предложение? Художественный стиль речи. </vt:lpstr>
      <vt:lpstr>    2. Расставьте знаки  препинания, объясните их расстановку, обозначьте графически. Определите вид придаточного.  Исследования показали что объект имеет мягкую однородную структуру которая способствует изменению параметров.</vt:lpstr>
      <vt:lpstr>    Исследования показали, что объект имеет мягкую однородную структуру, которая способствует изменению параметров. [    ] , ( что  ), ( которая  ).      (ПОСЛЕДОВАТЕЛЬНОЕ ПОДЧИНЕНИЕ) Научный стиль речи.  </vt:lpstr>
      <vt:lpstr>    3. Расставьте знаки  препинания, объясните их расстановку, обозначьте графически. Определите вид придаточного. В деревне Митино местный житель провёл  ряд испытаний нового химического препарата на курице  которая затем стала нести золотые яйца.           </vt:lpstr>
      <vt:lpstr>    3. Расставьте знаки  препинания, объясните их расстановку, обозначьте графически. Определите вид придаточного. В деревне Митино местный житель провёл  ряд испытаний нового химического препарата на курице,  которая затем стала нести золотые яйца.          [    ] , ( которая  ).      (придаточное  определительное) Публицистический стиль речи. </vt:lpstr>
      <vt:lpstr>4. Расставьте знаки  препинания, объясните их расстановку, обозначьте графически. Определите вид придаточного. </vt:lpstr>
      <vt:lpstr>4. Расставьте знаки  препинания, объясните их постановку, обозначьте графически. Определите вид придаточного. </vt:lpstr>
      <vt:lpstr>5. Расставьте знаки  препинания, объясните их расстановку, обозначьте графически. Определите вид придаточного. </vt:lpstr>
      <vt:lpstr>5. Расставьте знаки  препинания, объясните их расстановку, обозначьте графически. Определите вид придаточного. </vt:lpstr>
      <vt:lpstr>Определимся со сферой употребления  сложноподчинённых предложений.</vt:lpstr>
      <vt:lpstr>Определимся со сферой употребления  сложноподчинённых предложений.</vt:lpstr>
      <vt:lpstr>Д / З !!!!!</vt:lpstr>
      <vt:lpstr>Слайд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Student</cp:lastModifiedBy>
  <cp:revision>94</cp:revision>
  <dcterms:created xsi:type="dcterms:W3CDTF">2014-09-23T13:09:29Z</dcterms:created>
  <dcterms:modified xsi:type="dcterms:W3CDTF">2016-10-10T13:04:11Z</dcterms:modified>
</cp:coreProperties>
</file>