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B8B5FB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2215813" cy="6881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1B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B8B5FB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2215813" cy="6881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1B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1782" y="1825624"/>
            <a:ext cx="5618018" cy="46305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04164" cy="46860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365125"/>
            <a:ext cx="1140229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218" y="1681163"/>
            <a:ext cx="563735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074" y="2505075"/>
            <a:ext cx="5623502" cy="4020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318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59582" cy="4034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484909"/>
            <a:ext cx="11180618" cy="1205779"/>
          </a:xfrm>
        </p:spPr>
        <p:txBody>
          <a:bodyPr/>
          <a:lstStyle>
            <a:lvl1pPr algn="ctr">
              <a:defRPr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B8B5FB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2215813" cy="6881813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A0054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678873"/>
            <a:ext cx="6172200" cy="51821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5002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0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B8B5F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12215813" cy="6881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65125"/>
            <a:ext cx="11388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927" y="1825625"/>
            <a:ext cx="11374581" cy="460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73"/>
            </a:avLst>
          </a:prstGeom>
          <a:solidFill>
            <a:srgbClr val="38007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spc="0">
          <a:ln/>
          <a:solidFill>
            <a:srgbClr val="2E005C"/>
          </a:solidFill>
          <a:effectLst/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002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00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00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00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00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9063" y="2325688"/>
            <a:ext cx="7772400" cy="1081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/>
                <a:solidFill>
                  <a:srgbClr val="2A0054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ru-RU" sz="4800" i="1"/>
              <a:t>Spotlight in the UK</a:t>
            </a:r>
            <a:br>
              <a:rPr lang="en-US" altLang="ru-RU" sz="4800" i="1"/>
            </a:br>
            <a:endParaRPr lang="ru-RU" altLang="ru-RU" sz="4800" i="1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1413" y="3429000"/>
            <a:ext cx="6400800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1B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i="1">
                <a:solidFill>
                  <a:prstClr val="black"/>
                </a:solidFill>
              </a:rPr>
              <a:t>School Days!</a:t>
            </a:r>
            <a:endParaRPr lang="ru-RU" sz="3600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465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962" y="1870449"/>
            <a:ext cx="11374581" cy="4602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50048" y="233737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ru-RU" altLang="ru-RU"/>
              <a:t>Школы в Великобритании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15035" y="843337"/>
            <a:ext cx="8964613" cy="263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/>
              <a:t>Школа в Великобритании – это комплекс старинных или современных зданий, где есть все необходимые кабинеты, удобная библиотека, столовая, спортивный зал и спортивная площадка.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49" y="3213100"/>
            <a:ext cx="5113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87" y="3213100"/>
            <a:ext cx="46942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61883" y="270742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/>
              <a:t>Школьные предметы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04683" y="794617"/>
            <a:ext cx="8964613" cy="263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dirty="0"/>
              <a:t>Английские школьники изучают английский и математику, а также науки, историю, географию, французский язык, латинский язык, религиоведение.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19" y="2349500"/>
            <a:ext cx="388461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94" y="2316163"/>
            <a:ext cx="38941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81" y="4370388"/>
            <a:ext cx="37957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96353" y="48419"/>
            <a:ext cx="8229600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/>
              <a:t>Внеурочные занятия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55053" y="508794"/>
            <a:ext cx="8928100" cy="263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/>
              <a:t>По окончанию уроков ученики не остаются без дела. При каждой частной школе функционирует огромное количество клубов, факультативов и сообществ. Некоторые школы в Англии с имеют порядка 90 различных клубов по интересам!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41" y="2824956"/>
            <a:ext cx="73818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2941" y="453932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/>
              <a:t>Необычные «уроки»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86566" y="874619"/>
            <a:ext cx="8713788" cy="24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/>
              <a:t>Помимо собственных классов, у малышей есть игровая площадка с качелями и лазалками. </a:t>
            </a:r>
            <a:r>
              <a:rPr lang="ru-RU" altLang="ru-RU"/>
              <a:t>на зелёных просторах Bilton Grange School проходят занятия в лесной школе, прогулки на природе или игры в Робин Гуда.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000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41" y="2671669"/>
            <a:ext cx="53975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87388" y="333375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/>
              <a:t>Школьная форма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7388" y="895350"/>
            <a:ext cx="8686800" cy="208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В большинстве школ Британии ученики должны носить школьную форму. Почти каждая школа в Англии предусматривает наличие собственной школьной формы.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1" y="2962275"/>
            <a:ext cx="40433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76" y="2408237"/>
            <a:ext cx="37449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1" y="4006850"/>
            <a:ext cx="32242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2595" y="107577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 sz="4000"/>
              <a:t>Система оценок в английской школе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2595" y="881156"/>
            <a:ext cx="8229600" cy="362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990" dirty="0"/>
              <a:t>A* - наивысшая оценка, выставляется достаточно редко</a:t>
            </a:r>
          </a:p>
          <a:p>
            <a:pPr>
              <a:defRPr/>
            </a:pPr>
            <a:r>
              <a:rPr lang="ru-RU" altLang="ru-RU" sz="1990" dirty="0"/>
              <a:t>A - отлично,</a:t>
            </a:r>
          </a:p>
          <a:p>
            <a:pPr>
              <a:defRPr/>
            </a:pPr>
            <a:r>
              <a:rPr lang="ru-RU" altLang="ru-RU" sz="1990" dirty="0"/>
              <a:t>B - очень хорошо, С - хорошо,</a:t>
            </a:r>
          </a:p>
          <a:p>
            <a:pPr>
              <a:defRPr/>
            </a:pPr>
            <a:r>
              <a:rPr lang="ru-RU" altLang="ru-RU" sz="1990" dirty="0"/>
              <a:t>D - не совсем успешно, E - плохо,</a:t>
            </a:r>
          </a:p>
          <a:p>
            <a:pPr>
              <a:defRPr/>
            </a:pPr>
            <a:r>
              <a:rPr lang="ru-RU" altLang="ru-RU" sz="1990" dirty="0"/>
              <a:t>F - очень плохо, N - не аттестован,</a:t>
            </a:r>
          </a:p>
          <a:p>
            <a:pPr>
              <a:defRPr/>
            </a:pPr>
            <a:r>
              <a:rPr lang="ru-RU" altLang="ru-RU" sz="1990" dirty="0"/>
              <a:t>U - провал (</a:t>
            </a:r>
            <a:r>
              <a:rPr lang="ru-RU" altLang="ru-RU" sz="1990" dirty="0" err="1"/>
              <a:t>unclassified</a:t>
            </a:r>
            <a:r>
              <a:rPr lang="ru-RU" altLang="ru-RU" sz="1990" dirty="0"/>
              <a:t>).</a:t>
            </a:r>
          </a:p>
          <a:p>
            <a:pPr>
              <a:defRPr/>
            </a:pPr>
            <a:r>
              <a:rPr lang="ru-RU" altLang="ru-RU" sz="1990" dirty="0"/>
              <a:t>Формально, только U означает, что экзамен не сдан.</a:t>
            </a:r>
          </a:p>
          <a:p>
            <a:pPr>
              <a:defRPr/>
            </a:pPr>
            <a:r>
              <a:rPr lang="ru-RU" altLang="ru-RU" sz="1990" dirty="0"/>
              <a:t>На практике оценки ниже E равносильны нашей 2.</a:t>
            </a:r>
          </a:p>
          <a:p>
            <a:pPr>
              <a:defRPr/>
            </a:pPr>
            <a:endParaRPr lang="ru-RU" alt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67" y="3989388"/>
            <a:ext cx="5651500" cy="27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45342" y="2029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spc="0">
                <a:ln/>
                <a:solidFill>
                  <a:srgbClr val="2E005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altLang="ru-RU"/>
              <a:t>Маленький шаг в большой мир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67530" y="693458"/>
            <a:ext cx="8964612" cy="272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00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/>
              <a:t>Дети быстро и с интересом впитывают не только знания, но и правила общества, в котором живут. Во время учебы в начальной школе в Англии дети понимают, как нужно себя вести и общаться. Этот бесценный навык остается с ними на всю жизнь.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92" y="3285846"/>
            <a:ext cx="61515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Деловые в рамках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в рамках2</Template>
  <TotalTime>7</TotalTime>
  <Words>287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Деловые в рамках2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Misha Osharov</cp:lastModifiedBy>
  <cp:revision>4</cp:revision>
  <dcterms:created xsi:type="dcterms:W3CDTF">2014-10-29T03:00:56Z</dcterms:created>
  <dcterms:modified xsi:type="dcterms:W3CDTF">2016-11-23T12:26:02Z</dcterms:modified>
</cp:coreProperties>
</file>