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7" r:id="rId4"/>
    <p:sldId id="301" r:id="rId5"/>
    <p:sldId id="269" r:id="rId6"/>
    <p:sldId id="314" r:id="rId7"/>
    <p:sldId id="270" r:id="rId8"/>
    <p:sldId id="271" r:id="rId9"/>
    <p:sldId id="291" r:id="rId10"/>
    <p:sldId id="272" r:id="rId11"/>
    <p:sldId id="268" r:id="rId12"/>
    <p:sldId id="286" r:id="rId13"/>
    <p:sldId id="293" r:id="rId14"/>
    <p:sldId id="273" r:id="rId15"/>
    <p:sldId id="276" r:id="rId16"/>
    <p:sldId id="287" r:id="rId17"/>
    <p:sldId id="294" r:id="rId18"/>
    <p:sldId id="295" r:id="rId19"/>
    <p:sldId id="303" r:id="rId20"/>
    <p:sldId id="312" r:id="rId21"/>
    <p:sldId id="296" r:id="rId22"/>
    <p:sldId id="277" r:id="rId23"/>
    <p:sldId id="280" r:id="rId24"/>
    <p:sldId id="313" r:id="rId25"/>
    <p:sldId id="297" r:id="rId26"/>
    <p:sldId id="304" r:id="rId27"/>
    <p:sldId id="305" r:id="rId28"/>
    <p:sldId id="306" r:id="rId29"/>
    <p:sldId id="309" r:id="rId30"/>
    <p:sldId id="283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C12"/>
    <a:srgbClr val="2DC968"/>
    <a:srgbClr val="82184D"/>
    <a:srgbClr val="F30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AngAx val="1"/>
    </c:view3D>
    <c:plotArea>
      <c:layout>
        <c:manualLayout>
          <c:layoutTarget val="inner"/>
          <c:xMode val="edge"/>
          <c:yMode val="edge"/>
          <c:x val="9.44870078700175E-2"/>
          <c:y val="2.4561374005088382E-2"/>
          <c:w val="0.68457308592901844"/>
          <c:h val="0.653369786398811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Лаврова Алина</c:v>
                </c:pt>
              </c:strCache>
            </c:strRef>
          </c:tx>
          <c:cat>
            <c:strRef>
              <c:f>Лист1!$B$1:$K$1</c:f>
              <c:strCache>
                <c:ptCount val="10"/>
                <c:pt idx="0">
                  <c:v>под музыку</c:v>
                </c:pt>
                <c:pt idx="1">
                  <c:v>по показу</c:v>
                </c:pt>
                <c:pt idx="2">
                  <c:v>по картинке</c:v>
                </c:pt>
                <c:pt idx="3">
                  <c:v>бубен, металл.</c:v>
                </c:pt>
                <c:pt idx="4">
                  <c:v>извлечение</c:v>
                </c:pt>
                <c:pt idx="5">
                  <c:v>на одном звуке</c:v>
                </c:pt>
                <c:pt idx="6">
                  <c:v>зание нот</c:v>
                </c:pt>
                <c:pt idx="7">
                  <c:v>рисование нот</c:v>
                </c:pt>
                <c:pt idx="8">
                  <c:v>читает партии</c:v>
                </c:pt>
                <c:pt idx="9">
                  <c:v>общий балл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Алексеева Алина</c:v>
                </c:pt>
              </c:strCache>
            </c:strRef>
          </c:tx>
          <c:cat>
            <c:strRef>
              <c:f>Лист1!$B$1:$K$1</c:f>
              <c:strCache>
                <c:ptCount val="10"/>
                <c:pt idx="0">
                  <c:v>под музыку</c:v>
                </c:pt>
                <c:pt idx="1">
                  <c:v>по показу</c:v>
                </c:pt>
                <c:pt idx="2">
                  <c:v>по картинке</c:v>
                </c:pt>
                <c:pt idx="3">
                  <c:v>бубен, металл.</c:v>
                </c:pt>
                <c:pt idx="4">
                  <c:v>извлечение</c:v>
                </c:pt>
                <c:pt idx="5">
                  <c:v>на одном звуке</c:v>
                </c:pt>
                <c:pt idx="6">
                  <c:v>зание нот</c:v>
                </c:pt>
                <c:pt idx="7">
                  <c:v>рисование нот</c:v>
                </c:pt>
                <c:pt idx="8">
                  <c:v>читает партии</c:v>
                </c:pt>
                <c:pt idx="9">
                  <c:v>общий балл</c:v>
                </c:pt>
              </c:strCache>
            </c:strRef>
          </c:cat>
          <c:val>
            <c:numRef>
              <c:f>Лист1!$B$3:$K$3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</c:numCache>
            </c:numRef>
          </c:val>
          <c:bubble3D val="1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Лихачева Настя</c:v>
                </c:pt>
              </c:strCache>
            </c:strRef>
          </c:tx>
          <c:cat>
            <c:strRef>
              <c:f>Лист1!$B$1:$K$1</c:f>
              <c:strCache>
                <c:ptCount val="10"/>
                <c:pt idx="0">
                  <c:v>под музыку</c:v>
                </c:pt>
                <c:pt idx="1">
                  <c:v>по показу</c:v>
                </c:pt>
                <c:pt idx="2">
                  <c:v>по картинке</c:v>
                </c:pt>
                <c:pt idx="3">
                  <c:v>бубен, металл.</c:v>
                </c:pt>
                <c:pt idx="4">
                  <c:v>извлечение</c:v>
                </c:pt>
                <c:pt idx="5">
                  <c:v>на одном звуке</c:v>
                </c:pt>
                <c:pt idx="6">
                  <c:v>зание нот</c:v>
                </c:pt>
                <c:pt idx="7">
                  <c:v>рисование нот</c:v>
                </c:pt>
                <c:pt idx="8">
                  <c:v>читает партии</c:v>
                </c:pt>
                <c:pt idx="9">
                  <c:v>общий балл</c:v>
                </c:pt>
              </c:strCache>
            </c:str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</c:numCache>
            </c:numRef>
          </c:val>
          <c:bubble3D val="1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Иванова Настя</c:v>
                </c:pt>
              </c:strCache>
            </c:strRef>
          </c:tx>
          <c:cat>
            <c:strRef>
              <c:f>Лист1!$B$1:$K$1</c:f>
              <c:strCache>
                <c:ptCount val="10"/>
                <c:pt idx="0">
                  <c:v>под музыку</c:v>
                </c:pt>
                <c:pt idx="1">
                  <c:v>по показу</c:v>
                </c:pt>
                <c:pt idx="2">
                  <c:v>по картинке</c:v>
                </c:pt>
                <c:pt idx="3">
                  <c:v>бубен, металл.</c:v>
                </c:pt>
                <c:pt idx="4">
                  <c:v>извлечение</c:v>
                </c:pt>
                <c:pt idx="5">
                  <c:v>на одном звуке</c:v>
                </c:pt>
                <c:pt idx="6">
                  <c:v>зание нот</c:v>
                </c:pt>
                <c:pt idx="7">
                  <c:v>рисование нот</c:v>
                </c:pt>
                <c:pt idx="8">
                  <c:v>читает партии</c:v>
                </c:pt>
                <c:pt idx="9">
                  <c:v>общий балл</c:v>
                </c:pt>
              </c:strCache>
            </c:strRef>
          </c:cat>
          <c:val>
            <c:numRef>
              <c:f>Лист1!$B$5:$K$5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</c:numCache>
            </c:numRef>
          </c:val>
          <c:bubble3D val="1"/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Размыслов Влад</c:v>
                </c:pt>
              </c:strCache>
            </c:strRef>
          </c:tx>
          <c:cat>
            <c:strRef>
              <c:f>Лист1!$B$1:$K$1</c:f>
              <c:strCache>
                <c:ptCount val="10"/>
                <c:pt idx="0">
                  <c:v>под музыку</c:v>
                </c:pt>
                <c:pt idx="1">
                  <c:v>по показу</c:v>
                </c:pt>
                <c:pt idx="2">
                  <c:v>по картинке</c:v>
                </c:pt>
                <c:pt idx="3">
                  <c:v>бубен, металл.</c:v>
                </c:pt>
                <c:pt idx="4">
                  <c:v>извлечение</c:v>
                </c:pt>
                <c:pt idx="5">
                  <c:v>на одном звуке</c:v>
                </c:pt>
                <c:pt idx="6">
                  <c:v>зание нот</c:v>
                </c:pt>
                <c:pt idx="7">
                  <c:v>рисование нот</c:v>
                </c:pt>
                <c:pt idx="8">
                  <c:v>читает партии</c:v>
                </c:pt>
                <c:pt idx="9">
                  <c:v>общий балл</c:v>
                </c:pt>
              </c:strCache>
            </c:strRef>
          </c:cat>
          <c:val>
            <c:numRef>
              <c:f>Лист1!$B$6:$K$6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</c:numCache>
            </c:numRef>
          </c:val>
          <c:bubble3D val="1"/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Шарков Игорь</c:v>
                </c:pt>
              </c:strCache>
            </c:strRef>
          </c:tx>
          <c:cat>
            <c:strRef>
              <c:f>Лист1!$B$1:$K$1</c:f>
              <c:strCache>
                <c:ptCount val="10"/>
                <c:pt idx="0">
                  <c:v>под музыку</c:v>
                </c:pt>
                <c:pt idx="1">
                  <c:v>по показу</c:v>
                </c:pt>
                <c:pt idx="2">
                  <c:v>по картинке</c:v>
                </c:pt>
                <c:pt idx="3">
                  <c:v>бубен, металл.</c:v>
                </c:pt>
                <c:pt idx="4">
                  <c:v>извлечение</c:v>
                </c:pt>
                <c:pt idx="5">
                  <c:v>на одном звуке</c:v>
                </c:pt>
                <c:pt idx="6">
                  <c:v>зание нот</c:v>
                </c:pt>
                <c:pt idx="7">
                  <c:v>рисование нот</c:v>
                </c:pt>
                <c:pt idx="8">
                  <c:v>читает партии</c:v>
                </c:pt>
                <c:pt idx="9">
                  <c:v>общий балл</c:v>
                </c:pt>
              </c:strCache>
            </c:strRef>
          </c:cat>
          <c:val>
            <c:numRef>
              <c:f>Лист1!$B$7:$K$7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</c:numCache>
            </c:numRef>
          </c:val>
          <c:bubble3D val="1"/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Соцкова Настя</c:v>
                </c:pt>
              </c:strCache>
            </c:strRef>
          </c:tx>
          <c:cat>
            <c:strRef>
              <c:f>Лист1!$B$1:$K$1</c:f>
              <c:strCache>
                <c:ptCount val="10"/>
                <c:pt idx="0">
                  <c:v>под музыку</c:v>
                </c:pt>
                <c:pt idx="1">
                  <c:v>по показу</c:v>
                </c:pt>
                <c:pt idx="2">
                  <c:v>по картинке</c:v>
                </c:pt>
                <c:pt idx="3">
                  <c:v>бубен, металл.</c:v>
                </c:pt>
                <c:pt idx="4">
                  <c:v>извлечение</c:v>
                </c:pt>
                <c:pt idx="5">
                  <c:v>на одном звуке</c:v>
                </c:pt>
                <c:pt idx="6">
                  <c:v>зание нот</c:v>
                </c:pt>
                <c:pt idx="7">
                  <c:v>рисование нот</c:v>
                </c:pt>
                <c:pt idx="8">
                  <c:v>читает партии</c:v>
                </c:pt>
                <c:pt idx="9">
                  <c:v>общий балл</c:v>
                </c:pt>
              </c:strCache>
            </c:strRef>
          </c:cat>
          <c:val>
            <c:numRef>
              <c:f>Лист1!$B$8:$K$8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bubble3D val="1"/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Левичев Антон</c:v>
                </c:pt>
              </c:strCache>
            </c:strRef>
          </c:tx>
          <c:cat>
            <c:strRef>
              <c:f>Лист1!$B$1:$K$1</c:f>
              <c:strCache>
                <c:ptCount val="10"/>
                <c:pt idx="0">
                  <c:v>под музыку</c:v>
                </c:pt>
                <c:pt idx="1">
                  <c:v>по показу</c:v>
                </c:pt>
                <c:pt idx="2">
                  <c:v>по картинке</c:v>
                </c:pt>
                <c:pt idx="3">
                  <c:v>бубен, металл.</c:v>
                </c:pt>
                <c:pt idx="4">
                  <c:v>извлечение</c:v>
                </c:pt>
                <c:pt idx="5">
                  <c:v>на одном звуке</c:v>
                </c:pt>
                <c:pt idx="6">
                  <c:v>зание нот</c:v>
                </c:pt>
                <c:pt idx="7">
                  <c:v>рисование нот</c:v>
                </c:pt>
                <c:pt idx="8">
                  <c:v>читает партии</c:v>
                </c:pt>
                <c:pt idx="9">
                  <c:v>общий балл</c:v>
                </c:pt>
              </c:strCache>
            </c:strRef>
          </c:cat>
          <c:val>
            <c:numRef>
              <c:f>Лист1!$B$9:$K$9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bubble3D val="1"/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Алексеев Егор</c:v>
                </c:pt>
              </c:strCache>
            </c:strRef>
          </c:tx>
          <c:cat>
            <c:strRef>
              <c:f>Лист1!$B$1:$K$1</c:f>
              <c:strCache>
                <c:ptCount val="10"/>
                <c:pt idx="0">
                  <c:v>под музыку</c:v>
                </c:pt>
                <c:pt idx="1">
                  <c:v>по показу</c:v>
                </c:pt>
                <c:pt idx="2">
                  <c:v>по картинке</c:v>
                </c:pt>
                <c:pt idx="3">
                  <c:v>бубен, металл.</c:v>
                </c:pt>
                <c:pt idx="4">
                  <c:v>извлечение</c:v>
                </c:pt>
                <c:pt idx="5">
                  <c:v>на одном звуке</c:v>
                </c:pt>
                <c:pt idx="6">
                  <c:v>зание нот</c:v>
                </c:pt>
                <c:pt idx="7">
                  <c:v>рисование нот</c:v>
                </c:pt>
                <c:pt idx="8">
                  <c:v>читает партии</c:v>
                </c:pt>
                <c:pt idx="9">
                  <c:v>общий балл</c:v>
                </c:pt>
              </c:strCache>
            </c:strRef>
          </c:cat>
          <c:val>
            <c:numRef>
              <c:f>Лист1!$B$10:$K$10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bubble3D val="1"/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Бабахина Алена</c:v>
                </c:pt>
              </c:strCache>
            </c:strRef>
          </c:tx>
          <c:cat>
            <c:strRef>
              <c:f>Лист1!$B$1:$K$1</c:f>
              <c:strCache>
                <c:ptCount val="10"/>
                <c:pt idx="0">
                  <c:v>под музыку</c:v>
                </c:pt>
                <c:pt idx="1">
                  <c:v>по показу</c:v>
                </c:pt>
                <c:pt idx="2">
                  <c:v>по картинке</c:v>
                </c:pt>
                <c:pt idx="3">
                  <c:v>бубен, металл.</c:v>
                </c:pt>
                <c:pt idx="4">
                  <c:v>извлечение</c:v>
                </c:pt>
                <c:pt idx="5">
                  <c:v>на одном звуке</c:v>
                </c:pt>
                <c:pt idx="6">
                  <c:v>зание нот</c:v>
                </c:pt>
                <c:pt idx="7">
                  <c:v>рисование нот</c:v>
                </c:pt>
                <c:pt idx="8">
                  <c:v>читает партии</c:v>
                </c:pt>
                <c:pt idx="9">
                  <c:v>общий балл</c:v>
                </c:pt>
              </c:strCache>
            </c:strRef>
          </c:cat>
          <c:val>
            <c:numRef>
              <c:f>Лист1!$B$11:$K$11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</c:numCache>
            </c:numRef>
          </c:val>
          <c:bubble3D val="1"/>
        </c:ser>
        <c:shape val="pyramid"/>
        <c:axId val="66071936"/>
        <c:axId val="66094208"/>
        <c:axId val="0"/>
      </c:bar3DChart>
      <c:catAx>
        <c:axId val="66071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094208"/>
        <c:crosses val="autoZero"/>
        <c:auto val="1"/>
        <c:lblAlgn val="ctr"/>
        <c:lblOffset val="100"/>
      </c:catAx>
      <c:valAx>
        <c:axId val="660942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07193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ритм по музыку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Лаврова Алина</c:v>
                </c:pt>
                <c:pt idx="1">
                  <c:v>Алексеева Алина</c:v>
                </c:pt>
                <c:pt idx="2">
                  <c:v>Лихачёва Настя</c:v>
                </c:pt>
                <c:pt idx="3">
                  <c:v>Иванова Настя</c:v>
                </c:pt>
                <c:pt idx="4">
                  <c:v>Размыслов Влад</c:v>
                </c:pt>
                <c:pt idx="5">
                  <c:v>Шарков Игорь</c:v>
                </c:pt>
                <c:pt idx="6">
                  <c:v>Соцкова Настя</c:v>
                </c:pt>
                <c:pt idx="7">
                  <c:v>Левичев Антон</c:v>
                </c:pt>
                <c:pt idx="8">
                  <c:v>Алексеев Егор</c:v>
                </c:pt>
                <c:pt idx="9">
                  <c:v>Бабахина Алёна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ритм по показу (повторить)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Лаврова Алина</c:v>
                </c:pt>
                <c:pt idx="1">
                  <c:v>Алексеева Алина</c:v>
                </c:pt>
                <c:pt idx="2">
                  <c:v>Лихачёва Настя</c:v>
                </c:pt>
                <c:pt idx="3">
                  <c:v>Иванова Настя</c:v>
                </c:pt>
                <c:pt idx="4">
                  <c:v>Размыслов Влад</c:v>
                </c:pt>
                <c:pt idx="5">
                  <c:v>Шарков Игорь</c:v>
                </c:pt>
                <c:pt idx="6">
                  <c:v>Соцкова Настя</c:v>
                </c:pt>
                <c:pt idx="7">
                  <c:v>Левичев Антон</c:v>
                </c:pt>
                <c:pt idx="8">
                  <c:v>Алексеев Егор</c:v>
                </c:pt>
                <c:pt idx="9">
                  <c:v>Бабахина Алёна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ритм по картинке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Лаврова Алина</c:v>
                </c:pt>
                <c:pt idx="1">
                  <c:v>Алексеева Алина</c:v>
                </c:pt>
                <c:pt idx="2">
                  <c:v>Лихачёва Настя</c:v>
                </c:pt>
                <c:pt idx="3">
                  <c:v>Иванова Настя</c:v>
                </c:pt>
                <c:pt idx="4">
                  <c:v>Размыслов Влад</c:v>
                </c:pt>
                <c:pt idx="5">
                  <c:v>Шарков Игорь</c:v>
                </c:pt>
                <c:pt idx="6">
                  <c:v>Соцкова Настя</c:v>
                </c:pt>
                <c:pt idx="7">
                  <c:v>Левичев Антон</c:v>
                </c:pt>
                <c:pt idx="8">
                  <c:v>Алексеев Егор</c:v>
                </c:pt>
                <c:pt idx="9">
                  <c:v>Бабахина Алёна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называет бубен, металлофон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Лаврова Алина</c:v>
                </c:pt>
                <c:pt idx="1">
                  <c:v>Алексеева Алина</c:v>
                </c:pt>
                <c:pt idx="2">
                  <c:v>Лихачёва Настя</c:v>
                </c:pt>
                <c:pt idx="3">
                  <c:v>Иванова Настя</c:v>
                </c:pt>
                <c:pt idx="4">
                  <c:v>Размыслов Влад</c:v>
                </c:pt>
                <c:pt idx="5">
                  <c:v>Шарков Игорь</c:v>
                </c:pt>
                <c:pt idx="6">
                  <c:v>Соцкова Настя</c:v>
                </c:pt>
                <c:pt idx="7">
                  <c:v>Левичев Антон</c:v>
                </c:pt>
                <c:pt idx="8">
                  <c:v>Алексеев Егор</c:v>
                </c:pt>
                <c:pt idx="9">
                  <c:v>Бабахина Алёна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правильное извлечение звука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Лаврова Алина</c:v>
                </c:pt>
                <c:pt idx="1">
                  <c:v>Алексеева Алина</c:v>
                </c:pt>
                <c:pt idx="2">
                  <c:v>Лихачёва Настя</c:v>
                </c:pt>
                <c:pt idx="3">
                  <c:v>Иванова Настя</c:v>
                </c:pt>
                <c:pt idx="4">
                  <c:v>Размыслов Влад</c:v>
                </c:pt>
                <c:pt idx="5">
                  <c:v>Шарков Игорь</c:v>
                </c:pt>
                <c:pt idx="6">
                  <c:v>Соцкова Настя</c:v>
                </c:pt>
                <c:pt idx="7">
                  <c:v>Левичев Антон</c:v>
                </c:pt>
                <c:pt idx="8">
                  <c:v>Алексеев Егор</c:v>
                </c:pt>
                <c:pt idx="9">
                  <c:v>Бабахина Алёна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Игра на одном звуке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Лаврова Алина</c:v>
                </c:pt>
                <c:pt idx="1">
                  <c:v>Алексеева Алина</c:v>
                </c:pt>
                <c:pt idx="2">
                  <c:v>Лихачёва Настя</c:v>
                </c:pt>
                <c:pt idx="3">
                  <c:v>Иванова Настя</c:v>
                </c:pt>
                <c:pt idx="4">
                  <c:v>Размыслов Влад</c:v>
                </c:pt>
                <c:pt idx="5">
                  <c:v>Шарков Игорь</c:v>
                </c:pt>
                <c:pt idx="6">
                  <c:v>Соцкова Настя</c:v>
                </c:pt>
                <c:pt idx="7">
                  <c:v>Левичев Антон</c:v>
                </c:pt>
                <c:pt idx="8">
                  <c:v>Алексеев Егор</c:v>
                </c:pt>
                <c:pt idx="9">
                  <c:v>Бабахина Алёна</c:v>
                </c:pt>
              </c:strCache>
            </c:strRef>
          </c:cat>
          <c:val>
            <c:numRef>
              <c:f>Лист1!$G$2:$G$11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Знает название нот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Лаврова Алина</c:v>
                </c:pt>
                <c:pt idx="1">
                  <c:v>Алексеева Алина</c:v>
                </c:pt>
                <c:pt idx="2">
                  <c:v>Лихачёва Настя</c:v>
                </c:pt>
                <c:pt idx="3">
                  <c:v>Иванова Настя</c:v>
                </c:pt>
                <c:pt idx="4">
                  <c:v>Размыслов Влад</c:v>
                </c:pt>
                <c:pt idx="5">
                  <c:v>Шарков Игорь</c:v>
                </c:pt>
                <c:pt idx="6">
                  <c:v>Соцкова Настя</c:v>
                </c:pt>
                <c:pt idx="7">
                  <c:v>Левичев Антон</c:v>
                </c:pt>
                <c:pt idx="8">
                  <c:v>Алексеев Егор</c:v>
                </c:pt>
                <c:pt idx="9">
                  <c:v>Бабахина Алёна</c:v>
                </c:pt>
              </c:strCache>
            </c:strRef>
          </c:cat>
          <c:val>
            <c:numRef>
              <c:f>Лист1!$H$2:$H$11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Умеет писать ноты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Лаврова Алина</c:v>
                </c:pt>
                <c:pt idx="1">
                  <c:v>Алексеева Алина</c:v>
                </c:pt>
                <c:pt idx="2">
                  <c:v>Лихачёва Настя</c:v>
                </c:pt>
                <c:pt idx="3">
                  <c:v>Иванова Настя</c:v>
                </c:pt>
                <c:pt idx="4">
                  <c:v>Размыслов Влад</c:v>
                </c:pt>
                <c:pt idx="5">
                  <c:v>Шарков Игорь</c:v>
                </c:pt>
                <c:pt idx="6">
                  <c:v>Соцкова Настя</c:v>
                </c:pt>
                <c:pt idx="7">
                  <c:v>Левичев Антон</c:v>
                </c:pt>
                <c:pt idx="8">
                  <c:v>Алексеев Егор</c:v>
                </c:pt>
                <c:pt idx="9">
                  <c:v>Бабахина Алёна</c:v>
                </c:pt>
              </c:strCache>
            </c:strRef>
          </c:cat>
          <c:val>
            <c:numRef>
              <c:f>Лист1!$I$2:$I$11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Общий балл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Лаврова Алина</c:v>
                </c:pt>
                <c:pt idx="1">
                  <c:v>Алексеева Алина</c:v>
                </c:pt>
                <c:pt idx="2">
                  <c:v>Лихачёва Настя</c:v>
                </c:pt>
                <c:pt idx="3">
                  <c:v>Иванова Настя</c:v>
                </c:pt>
                <c:pt idx="4">
                  <c:v>Размыслов Влад</c:v>
                </c:pt>
                <c:pt idx="5">
                  <c:v>Шарков Игорь</c:v>
                </c:pt>
                <c:pt idx="6">
                  <c:v>Соцкова Настя</c:v>
                </c:pt>
                <c:pt idx="7">
                  <c:v>Левичев Антон</c:v>
                </c:pt>
                <c:pt idx="8">
                  <c:v>Алексеев Егор</c:v>
                </c:pt>
                <c:pt idx="9">
                  <c:v>Бабахина Алёна</c:v>
                </c:pt>
              </c:strCache>
            </c:strRef>
          </c:cat>
          <c:val>
            <c:numRef>
              <c:f>Лист1!$J$2:$J$11</c:f>
              <c:numCache>
                <c:formatCode>General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9</c:v>
                </c:pt>
              </c:numCache>
            </c:numRef>
          </c:val>
        </c:ser>
        <c:shape val="cylinder"/>
        <c:axId val="66564096"/>
        <c:axId val="66565632"/>
        <c:axId val="0"/>
      </c:bar3DChart>
      <c:catAx>
        <c:axId val="66564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565632"/>
        <c:crosses val="autoZero"/>
        <c:auto val="1"/>
        <c:lblAlgn val="ctr"/>
        <c:lblOffset val="100"/>
      </c:catAx>
      <c:valAx>
        <c:axId val="665656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656409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12A6EBE-628A-4EC1-BB47-3CD06123DC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3C0BA3-B398-4226-B61D-CC08171CB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0;&#1088;&#1080;&#1085;&#1072;\Music\din_-din_-detskiy-sad-minus(mp3tune.net)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000108"/>
            <a:ext cx="4500594" cy="250033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Годовой отчёт музыкального руководителя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Ивановой И.Н.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286256"/>
            <a:ext cx="5114778" cy="571504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МАДОУ «ЦРР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/сад №2 «Золотая рыбка»»  первой  категории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Г.Старая Русса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507207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463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у детей накоплен опыт по восприятию… я разрабатываю в компьютерной программе «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AUDASITI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- попурри... что даёт возможность в дальнейшем использовать это для развлечения, игры или самостоятельной деятельности.</a:t>
            </a:r>
            <a:endParaRPr lang="ru-RU" sz="18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00_9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7740" y="1857364"/>
            <a:ext cx="681897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8001056" cy="6800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Презентация по изучению музыкальных инструментов.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GIGkoAgW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85860"/>
            <a:ext cx="7929618" cy="557214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Загадываю загадки про музыкальные инструменты, а ответ – картинка появляется когда дети дадут свой ответ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(играем на них или слушаем, просматривая видео - ролик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GIXloojww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7429552" cy="4670437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24204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у ребёнка есть способность к пению, провожу индивидуальную работу с ним. Достижением является выступление на сцене МКЦ.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Хоровое пение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Сольное исполнение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3786214" cy="35719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Рисунок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78300" y="2000240"/>
            <a:ext cx="3822724" cy="35719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песн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0344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 с педагогом по ритмике ставим танцы под разную музыку, достижением является – выступления детей на сцене МКЦ.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x2-JnjO8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проведении праздников и развлечений  использую разработанный материал для просмотра :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космонавтики», «День Пушкина»,</a:t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 1 Апреля», «Трагедия на Дальнем востоке», «День победы»…</a:t>
            </a:r>
            <a:endParaRPr lang="ru-RU" sz="1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_98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385765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din_-din_-detskiy-sad-minus(mp3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171" name="Picture 3" descr="C:\Users\ирина\Pictures\работа\кружок\кружок настроение\фото детей\103_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357298"/>
            <a:ext cx="4000496" cy="3257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есн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-qKNnzyZP6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3946901"/>
            <a:ext cx="3881465" cy="291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 по запланированной теме, например: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космос, животные, оркестр, сказки Пушкина, басни, балет и многие другие…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_9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7215238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1400" dirty="0" smtClean="0">
                <a:ln w="5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детей разработала не только традиционные праздники, но и нетрадиционные…</a:t>
            </a:r>
            <a:endParaRPr lang="ru-RU" sz="1400" dirty="0">
              <a:ln w="500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Xqd2phX-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332898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100_8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785794"/>
            <a:ext cx="32889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День семьи, любви и верности 2012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000372"/>
            <a:ext cx="306807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ирина\Pictures\работа\фото\EDX2mrTuJD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00570"/>
            <a:ext cx="2928926" cy="2196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XFTVT3s5me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714884"/>
            <a:ext cx="3428992" cy="1928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песн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Кружковая работа.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Была руководителем музыкального кружка «Настроение»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_9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285992"/>
            <a:ext cx="614366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7242048" cy="564357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музыкальных способности детей, посредством ритмических игр и упражнений.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чувства ритма, музыкальной памяти, эмоционального восприятия в игре.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умение определять и передавать настроение художественных образов (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музыке, поэзии).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Совершенствовать двигательные навыки.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умение внимательно слушать музыку.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Способствовать проявлению самостоятельности, активности.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пес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период с 1.09.2013г.-31.05.2014 г.  мною была проделана следующая работа: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I. Регулярно проводила непосредственную  музыкальную  деятельность в следующих возрастных группах: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Младшей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№6«Сверчок»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воспитатели –Ирина Владимировна, Марина Леонидовна.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Средних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№9«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воспитатели-  Евдокия Петровна  и Марина Леонидовна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№8 «Непоседы»,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воспитатели - Светлана Викторовна и Маргарита Юрьевна.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Подготовительной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№4 «Капельки»,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воспитатели  Алла Анатольевна и Светлана Алексеевна.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Коррекционных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№1 «Буратино»,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воспитатели –  Ирина Ивановна и Светлана Петровна;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№2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Жужжалочка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воспитатели Галина Васильевна и Светлана Петровна.</a:t>
            </a:r>
          </a:p>
          <a:p>
            <a:endParaRPr lang="ru-RU" dirty="0"/>
          </a:p>
        </p:txBody>
      </p:sp>
      <p:pic>
        <p:nvPicPr>
          <p:cNvPr id="4" name="Рисунок 3" descr="пес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428605"/>
            <a:ext cx="6255488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Диагностика детей кружка на начало учебного года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857364"/>
          <a:ext cx="7286642" cy="416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деятельность детей в кружке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_89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2318376" cy="228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0_9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85860"/>
            <a:ext cx="277844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0_94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571612"/>
            <a:ext cx="2391732" cy="3966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3_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876"/>
            <a:ext cx="1891666" cy="3108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00_97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3786190"/>
            <a:ext cx="350046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песн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самостоятельной деятельности детей, разработала индивидуальные коррекционные карточки с  заданиями …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00_97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3143248"/>
            <a:ext cx="3786214" cy="342900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100_898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857365"/>
            <a:ext cx="3621117" cy="299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516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мною разработаны индивидуальные Карточки: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«прохлопай сильную долю», «Напиши ноты по порядку», «Пропой своё имя», «Размести животных по высоте», и многие другие…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11362"/>
            <a:ext cx="6462184" cy="4846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85729"/>
            <a:ext cx="6255488" cy="92869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Диагностика детей кружка на конец года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562734"/>
          <a:ext cx="7429552" cy="472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Участвую в опытно экспериментальной работе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Составлена программа для индивидуальной работы с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Бабахиной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Алёной. Организован уголок в группе - «Музыкальный салон у Алёны». 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_9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264320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0_9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357562"/>
            <a:ext cx="3111822" cy="2637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0_97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928802"/>
            <a:ext cx="2423164" cy="436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песн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n w="5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Совместная работа с воспитателями ДОУ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(разработка сценариев тематических проектов, проведение нетрадиционных  праздников и развлечений)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рина\Pictures\работа\фото\100_9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214678" cy="2283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ирина\Pictures\работа\фото\100_9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2822573" cy="2035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ирина\Pictures\работа\фото\qOKkUoGUIX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67575"/>
            <a:ext cx="2763830" cy="259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ирина\Pictures\работа\Прощание с елочкой2013\100_7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6760"/>
            <a:ext cx="3041002" cy="2281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ирина\Pictures\работа\Прощание с елочкой2013\100_76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786058"/>
            <a:ext cx="257891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песн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43866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800" dirty="0" smtClean="0">
                <a:ln w="5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Исполнила роли в праздниках </a:t>
            </a:r>
            <a:br>
              <a:rPr lang="ru-RU" sz="2800" dirty="0" smtClean="0">
                <a:ln w="5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(кикиморы, кота Леопольда, Иванушки, петрушки, Олимпиады)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рина\Pictures\работа\Прощание с елочкой2013\100_7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74" y="2071678"/>
            <a:ext cx="1928826" cy="292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ирина\Pictures\работа\Прощание с елочкой2013\100_7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3619"/>
            <a:ext cx="2208215" cy="3254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ирина\Pictures\работа\фото\m5PjMK0j1C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857232"/>
            <a:ext cx="2857520" cy="4572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ирина\Pictures\работа\фото\lo-hR0QG4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000504"/>
            <a:ext cx="3714776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песн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058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8" y="1142984"/>
            <a:ext cx="1931382" cy="2572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Участвовала в муниципальном  конкурсе «Воспитатель года - 2014» - стала победителем заняв третье место.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рина\Pictures\работа\садик\100_9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736"/>
            <a:ext cx="3786214" cy="2462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ирина\Pictures\работа\садик\100_9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3214742" cy="2533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ирина\Pictures\работа\садик\100_99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357562"/>
            <a:ext cx="3536953" cy="224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ирина\Pictures\работа\садик\101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357694"/>
            <a:ext cx="3179763" cy="224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песн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484966" cy="29660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Открыла группу, для работы с родителями по музыкальному развитию детей, в интернете  -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«Музыкальная </a:t>
            </a:r>
            <a:r>
              <a:rPr lang="ru-RU" dirty="0" err="1" smtClean="0">
                <a:solidFill>
                  <a:srgbClr val="FFC000"/>
                </a:solidFill>
                <a:latin typeface="Arial Black" pitchFamily="34" charset="0"/>
              </a:rPr>
              <a:t>гостинная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714752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 на сайт: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 &lt;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href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"http://nsportal.ru/inna-nikolaevna-ivanova" &gt; Сайт музыкальной гостиной&lt;/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ирина\Pictures\работа\фото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214554"/>
            <a:ext cx="2479669" cy="3333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571868" y="2357430"/>
            <a:ext cx="2214578" cy="192882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музыкального воспитания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ес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ятно 2 4"/>
          <p:cNvSpPr/>
          <p:nvPr/>
        </p:nvSpPr>
        <p:spPr>
          <a:xfrm>
            <a:off x="3643306" y="0"/>
            <a:ext cx="3357586" cy="2000264"/>
          </a:xfrm>
          <a:prstGeom prst="irregularSeal2">
            <a:avLst/>
          </a:prstGeom>
          <a:solidFill>
            <a:srgbClr val="2DC9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Воспитать любовь и интерес к музыке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0" y="0"/>
            <a:ext cx="4143404" cy="2286016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Обучать элементарным певческим навыкам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-214346" y="2143116"/>
            <a:ext cx="3662386" cy="233840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сенсорные способности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3214678" y="4314804"/>
            <a:ext cx="4357718" cy="2543196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Знакомить с простейшими музыкальными понятиями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-357222" y="4214818"/>
            <a:ext cx="3929090" cy="2319358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Обогащать музыкальные впечатления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215074" y="2857496"/>
            <a:ext cx="3233758" cy="1981216"/>
          </a:xfrm>
          <a:prstGeom prst="irregularSeal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чувство ритма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5643570" y="857232"/>
            <a:ext cx="4714908" cy="2133616"/>
          </a:xfrm>
          <a:prstGeom prst="irregularSeal2">
            <a:avLst/>
          </a:prstGeom>
          <a:solidFill>
            <a:srgbClr val="784C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Обучать элементарным двигательным навыкам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rot="16200000" flipV="1">
            <a:off x="2985569" y="1729283"/>
            <a:ext cx="925412" cy="895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4"/>
          </p:cNvCxnSpPr>
          <p:nvPr/>
        </p:nvCxnSpPr>
        <p:spPr>
          <a:xfrm rot="16200000" flipH="1">
            <a:off x="4446982" y="4518430"/>
            <a:ext cx="57150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</p:cNvCxnSpPr>
          <p:nvPr/>
        </p:nvCxnSpPr>
        <p:spPr>
          <a:xfrm rot="5400000">
            <a:off x="3057007" y="3947143"/>
            <a:ext cx="782536" cy="895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 rot="10800000">
            <a:off x="3000364" y="3286125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572132" y="242886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6"/>
          </p:cNvCxnSpPr>
          <p:nvPr/>
        </p:nvCxnSpPr>
        <p:spPr>
          <a:xfrm>
            <a:off x="5786446" y="3321843"/>
            <a:ext cx="1071570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0"/>
          </p:cNvCxnSpPr>
          <p:nvPr/>
        </p:nvCxnSpPr>
        <p:spPr>
          <a:xfrm rot="5400000" flipH="1" flipV="1">
            <a:off x="4482703" y="2053820"/>
            <a:ext cx="500064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239000" cy="60722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завершении хочется сказать, что использование инноваций и ИКТ в организации непосредственной музыкальной деятельности в ДОУ, даёт возможность приобрести ребёнку больше опыта в развитии его личностно - творческих способностях.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песн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330" y="5214950"/>
            <a:ext cx="18192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802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1357483489_deti-poy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357430"/>
            <a:ext cx="3881448" cy="3881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180794"/>
          </a:xfrm>
        </p:spPr>
        <p:txBody>
          <a:bodyPr anchor="t">
            <a:normAutofit/>
          </a:bodyPr>
          <a:lstStyle/>
          <a:p>
            <a:r>
              <a:rPr lang="ru-RU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Непосредственную музыкальную деятельность проводила </a:t>
            </a:r>
            <a:r>
              <a:rPr lang="ru-RU" sz="3200" dirty="0" smtClean="0">
                <a:ln w="5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основной общеобразовательной программе ДОУ, </a:t>
            </a:r>
            <a:r>
              <a:rPr lang="ru-RU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два раза в неделю, в каждой возрастной группе, в соответствии возраста детей.</a:t>
            </a:r>
            <a:endParaRPr lang="ru-RU" sz="3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ес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786322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00298" y="1857364"/>
            <a:ext cx="3357586" cy="250033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музыкальной деятельности дети занимались по следующим разделам: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непосредственной  музыкальной деятельности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142984"/>
            <a:ext cx="2786082" cy="914400"/>
          </a:xfrm>
          <a:prstGeom prst="rect">
            <a:avLst/>
          </a:prstGeom>
          <a:solidFill>
            <a:srgbClr val="8218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571480"/>
            <a:ext cx="2286016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Песенное творчество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4964912" y="1893084"/>
            <a:ext cx="714379" cy="71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00760" y="1928802"/>
            <a:ext cx="228601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Музыкально – ритмические движения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572132" y="264318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572132" y="4572008"/>
            <a:ext cx="2128846" cy="914400"/>
          </a:xfrm>
          <a:prstGeom prst="rect">
            <a:avLst/>
          </a:prstGeom>
          <a:solidFill>
            <a:srgbClr val="2DC9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>
            <a:stCxn id="4" idx="5"/>
          </p:cNvCxnSpPr>
          <p:nvPr/>
        </p:nvCxnSpPr>
        <p:spPr>
          <a:xfrm rot="16200000" flipH="1">
            <a:off x="5393229" y="3964477"/>
            <a:ext cx="509042" cy="563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071802" y="5286388"/>
            <a:ext cx="214314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на ДМИ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3964777" y="4750603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14282" y="4357694"/>
            <a:ext cx="2214578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 flipV="1">
            <a:off x="2500298" y="421481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1857356" y="2143116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28596" y="2857496"/>
            <a:ext cx="1714512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43636" y="3143248"/>
            <a:ext cx="200026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пес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22" grpId="0" animBg="1"/>
      <p:bldP spid="28" grpId="0" animBg="1"/>
      <p:bldP spid="31" grpId="0" animBg="1"/>
      <p:bldP spid="34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4291"/>
            <a:ext cx="6255488" cy="285751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Проводилась диагностика общего уровня музыкального развития детей по Н.А.Ветлугиной «Музыкальные занятия в детском саду» раздел -«Проверка уровня музыкального развития детей» (стр.129)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0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2034542" cy="345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0_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071810"/>
            <a:ext cx="1918455" cy="3410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2_yl_-bj9mk0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71876"/>
            <a:ext cx="3175000" cy="237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песн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2314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Восприятии музыки я использовала картинки - загадки, картинки - подсказки на интерактивной доске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928934"/>
            <a:ext cx="5039116" cy="335758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ес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242048" cy="13230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Слушая музыку разных жанров, дети смотрели изображения на экране, а потом отвечали какое изображение соответствует прослушанной музыке…или поднимали карточки …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_40725866_soldiers_b_2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285992"/>
            <a:ext cx="3286148" cy="378621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вальс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2357430"/>
            <a:ext cx="392909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песн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786742" cy="17516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Мною были разработаны презентации для восприятия: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звучит стекло», «Эх, балалаечка»,  «Как записывают музыку», «Деревянные звуки», «Музыкальные встречи».</a:t>
            </a:r>
            <a:endParaRPr lang="ru-RU" sz="1800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258362"/>
            <a:ext cx="3549679" cy="3599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2285992"/>
            <a:ext cx="398200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песн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16" y="5429264"/>
            <a:ext cx="1777983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734</TotalTime>
  <Words>646</Words>
  <Application>Microsoft Office PowerPoint</Application>
  <PresentationFormat>Экран (4:3)</PresentationFormat>
  <Paragraphs>59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Изящная</vt:lpstr>
      <vt:lpstr>Годовой отчёт музыкального руководителя                Ивановой И.Н. </vt:lpstr>
      <vt:lpstr>Слайд 2</vt:lpstr>
      <vt:lpstr>Слайд 3</vt:lpstr>
      <vt:lpstr>Непосредственную музыкальную деятельность проводила по основной общеобразовательной программе ДОУ,   два раза в неделю, в каждой возрастной группе, в соответствии возраста детей.</vt:lpstr>
      <vt:lpstr>Слайд 5</vt:lpstr>
      <vt:lpstr>Проводилась диагностика общего уровня музыкального развития детей по Н.А.Ветлугиной «Музыкальные занятия в детском саду» раздел -«Проверка уровня музыкального развития детей» (стр.129) </vt:lpstr>
      <vt:lpstr>В Восприятии музыки я использовала картинки - загадки, картинки - подсказки на интерактивной доске</vt:lpstr>
      <vt:lpstr>Слушая музыку разных жанров, дети смотрели изображения на экране, а потом отвечали какое изображение соответствует прослушанной музыке…или поднимали карточки …</vt:lpstr>
      <vt:lpstr>Мною были разработаны презентации для восприятия:   «Как звучит стекло», «Эх, балалаечка»,  «Как записывают музыку», «Деревянные звуки», «Музыкальные встречи».</vt:lpstr>
      <vt:lpstr>Когда у детей накоплен опыт по восприятию… я разрабатываю в компьютерной программе «AUDASITI»  - попурри... что даёт возможность в дальнейшем использовать это для развлечения, игры или самостоятельной деятельности.</vt:lpstr>
      <vt:lpstr>Разработана Презентация по изучению музыкальных инструментов. </vt:lpstr>
      <vt:lpstr>Загадываю загадки про музыкальные инструменты, а ответ – картинка появляется когда дети дадут свой ответ… (играем на них или слушаем, просматривая видео - ролик )</vt:lpstr>
      <vt:lpstr>Если у ребёнка есть способность к пению, провожу индивидуальную работу с ним. Достижением является выступление на сцене МКЦ.</vt:lpstr>
      <vt:lpstr> Совместно с педагогом по ритмике ставим танцы под разную музыку, достижением является – выступления детей на сцене МКЦ.</vt:lpstr>
      <vt:lpstr>В проведении праздников и развлечений  использую разработанный материал для просмотра : «День космонавтики», «День Пушкина»,  « 1 Апреля», «Трагедия на Дальнем востоке», «День победы»…</vt:lpstr>
      <vt:lpstr>Просмотр мультфильмов  по запланированной теме, например: космос, животные, оркестр, сказки Пушкина, басни, балет и многие другие…</vt:lpstr>
      <vt:lpstr>Для детей разработала не только традиционные праздники, но и нетрадиционные…</vt:lpstr>
      <vt:lpstr>Кружковая работа. </vt:lpstr>
      <vt:lpstr>ЦЕЛь: Развитие музыкальных способности детей, посредством ритмических игр и упражнений.   Задачи: Развитие чувства ритма, музыкальной памяти, эмоционального восприятия в игре. Развивать умение определять и передавать настроение художественных образов (в музыке, поэзии). Совершенствовать двигательные навыки. Формировать умение внимательно слушать музыку. Способствовать проявлению самостоятельности, активности.   </vt:lpstr>
      <vt:lpstr>Слайд 20</vt:lpstr>
      <vt:lpstr> деятельность детей в кружке </vt:lpstr>
      <vt:lpstr>Для самостоятельной деятельности детей, разработала индивидуальные коррекционные карточки с  заданиями …</vt:lpstr>
      <vt:lpstr> мною разработаны индивидуальные Карточки: «прохлопай сильную долю», «Напиши ноты по порядку», «Пропой своё имя», «Размести животных по высоте», и многие другие…</vt:lpstr>
      <vt:lpstr>Слайд 24</vt:lpstr>
      <vt:lpstr>Участвую в опытно экспериментальной работе</vt:lpstr>
      <vt:lpstr>Совместная работа с воспитателями ДОУ (разработка сценариев тематических проектов, проведение нетрадиционных  праздников и развлечений)</vt:lpstr>
      <vt:lpstr>Исполнила роли в праздниках  (кикиморы, кота Леопольда, Иванушки, петрушки, Олимпиады) </vt:lpstr>
      <vt:lpstr>Участвовала в муниципальном  конкурсе «Воспитатель года - 2014» - стала победителем заняв третье место.</vt:lpstr>
      <vt:lpstr>Открыла группу, для работы с родителями по музыкальному развитию детей, в интернете  - «Музыкальная гостинная»</vt:lpstr>
      <vt:lpstr>В завершении хочется сказать, что использование инноваций и ИКТ в организации непосредственной музыкальной деятельности в ДОУ, даёт возможность приобрести ребёнку больше опыта в развитии его личностно - творческих способностях.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ОПЫТА РАБОТЫ музыкального руководителя Инны Николаевны Ивановой</dc:title>
  <dc:creator>ирина</dc:creator>
  <cp:lastModifiedBy>инна</cp:lastModifiedBy>
  <cp:revision>82</cp:revision>
  <dcterms:created xsi:type="dcterms:W3CDTF">2014-04-13T13:03:00Z</dcterms:created>
  <dcterms:modified xsi:type="dcterms:W3CDTF">2016-04-28T08:34:24Z</dcterms:modified>
</cp:coreProperties>
</file>