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6" r:id="rId14"/>
    <p:sldId id="277" r:id="rId15"/>
    <p:sldId id="280" r:id="rId16"/>
    <p:sldId id="281" r:id="rId17"/>
    <p:sldId id="282" r:id="rId18"/>
    <p:sldId id="283" r:id="rId19"/>
    <p:sldId id="284" r:id="rId20"/>
    <p:sldId id="285" r:id="rId21"/>
    <p:sldId id="267" r:id="rId22"/>
    <p:sldId id="272" r:id="rId23"/>
    <p:sldId id="275" r:id="rId24"/>
    <p:sldId id="278" r:id="rId25"/>
    <p:sldId id="268" r:id="rId26"/>
    <p:sldId id="269" r:id="rId27"/>
    <p:sldId id="270" r:id="rId28"/>
    <p:sldId id="271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4"/>
          <c:dPt>
            <c:idx val="0"/>
            <c:explosion val="4"/>
          </c:dPt>
          <c:dLbls>
            <c:showPercent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035255007796923"/>
          <c:y val="0.12673320226072671"/>
          <c:w val="0.87872982124345611"/>
          <c:h val="0.828285382706876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7"/>
          <c:dPt>
            <c:idx val="0"/>
            <c:explosion val="6"/>
          </c:dPt>
          <c:dLbls>
            <c:showPercent val="1"/>
          </c:dLbls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2">
                  <c:v>30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2EA2B-0F94-4B32-99E7-9B8B00B26A42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F372C-A436-4C7A-8DE6-65BAD1FCD1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372C-A436-4C7A-8DE6-65BAD1FCD18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86462E0-CF51-4AAA-99E6-83A2F4DBC5F5}" type="datetimeFigureOut">
              <a:rPr lang="ru-RU" smtClean="0"/>
              <a:pPr/>
              <a:t>08.03.2012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1A45317-0F54-43B1-A084-980B646F7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Подготовила : Орехова Марина Ивановна</a:t>
            </a:r>
          </a:p>
          <a:p>
            <a:pPr algn="ctr"/>
            <a:r>
              <a:rPr lang="ru-RU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Воспитатель МБДОУ Нарышкинского детского сада «Солнышко»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670" y="714356"/>
            <a:ext cx="642942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Воспитание  волевых  качеств  в подвижных  играх  у  детей старшего  дошкольного  возраста</a:t>
            </a:r>
            <a:endParaRPr lang="ru-RU" sz="3600" b="1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115328" cy="631844"/>
          </a:xfrm>
        </p:spPr>
        <p:txBody>
          <a:bodyPr>
            <a:noAutofit/>
          </a:bodyPr>
          <a:lstStyle/>
          <a:p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Реализация принципов интеграции</a:t>
            </a:r>
            <a:endParaRPr lang="ru-RU" sz="40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86050" y="2928934"/>
            <a:ext cx="2714644" cy="135732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143240" y="3214686"/>
            <a:ext cx="200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Физическая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культура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3143240" y="1214422"/>
            <a:ext cx="2071702" cy="92869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214282" y="2071678"/>
            <a:ext cx="2071702" cy="92869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285720" y="4357694"/>
            <a:ext cx="2071702" cy="92869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5857884" y="1857364"/>
            <a:ext cx="2071702" cy="92869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6072198" y="4214818"/>
            <a:ext cx="2071702" cy="92869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3214678" y="5072074"/>
            <a:ext cx="2071702" cy="92869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7920600">
            <a:off x="2367743" y="2824275"/>
            <a:ext cx="357190" cy="571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2275510">
            <a:off x="2444099" y="3879705"/>
            <a:ext cx="357190" cy="571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0800000">
            <a:off x="3929058" y="2214554"/>
            <a:ext cx="357190" cy="571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3365834">
            <a:off x="5504310" y="2759938"/>
            <a:ext cx="357190" cy="571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744324">
            <a:off x="5514808" y="3886704"/>
            <a:ext cx="357190" cy="571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3929058" y="4429132"/>
            <a:ext cx="357190" cy="571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57158" y="235743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Социализация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643306" y="142873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Музыка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143636" y="214311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Здоровье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85786" y="457200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Труд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357554" y="535782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Коммуникация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357950" y="450057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Познание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467600" cy="774720"/>
          </a:xfrm>
        </p:spPr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Формы работы с детьми</a:t>
            </a:r>
            <a:endParaRPr lang="ru-RU" sz="44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1250133" y="1607331"/>
            <a:ext cx="1714512" cy="785818"/>
          </a:xfrm>
          <a:prstGeom prst="straightConnector1">
            <a:avLst/>
          </a:prstGeom>
          <a:ln w="117475" cmpd="dbl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3251191" y="2035165"/>
            <a:ext cx="1785950" cy="1588"/>
          </a:xfrm>
          <a:prstGeom prst="straightConnector1">
            <a:avLst/>
          </a:prstGeom>
          <a:ln w="117475" cmpd="dbl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5322099" y="1535893"/>
            <a:ext cx="1785950" cy="1000132"/>
          </a:xfrm>
          <a:prstGeom prst="straightConnector1">
            <a:avLst/>
          </a:prstGeom>
          <a:ln w="117475" cmpd="dbl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с двумя скругленными соседними углами 15"/>
          <p:cNvSpPr/>
          <p:nvPr/>
        </p:nvSpPr>
        <p:spPr>
          <a:xfrm rot="5400000">
            <a:off x="6393669" y="2607463"/>
            <a:ext cx="1785950" cy="2571768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35753" y="2750339"/>
            <a:ext cx="1785950" cy="2286016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57158" y="3143248"/>
            <a:ext cx="2214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НООД (непосредственно организованное образовательная деятельность)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786050" y="3000372"/>
            <a:ext cx="3000396" cy="1785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857488" y="3143248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Образовательная деятельность при проведении режимных моментов.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072198" y="3143248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Самостоятельная деятельность детей.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8O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фото 0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J:\фото 0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DSC040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01550" y="-4214866"/>
            <a:ext cx="6357982" cy="47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DSC04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42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214338"/>
            <a:ext cx="9644129" cy="723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4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58345" cy="70187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4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86907" cy="69651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карточка 6"/>
          <p:cNvSpPr/>
          <p:nvPr/>
        </p:nvSpPr>
        <p:spPr>
          <a:xfrm>
            <a:off x="357158" y="428604"/>
            <a:ext cx="7858180" cy="4857784"/>
          </a:xfrm>
          <a:prstGeom prst="flowChartPunchedCard">
            <a:avLst/>
          </a:prstGeom>
          <a:solidFill>
            <a:schemeClr val="accent1">
              <a:lumMod val="20000"/>
              <a:lumOff val="80000"/>
            </a:schemeClr>
          </a:solidFill>
          <a:ln w="98425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357290" y="1142984"/>
            <a:ext cx="67866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ookman Old Style" pitchFamily="18" charset="0"/>
              </a:rPr>
              <a:t>«Подвижные игры с правилами – </a:t>
            </a:r>
            <a:r>
              <a:rPr lang="ru-RU" sz="3600" dirty="0" smtClean="0">
                <a:latin typeface="Bookman Old Style" pitchFamily="18" charset="0"/>
              </a:rPr>
              <a:t>это</a:t>
            </a:r>
            <a:r>
              <a:rPr lang="ru-RU" sz="3600" dirty="0" smtClean="0">
                <a:latin typeface="Bookman Old Style" pitchFamily="18" charset="0"/>
              </a:rPr>
              <a:t> </a:t>
            </a:r>
            <a:r>
              <a:rPr lang="ru-RU" sz="3600" dirty="0" smtClean="0">
                <a:latin typeface="Bookman Old Style" pitchFamily="18" charset="0"/>
              </a:rPr>
              <a:t>средство развития воли, </a:t>
            </a:r>
            <a:r>
              <a:rPr lang="ru-RU" sz="3600" dirty="0" err="1" smtClean="0">
                <a:latin typeface="Bookman Old Style" pitchFamily="18" charset="0"/>
              </a:rPr>
              <a:t>самоорганизованности</a:t>
            </a:r>
            <a:r>
              <a:rPr lang="ru-RU" sz="3600" dirty="0" smtClean="0">
                <a:latin typeface="Bookman Old Style" pitchFamily="18" charset="0"/>
              </a:rPr>
              <a:t>, дисциплинированности у детей»</a:t>
            </a:r>
          </a:p>
          <a:p>
            <a:pPr algn="r"/>
            <a:r>
              <a:rPr lang="ru-RU" sz="3600" dirty="0" smtClean="0">
                <a:latin typeface="Bookman Old Style" pitchFamily="18" charset="0"/>
              </a:rPr>
              <a:t>П.Ф.Лесгафт</a:t>
            </a:r>
            <a:endParaRPr lang="ru-RU" sz="36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4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286908" cy="696518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467600" cy="7032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Система работы</a:t>
            </a:r>
            <a:endParaRPr lang="ru-RU" sz="44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500034" y="1071546"/>
            <a:ext cx="7358114" cy="714380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42910" y="1142984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Диагностика волевых качеств</a:t>
            </a:r>
            <a:endParaRPr lang="ru-RU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500034" y="2000240"/>
            <a:ext cx="7358114" cy="2857520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42910" y="2071678"/>
            <a:ext cx="67151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Подбор и проведение системы игр и упражнений с целью формирования волевых качеств: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dirty="0" smtClean="0"/>
              <a:t>игра по правилам или с правилами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dirty="0" smtClean="0"/>
              <a:t>коллективная игра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dirty="0" smtClean="0"/>
              <a:t>партнерская игра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dirty="0" smtClean="0"/>
              <a:t>игры-эстафеты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dirty="0" smtClean="0"/>
              <a:t>малоподвижные игры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dirty="0" smtClean="0"/>
              <a:t>игры аттракционы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dirty="0" smtClean="0"/>
              <a:t>игровые упражнения</a:t>
            </a:r>
            <a:endParaRPr lang="ru-RU" dirty="0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500034" y="5000636"/>
            <a:ext cx="7358114" cy="571504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42910" y="5072074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500034" y="5786454"/>
            <a:ext cx="7358114" cy="642942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14348" y="5929330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Индивидуальная работа с детьми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J:\DSC0399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J:\DSC040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фото 09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774720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Методы и приемы</a:t>
            </a:r>
            <a:endParaRPr lang="ru-RU" sz="40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2571736" y="928670"/>
            <a:ext cx="2714644" cy="642942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00364" y="107154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Традиционные</a:t>
            </a:r>
            <a:endParaRPr lang="ru-RU" dirty="0"/>
          </a:p>
        </p:txBody>
      </p:sp>
      <p:sp>
        <p:nvSpPr>
          <p:cNvPr id="15" name="Стрелка вправо с вырезом 14"/>
          <p:cNvSpPr/>
          <p:nvPr/>
        </p:nvSpPr>
        <p:spPr>
          <a:xfrm rot="6844909">
            <a:off x="1425612" y="2607513"/>
            <a:ext cx="1857388" cy="5715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 rot="4310299">
            <a:off x="4561486" y="2614546"/>
            <a:ext cx="1857388" cy="5715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/>
          <p:cNvSpPr/>
          <p:nvPr/>
        </p:nvSpPr>
        <p:spPr>
          <a:xfrm rot="5400000">
            <a:off x="3071802" y="2857496"/>
            <a:ext cx="1857388" cy="5715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 rot="10800000">
            <a:off x="714348" y="4214818"/>
            <a:ext cx="1857388" cy="857256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с двумя скругленными соседними углами 20"/>
          <p:cNvSpPr/>
          <p:nvPr/>
        </p:nvSpPr>
        <p:spPr>
          <a:xfrm rot="10800000">
            <a:off x="3214678" y="4429132"/>
            <a:ext cx="1714512" cy="928694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соседними углами 21"/>
          <p:cNvSpPr/>
          <p:nvPr/>
        </p:nvSpPr>
        <p:spPr>
          <a:xfrm rot="10800000">
            <a:off x="5429256" y="4214818"/>
            <a:ext cx="1928826" cy="857256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57224" y="435769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Наглядные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357554" y="464344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Словесные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500694" y="442913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Практические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7467600" cy="846158"/>
          </a:xfrm>
        </p:spPr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Представление результатов</a:t>
            </a:r>
            <a:endParaRPr lang="ru-RU" sz="44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1000108"/>
            <a:ext cx="7429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Уровень достижения планируемых результатов динамики формирования интегративных качеств</a:t>
            </a:r>
            <a:endParaRPr lang="ru-RU" sz="2800" b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2571744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Сводная таблица по формированию интегративных качеств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0034" y="3429001"/>
          <a:ext cx="7786744" cy="257176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53770"/>
                <a:gridCol w="1360927"/>
                <a:gridCol w="1557349"/>
                <a:gridCol w="1557349"/>
                <a:gridCol w="1557349"/>
              </a:tblGrid>
              <a:tr h="857256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Высокий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Низший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6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</a:p>
                    <a:p>
                      <a:r>
                        <a:rPr lang="ru-RU" dirty="0" smtClean="0"/>
                        <a:t>детей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6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Показатели 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72%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835824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Вывод:</a:t>
            </a:r>
          </a:p>
          <a:p>
            <a:r>
              <a:rPr lang="ru-RU" dirty="0" smtClean="0"/>
              <a:t>        </a:t>
            </a:r>
            <a:r>
              <a:rPr lang="ru-RU" dirty="0" smtClean="0">
                <a:latin typeface="Calibri" pitchFamily="34" charset="0"/>
              </a:rPr>
              <a:t>Мониторинг показал, что детей с высоким уровнем развития по формированию интегративных качеств – нет; детей со средним уровнем развития по формированию интегративных качеств – 72%; детей с низким уровнем развития по формированию интегративных качеств – 28%.</a:t>
            </a:r>
          </a:p>
          <a:p>
            <a:r>
              <a:rPr lang="ru-RU" dirty="0" smtClean="0">
                <a:latin typeface="Calibri" pitchFamily="34" charset="0"/>
              </a:rPr>
              <a:t>        В результате проведенной работы к концу года предполагаю положительную динамику по формированию интегративных качеств. Появятся 30% детей с высоким уровнем развития, 70 % детей со средним уровнем развития, детей с низким уровнем развития по формированию интегративных качеств не будет.</a:t>
            </a:r>
            <a:endParaRPr lang="ru-RU" dirty="0">
              <a:latin typeface="Calibri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42910" y="3143248"/>
          <a:ext cx="3643338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500562" y="3143248"/>
          <a:ext cx="3405190" cy="217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57290" y="5357826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Начало года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380" y="5357826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Конец года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989034"/>
          </a:xfrm>
        </p:spPr>
        <p:txBody>
          <a:bodyPr>
            <a:normAutofit/>
          </a:bodyPr>
          <a:lstStyle/>
          <a:p>
            <a:pPr algn="ctr"/>
            <a:r>
              <a:rPr lang="ru-RU" sz="48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Заключение</a:t>
            </a:r>
            <a:endParaRPr lang="ru-RU" sz="48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6" y="1643050"/>
            <a:ext cx="7500990" cy="30718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42910" y="2143116"/>
            <a:ext cx="72152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Подвижные игры оказывают влияние на развитие самостоятельности у детей, творческих способностей,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вызывают стремление доводить начатое дело до конца,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воспитывают умение продолжать деятельность даже при нежелании ею заниматься или при возникновении более интересной деятельности, то есть все виды игр формируют качества личности.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071546"/>
            <a:ext cx="7467600" cy="3214702"/>
          </a:xfrm>
        </p:spPr>
        <p:txBody>
          <a:bodyPr>
            <a:noAutofit/>
          </a:bodyPr>
          <a:lstStyle/>
          <a:p>
            <a:pPr algn="ctr"/>
            <a:r>
              <a:rPr lang="ru-RU" sz="9600" b="1" cap="none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Спасибо за внимание!</a:t>
            </a:r>
            <a:endParaRPr lang="ru-RU" sz="9600" b="1" cap="none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467600" cy="70328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Актуальность</a:t>
            </a:r>
            <a:endParaRPr lang="ru-RU" sz="4000" b="1" i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500174"/>
            <a:ext cx="7215238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8900" cmpd="dbl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Актуальность поднятой проблемы вызвана потребностью психологов, педагогов и родителей в совершенствовании уже имеющихся подходов психолого-педагогического воздействия на формирующуюся личность дошкольника с целью развития самостоятельности, дисциплинированности, настойчивости, решительности и организованности, а также развития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интелектуальных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коммуникативных и творческих способностей.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Негативные нарушения в поведении ребенка:</a:t>
            </a:r>
            <a:endParaRPr lang="ru-RU" sz="36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857224" y="2357430"/>
            <a:ext cx="5429288" cy="2500330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00166" y="3071810"/>
            <a:ext cx="4786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Стремление делать всё наоборот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Упрямство и капризы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Непокорность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Своеволие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Деспотизм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467600" cy="917596"/>
          </a:xfrm>
        </p:spPr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Педагогические условия</a:t>
            </a:r>
            <a:endParaRPr lang="ru-RU" sz="44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714348" y="1285860"/>
            <a:ext cx="7143800" cy="464347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825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71538" y="1785926"/>
            <a:ext cx="63579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постепенное усиление требований к ребенку, содействие достижению им успеха в деятельности</a:t>
            </a:r>
          </a:p>
          <a:p>
            <a:pPr>
              <a:buFontTx/>
              <a:buChar char="-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поощрение стремления и готовности ребенка обнаруживать самостоятельность и инициативу</a:t>
            </a:r>
          </a:p>
          <a:p>
            <a:pPr>
              <a:buFontTx/>
              <a:buChar char="-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постепенный переход от заданий, связанных с выполнением требований взрослого по его прямым инструкциям, к творческим заданиям по собственному желанию ребенка</a:t>
            </a:r>
          </a:p>
          <a:p>
            <a:pPr>
              <a:buFontTx/>
              <a:buChar char="-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создание условий для реализации ведущей позиции ребенка в творческой деятельности и на занятиях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467600" cy="7032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Моральные качества</a:t>
            </a:r>
            <a:endParaRPr lang="ru-RU" sz="44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861845">
            <a:off x="2149428" y="1155350"/>
            <a:ext cx="642942" cy="214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0114676">
            <a:off x="5634115" y="1179124"/>
            <a:ext cx="642942" cy="214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3857620" y="1357298"/>
            <a:ext cx="642942" cy="335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2844" y="3500438"/>
            <a:ext cx="3214710" cy="10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14282" y="3786190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Дисциплинированность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71736" y="5143512"/>
            <a:ext cx="3214710" cy="10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43504" y="3571876"/>
            <a:ext cx="3214710" cy="10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643174" y="5429264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Ответственное поведение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357818" y="3857628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Культура поведения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467600" cy="5604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Цели и задачи</a:t>
            </a:r>
            <a:endParaRPr lang="ru-RU" sz="44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714348" y="1214422"/>
            <a:ext cx="7286676" cy="1357322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714348" y="2928934"/>
            <a:ext cx="7286676" cy="2643206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7224" y="1428736"/>
            <a:ext cx="71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Целью данной методической разработки является использование подвижной игровой деятельности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дошкольников в целях формирования их волевых качеств.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307181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Задачи: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14480" y="3071810"/>
            <a:ext cx="5929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Использовать систему игр и игровых приемов в целях формирования волевых качеств дошкольника;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Развивать творческие способности и личностные качества;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Воспитывать интерес к активной двигательной деятельности и потребности в ней;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Обогащать предметно-развивающую среду.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429684" cy="560406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Психолого-педагогическое </a:t>
            </a:r>
            <a:br>
              <a:rPr lang="ru-RU" sz="36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</a:br>
            <a:r>
              <a:rPr lang="ru-RU" sz="36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обоснование</a:t>
            </a:r>
            <a:endParaRPr lang="ru-RU" sz="36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62" y="1857364"/>
            <a:ext cx="6786610" cy="30718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42976" y="2143116"/>
            <a:ext cx="6143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«Игра возникает в ходе исторического развития общества в результате изменения места ребенка в системе общественных отношений» (</a:t>
            </a:r>
            <a:r>
              <a:rPr lang="ru-RU" dirty="0" err="1" smtClean="0"/>
              <a:t>Эльконин</a:t>
            </a:r>
            <a:r>
              <a:rPr lang="ru-RU" dirty="0" smtClean="0"/>
              <a:t> Д.Б.)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Игровая деятельность является «источником развития и создает зону ближайшего развития» (Л.С. </a:t>
            </a:r>
            <a:r>
              <a:rPr lang="ru-RU" dirty="0" err="1" smtClean="0"/>
              <a:t>Выготский</a:t>
            </a:r>
            <a:r>
              <a:rPr lang="ru-RU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«Значительная подвижность малыша это его естественная стихия» (Е.А. Аркин)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467600" cy="703282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 smtClean="0">
                <a:ln w="63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Ожидаемые результаты</a:t>
            </a:r>
            <a:endParaRPr lang="ru-RU" sz="3600" b="1" cap="none" dirty="0">
              <a:ln w="63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285720" y="1142984"/>
            <a:ext cx="8001056" cy="5429288"/>
          </a:xfrm>
          <a:prstGeom prst="round1Rect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7158" y="1214422"/>
            <a:ext cx="778674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Интегративные качества: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«Физически развитый, овладевший основными культурно-гигиеническими навыками».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«Любознательный, активный».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«Эмоционально отзывчивый».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«Овладевший средствами общения и способами взаимодействия со взрослыми и сверстниками».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«Способный управлять своим поведением и планировать свои действия на основе первичных ценностных представлений, соблюдающий элементарные общепринятые нормы и правила поведения».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«Способный решать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интелектуальные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личностные задачи, адекватные возрасту».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«Имеющий первичные представления о себе, семье, обществе, государстве, мире и природе».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«Овладевший универсальными предпосылками учебной деятельности».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«Овладевший необходимыми умениями и навыками».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4F4F4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176</TotalTime>
  <Words>662</Words>
  <Application>Microsoft Office PowerPoint</Application>
  <PresentationFormat>Экран (4:3)</PresentationFormat>
  <Paragraphs>101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Эркер</vt:lpstr>
      <vt:lpstr>Слайд 1</vt:lpstr>
      <vt:lpstr>Слайд 2</vt:lpstr>
      <vt:lpstr>Актуальность</vt:lpstr>
      <vt:lpstr>Негативные нарушения в поведении ребенка:</vt:lpstr>
      <vt:lpstr>Педагогические условия</vt:lpstr>
      <vt:lpstr>Моральные качества</vt:lpstr>
      <vt:lpstr>Цели и задачи</vt:lpstr>
      <vt:lpstr>Психолого-педагогическое  обоснование</vt:lpstr>
      <vt:lpstr>Ожидаемые результаты</vt:lpstr>
      <vt:lpstr>Реализация принципов интеграции</vt:lpstr>
      <vt:lpstr>Формы работы с детьми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Система работы</vt:lpstr>
      <vt:lpstr>Слайд 22</vt:lpstr>
      <vt:lpstr>Слайд 23</vt:lpstr>
      <vt:lpstr>Слайд 24</vt:lpstr>
      <vt:lpstr>Методы и приемы</vt:lpstr>
      <vt:lpstr>Представление результатов</vt:lpstr>
      <vt:lpstr>Слайд 27</vt:lpstr>
      <vt:lpstr>Заключение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волевых </dc:title>
  <dc:creator>User</dc:creator>
  <cp:lastModifiedBy>Admin</cp:lastModifiedBy>
  <cp:revision>21</cp:revision>
  <dcterms:created xsi:type="dcterms:W3CDTF">2012-03-02T09:02:01Z</dcterms:created>
  <dcterms:modified xsi:type="dcterms:W3CDTF">2012-03-08T16:26:25Z</dcterms:modified>
</cp:coreProperties>
</file>