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3" r:id="rId2"/>
    <p:sldId id="256" r:id="rId3"/>
    <p:sldId id="276" r:id="rId4"/>
    <p:sldId id="260" r:id="rId5"/>
    <p:sldId id="261" r:id="rId6"/>
    <p:sldId id="262" r:id="rId7"/>
    <p:sldId id="266" r:id="rId8"/>
    <p:sldId id="267" r:id="rId9"/>
    <p:sldId id="263" r:id="rId10"/>
    <p:sldId id="264" r:id="rId11"/>
    <p:sldId id="265" r:id="rId12"/>
    <p:sldId id="268" r:id="rId13"/>
    <p:sldId id="269" r:id="rId14"/>
    <p:sldId id="270" r:id="rId15"/>
    <p:sldId id="257" r:id="rId16"/>
    <p:sldId id="274" r:id="rId17"/>
    <p:sldId id="259" r:id="rId18"/>
    <p:sldId id="272" r:id="rId19"/>
    <p:sldId id="275" r:id="rId20"/>
    <p:sldId id="258" r:id="rId21"/>
    <p:sldId id="271" r:id="rId22"/>
  </p:sldIdLst>
  <p:sldSz cx="9144000" cy="6858000" type="screen4x3"/>
  <p:notesSz cx="6888163" cy="100203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9" autoAdjust="0"/>
    <p:restoredTop sz="94660"/>
  </p:normalViewPr>
  <p:slideViewPr>
    <p:cSldViewPr>
      <p:cViewPr varScale="1">
        <p:scale>
          <a:sx n="68" d="100"/>
          <a:sy n="68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12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7.wmf"/><Relationship Id="rId1" Type="http://schemas.openxmlformats.org/officeDocument/2006/relationships/image" Target="../media/image12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1DA90-7BF1-401A-9B75-87746C8C1A8A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2AB68-71DF-4491-B10E-2052DE5A0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05AF5C87-4063-4742-BFC9-7B5F4F13A4B1}" type="datetimeFigureOut">
              <a:rPr lang="ru-RU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C31283EA-8E74-4C37-BD24-DCAE8B4D2C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1283EA-8E74-4C37-BD24-DCAE8B4D2CB1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32D52-324F-45E1-97A1-17BFD9EBEC9F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8F5A3-DB43-4BDF-AB56-22978311CF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96275-699A-4F0C-8058-4DBC5C817C0A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E6E47-60F8-44BF-B660-34ABBD7C7D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A52D3-8A20-4F5B-933F-380A61CCE53B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933D0-4689-4272-B22D-34086AEAAC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96C5-E383-4940-BA2D-9F13BB869EFC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FADCC-9512-40A9-89F8-B554694387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32E7C-DD7D-47A4-9C39-CF400EADA5A9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73C80-A76E-4DFC-8AC6-278D57071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CE964-CA8E-4887-9839-1FAC673E813E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82A41-BAD6-4330-9B9F-99AB167424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4437A-0E4C-42A4-8840-540B25245762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CA376-C40D-48DA-971B-BDCC22CEA7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D4846-7FC4-4AF7-A29C-780E936C5142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37FA8-3438-433B-B289-83D4D4E482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B8588-22BF-4C4F-AB95-37742799E10E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4A0DC6-E166-409E-B83B-E56A52E0F5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B0526-1460-411B-8937-0EBB3B9702FF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53033-76AA-473E-B2E7-EC10B1D756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3F42D-4133-4F49-97A0-32AA22B35B78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FC0F8-05AC-4524-8A24-BC3164B197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D266B0-9053-416A-8B16-2C6858F6E361}" type="datetime1">
              <a:rPr lang="ru-RU" smtClean="0"/>
              <a:pPr>
                <a:defRPr/>
              </a:pPr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9418D3-E614-457B-9021-868D0C4113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slide" Target="slide9.xml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428728" y="2143116"/>
            <a:ext cx="35719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=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5400" dirty="0" smtClean="0">
                <a:latin typeface="Arial" pitchFamily="34" charset="0"/>
                <a:ea typeface="Times New Roman" pitchFamily="18" charset="0"/>
              </a:rPr>
              <a:t>7 – </a:t>
            </a:r>
            <a:r>
              <a:rPr lang="ru-RU" sz="5400" dirty="0" err="1" smtClean="0">
                <a:latin typeface="Arial" pitchFamily="34" charset="0"/>
                <a:ea typeface="Times New Roman" pitchFamily="18" charset="0"/>
              </a:rPr>
              <a:t>х</a:t>
            </a:r>
            <a:r>
              <a:rPr lang="ru-RU" sz="5400" dirty="0" smtClean="0">
                <a:latin typeface="Arial" pitchFamily="34" charset="0"/>
                <a:ea typeface="Times New Roman" pitchFamily="18" charset="0"/>
              </a:rPr>
              <a:t> =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13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= 39 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214942" y="2143116"/>
            <a:ext cx="1571636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ea typeface="Times New Roman" pitchFamily="18" charset="0"/>
              </a:rPr>
              <a:t>Б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54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Г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54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</a:rPr>
              <a:t>?</a:t>
            </a:r>
            <a:endParaRPr kumimoji="0" lang="ru-RU" sz="5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428868"/>
            <a:ext cx="450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3333FF"/>
                </a:solidFill>
              </a:rPr>
              <a:t>П О Д У М А Й !</a:t>
            </a:r>
            <a:endParaRPr lang="ru-RU" sz="4000" b="1" dirty="0">
              <a:solidFill>
                <a:srgbClr val="3333FF"/>
              </a:solidFill>
            </a:endParaRPr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5786446" y="5000636"/>
            <a:ext cx="2857520" cy="523220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3333FF"/>
                </a:solidFill>
              </a:rPr>
              <a:t>в</a:t>
            </a:r>
            <a:r>
              <a:rPr lang="ru-RU" sz="2800" b="1" dirty="0" smtClean="0">
                <a:solidFill>
                  <a:srgbClr val="3333FF"/>
                </a:solidFill>
              </a:rPr>
              <a:t>ернуться назад</a:t>
            </a:r>
            <a:endParaRPr lang="ru-RU" sz="2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71546"/>
            <a:ext cx="835827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3333FF"/>
                </a:solidFill>
              </a:rPr>
              <a:t>4. Конверт стоит 28 </a:t>
            </a:r>
            <a:r>
              <a:rPr lang="ru-RU" sz="3600" b="1" dirty="0" err="1" smtClean="0">
                <a:solidFill>
                  <a:srgbClr val="3333FF"/>
                </a:solidFill>
              </a:rPr>
              <a:t>руб</a:t>
            </a:r>
            <a:r>
              <a:rPr lang="ru-RU" sz="3600" b="1" dirty="0" smtClean="0">
                <a:solidFill>
                  <a:srgbClr val="3333FF"/>
                </a:solidFill>
              </a:rPr>
              <a:t>, а марка 12 руб. Сколько стоят 10 конвертов с марками?</a:t>
            </a:r>
          </a:p>
        </p:txBody>
      </p:sp>
      <p:sp>
        <p:nvSpPr>
          <p:cNvPr id="3" name="TextBox 2">
            <a:hlinkClick r:id="" action="ppaction://hlinkshowjump?jump=nextslide"/>
          </p:cNvPr>
          <p:cNvSpPr txBox="1"/>
          <p:nvPr/>
        </p:nvSpPr>
        <p:spPr>
          <a:xfrm>
            <a:off x="785786" y="3500438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1). 292 руб.  </a:t>
            </a:r>
            <a:endParaRPr lang="ru-RU" sz="4000" dirty="0"/>
          </a:p>
        </p:txBody>
      </p:sp>
      <p:sp>
        <p:nvSpPr>
          <p:cNvPr id="4" name="TextBox 3">
            <a:hlinkClick r:id="" action="ppaction://hlinkshowjump?jump=nextslide"/>
          </p:cNvPr>
          <p:cNvSpPr txBox="1"/>
          <p:nvPr/>
        </p:nvSpPr>
        <p:spPr>
          <a:xfrm>
            <a:off x="785786" y="5000636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2</a:t>
            </a:r>
            <a:r>
              <a:rPr lang="ru-RU" sz="4000" dirty="0" smtClean="0"/>
              <a:t>). 168 руб.  </a:t>
            </a:r>
            <a:endParaRPr lang="ru-RU" sz="4000" dirty="0"/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4286248" y="3500438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3). 400 руб. </a:t>
            </a:r>
            <a:endParaRPr lang="ru-RU" sz="4000" dirty="0"/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4286248" y="5000636"/>
            <a:ext cx="335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4</a:t>
            </a:r>
            <a:r>
              <a:rPr lang="ru-RU" sz="4000" dirty="0" smtClean="0"/>
              <a:t>). 40 </a:t>
            </a:r>
            <a:r>
              <a:rPr lang="ru-RU" sz="4000" dirty="0" err="1" smtClean="0"/>
              <a:t>руб</a:t>
            </a:r>
            <a:r>
              <a:rPr lang="ru-RU" sz="4000" dirty="0" smtClean="0"/>
              <a:t>  </a:t>
            </a:r>
            <a:endParaRPr lang="ru-RU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357158" y="142852"/>
            <a:ext cx="171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УСТНО</a:t>
            </a:r>
            <a:endParaRPr lang="ru-RU" sz="2800" b="1" dirty="0">
              <a:solidFill>
                <a:srgbClr val="FFFF00"/>
              </a:solidFill>
            </a:endParaRPr>
          </a:p>
        </p:txBody>
      </p:sp>
      <p:pic>
        <p:nvPicPr>
          <p:cNvPr id="50178" name="Picture 2" descr="https://thumbs.dreamstime.com/z/airmail-envelope-24562609.jpg"/>
          <p:cNvPicPr>
            <a:picLocks noChangeAspect="1" noChangeArrowheads="1"/>
          </p:cNvPicPr>
          <p:nvPr/>
        </p:nvPicPr>
        <p:blipFill>
          <a:blip r:embed="rId3" cstate="print"/>
          <a:srcRect l="7216" t="4433" r="7994" b="17983"/>
          <a:stretch>
            <a:fillRect/>
          </a:stretch>
        </p:blipFill>
        <p:spPr bwMode="auto">
          <a:xfrm>
            <a:off x="7429520" y="4000504"/>
            <a:ext cx="1055242" cy="785818"/>
          </a:xfrm>
          <a:prstGeom prst="rect">
            <a:avLst/>
          </a:prstGeom>
          <a:noFill/>
        </p:spPr>
      </p:pic>
      <p:pic>
        <p:nvPicPr>
          <p:cNvPr id="9" name="Picture 2" descr="https://thumbs.dreamstime.com/z/airmail-envelope-24562609.jpg"/>
          <p:cNvPicPr>
            <a:picLocks noChangeAspect="1" noChangeArrowheads="1"/>
          </p:cNvPicPr>
          <p:nvPr/>
        </p:nvPicPr>
        <p:blipFill>
          <a:blip r:embed="rId3" cstate="print"/>
          <a:srcRect l="7216" t="4433" r="7994" b="17983"/>
          <a:stretch>
            <a:fillRect/>
          </a:stretch>
        </p:blipFill>
        <p:spPr bwMode="auto">
          <a:xfrm>
            <a:off x="7358082" y="4500570"/>
            <a:ext cx="1055242" cy="785818"/>
          </a:xfrm>
          <a:prstGeom prst="rect">
            <a:avLst/>
          </a:prstGeom>
          <a:noFill/>
        </p:spPr>
      </p:pic>
      <p:pic>
        <p:nvPicPr>
          <p:cNvPr id="10" name="Picture 2" descr="https://thumbs.dreamstime.com/z/airmail-envelope-24562609.jpg"/>
          <p:cNvPicPr>
            <a:picLocks noChangeAspect="1" noChangeArrowheads="1"/>
          </p:cNvPicPr>
          <p:nvPr/>
        </p:nvPicPr>
        <p:blipFill>
          <a:blip r:embed="rId3" cstate="print"/>
          <a:srcRect l="7216" t="4433" r="7994" b="17983"/>
          <a:stretch>
            <a:fillRect/>
          </a:stretch>
        </p:blipFill>
        <p:spPr bwMode="auto">
          <a:xfrm>
            <a:off x="7858148" y="4714884"/>
            <a:ext cx="1055242" cy="785818"/>
          </a:xfrm>
          <a:prstGeom prst="rect">
            <a:avLst/>
          </a:prstGeom>
          <a:noFill/>
        </p:spPr>
      </p:pic>
      <p:pic>
        <p:nvPicPr>
          <p:cNvPr id="11" name="Picture 2" descr="https://thumbs.dreamstime.com/z/airmail-envelope-24562609.jpg"/>
          <p:cNvPicPr>
            <a:picLocks noChangeAspect="1" noChangeArrowheads="1"/>
          </p:cNvPicPr>
          <p:nvPr/>
        </p:nvPicPr>
        <p:blipFill>
          <a:blip r:embed="rId3" cstate="print"/>
          <a:srcRect l="7216" t="4433" r="7994" b="17983"/>
          <a:stretch>
            <a:fillRect/>
          </a:stretch>
        </p:blipFill>
        <p:spPr bwMode="auto">
          <a:xfrm>
            <a:off x="7286644" y="5072074"/>
            <a:ext cx="1055242" cy="785818"/>
          </a:xfrm>
          <a:prstGeom prst="rect">
            <a:avLst/>
          </a:prstGeom>
          <a:noFill/>
        </p:spPr>
      </p:pic>
      <p:pic>
        <p:nvPicPr>
          <p:cNvPr id="12" name="Picture 2" descr="https://thumbs.dreamstime.com/z/airmail-envelope-24562609.jpg"/>
          <p:cNvPicPr>
            <a:picLocks noChangeAspect="1" noChangeArrowheads="1"/>
          </p:cNvPicPr>
          <p:nvPr/>
        </p:nvPicPr>
        <p:blipFill>
          <a:blip r:embed="rId3" cstate="print"/>
          <a:srcRect l="7216" t="4433" r="7994" b="17983"/>
          <a:stretch>
            <a:fillRect/>
          </a:stretch>
        </p:blipFill>
        <p:spPr bwMode="auto">
          <a:xfrm>
            <a:off x="7858148" y="5286388"/>
            <a:ext cx="1055242" cy="785818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428868"/>
            <a:ext cx="450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3333FF"/>
                </a:solidFill>
              </a:rPr>
              <a:t>П</a:t>
            </a:r>
            <a:r>
              <a:rPr lang="ru-RU" sz="4000" b="1" dirty="0" smtClean="0">
                <a:solidFill>
                  <a:srgbClr val="3333FF"/>
                </a:solidFill>
              </a:rPr>
              <a:t> О Д У М А </a:t>
            </a:r>
            <a:r>
              <a:rPr lang="ru-RU" sz="4000" b="1" dirty="0" err="1" smtClean="0">
                <a:solidFill>
                  <a:srgbClr val="3333FF"/>
                </a:solidFill>
              </a:rPr>
              <a:t>Й</a:t>
            </a:r>
            <a:r>
              <a:rPr lang="ru-RU" sz="4000" b="1" dirty="0" smtClean="0">
                <a:solidFill>
                  <a:srgbClr val="3333FF"/>
                </a:solidFill>
              </a:rPr>
              <a:t> !</a:t>
            </a:r>
            <a:endParaRPr lang="ru-RU" sz="4000" b="1" dirty="0">
              <a:solidFill>
                <a:srgbClr val="3333FF"/>
              </a:solidFill>
            </a:endParaRPr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5786446" y="5000636"/>
            <a:ext cx="2857520" cy="523220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3333FF"/>
                </a:solidFill>
              </a:rPr>
              <a:t>в</a:t>
            </a:r>
            <a:r>
              <a:rPr lang="ru-RU" sz="2800" b="1" dirty="0" smtClean="0">
                <a:solidFill>
                  <a:srgbClr val="3333FF"/>
                </a:solidFill>
              </a:rPr>
              <a:t>ернуться назад</a:t>
            </a:r>
            <a:endParaRPr lang="ru-RU" sz="2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1071546"/>
            <a:ext cx="83582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3333FF"/>
                </a:solidFill>
              </a:rPr>
              <a:t>5</a:t>
            </a:r>
            <a:r>
              <a:rPr lang="ru-RU" sz="3600" b="1" dirty="0" smtClean="0">
                <a:solidFill>
                  <a:srgbClr val="3333FF"/>
                </a:solidFill>
              </a:rPr>
              <a:t>. Составьте выражение. Сказка занимает в 2 раза больше страниц, чем рассказ. Сколько страниц занимают сказка и рассказ вместе?</a:t>
            </a:r>
          </a:p>
        </p:txBody>
      </p:sp>
      <p:sp>
        <p:nvSpPr>
          <p:cNvPr id="3" name="TextBox 2">
            <a:hlinkClick r:id="" action="ppaction://hlinkshowjump?jump=nextslide"/>
          </p:cNvPr>
          <p:cNvSpPr txBox="1"/>
          <p:nvPr/>
        </p:nvSpPr>
        <p:spPr>
          <a:xfrm>
            <a:off x="785786" y="3714752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1). </a:t>
            </a:r>
            <a:r>
              <a:rPr lang="en-US" sz="4000" dirty="0" smtClean="0"/>
              <a:t>x + (x+2)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785786" y="4786322"/>
            <a:ext cx="29289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2</a:t>
            </a:r>
            <a:r>
              <a:rPr lang="ru-RU" sz="4000" dirty="0" smtClean="0"/>
              <a:t>). </a:t>
            </a:r>
            <a:r>
              <a:rPr lang="en-US" sz="4000" dirty="0" smtClean="0"/>
              <a:t>x + 2x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5" name="TextBox 4">
            <a:hlinkClick r:id="" action="ppaction://hlinkshowjump?jump=nextslide"/>
          </p:cNvPr>
          <p:cNvSpPr txBox="1"/>
          <p:nvPr/>
        </p:nvSpPr>
        <p:spPr>
          <a:xfrm>
            <a:off x="5000628" y="3714752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3). </a:t>
            </a:r>
            <a:r>
              <a:rPr lang="en-US" sz="4000" dirty="0" smtClean="0"/>
              <a:t>x + 2</a:t>
            </a:r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6" name="TextBox 5">
            <a:hlinkClick r:id="" action="ppaction://hlinkshowjump?jump=nextslide"/>
          </p:cNvPr>
          <p:cNvSpPr txBox="1"/>
          <p:nvPr/>
        </p:nvSpPr>
        <p:spPr>
          <a:xfrm>
            <a:off x="5000628" y="4786322"/>
            <a:ext cx="33575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4</a:t>
            </a:r>
            <a:r>
              <a:rPr lang="ru-RU" sz="4000" dirty="0" smtClean="0"/>
              <a:t>). </a:t>
            </a:r>
            <a:r>
              <a:rPr lang="en-US" sz="4000" dirty="0" smtClean="0"/>
              <a:t>2 </a:t>
            </a:r>
            <a:r>
              <a:rPr lang="en-US" sz="4000" dirty="0" smtClean="0">
                <a:sym typeface="Symbol"/>
              </a:rPr>
              <a:t></a:t>
            </a:r>
            <a:r>
              <a:rPr lang="en-US" sz="4000" dirty="0" smtClean="0"/>
              <a:t> x</a:t>
            </a:r>
            <a:endParaRPr lang="ru-RU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357158" y="142852"/>
            <a:ext cx="171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УСТНО</a:t>
            </a:r>
            <a:endParaRPr lang="ru-RU" sz="2800" b="1" dirty="0">
              <a:solidFill>
                <a:srgbClr val="FFFF00"/>
              </a:solidFill>
            </a:endParaRPr>
          </a:p>
        </p:txBody>
      </p:sp>
      <p:pic>
        <p:nvPicPr>
          <p:cNvPr id="48132" name="Picture 4" descr="http://supernowosci24.pl/wp-content/uploads/2013/05/podreczniki.jpg"/>
          <p:cNvPicPr>
            <a:picLocks noChangeAspect="1" noChangeArrowheads="1"/>
          </p:cNvPicPr>
          <p:nvPr/>
        </p:nvPicPr>
        <p:blipFill>
          <a:blip r:embed="rId3" cstate="print"/>
          <a:srcRect l="10812" r="18918"/>
          <a:stretch>
            <a:fillRect/>
          </a:stretch>
        </p:blipFill>
        <p:spPr bwMode="auto">
          <a:xfrm rot="150631">
            <a:off x="7293725" y="5090338"/>
            <a:ext cx="1500198" cy="1334311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428868"/>
            <a:ext cx="450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err="1" smtClean="0">
                <a:solidFill>
                  <a:srgbClr val="3333FF"/>
                </a:solidFill>
              </a:rPr>
              <a:t>П</a:t>
            </a:r>
            <a:r>
              <a:rPr lang="ru-RU" sz="4000" b="1" dirty="0" smtClean="0">
                <a:solidFill>
                  <a:srgbClr val="3333FF"/>
                </a:solidFill>
              </a:rPr>
              <a:t> О Д У М А </a:t>
            </a:r>
            <a:r>
              <a:rPr lang="ru-RU" sz="4000" b="1" dirty="0" err="1" smtClean="0">
                <a:solidFill>
                  <a:srgbClr val="3333FF"/>
                </a:solidFill>
              </a:rPr>
              <a:t>Й</a:t>
            </a:r>
            <a:r>
              <a:rPr lang="ru-RU" sz="4000" b="1" dirty="0" smtClean="0">
                <a:solidFill>
                  <a:srgbClr val="3333FF"/>
                </a:solidFill>
              </a:rPr>
              <a:t> !</a:t>
            </a:r>
            <a:endParaRPr lang="ru-RU" sz="4000" b="1" dirty="0">
              <a:solidFill>
                <a:srgbClr val="3333FF"/>
              </a:solidFill>
            </a:endParaRPr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5786446" y="5000636"/>
            <a:ext cx="2857520" cy="523220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3333FF"/>
                </a:solidFill>
              </a:rPr>
              <a:t>в</a:t>
            </a:r>
            <a:r>
              <a:rPr lang="ru-RU" sz="2800" b="1" dirty="0" smtClean="0">
                <a:solidFill>
                  <a:srgbClr val="3333FF"/>
                </a:solidFill>
              </a:rPr>
              <a:t>ернуться назад</a:t>
            </a:r>
            <a:endParaRPr lang="ru-RU" sz="2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8596" y="1000108"/>
            <a:ext cx="8358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3333FF"/>
                </a:solidFill>
              </a:rPr>
              <a:t>Реши уравнение: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57752" y="1071546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№ 568 (</a:t>
            </a:r>
            <a:r>
              <a:rPr lang="ru-RU" sz="3600" dirty="0" err="1" smtClean="0"/>
              <a:t>а-в</a:t>
            </a:r>
            <a:r>
              <a:rPr lang="ru-RU" sz="3600" dirty="0" smtClean="0"/>
              <a:t>)</a:t>
            </a:r>
            <a:endParaRPr lang="ru-RU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642910" y="2714620"/>
            <a:ext cx="271464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4х + </a:t>
            </a:r>
            <a:r>
              <a:rPr lang="ru-RU" sz="3200" b="1" dirty="0" err="1" smtClean="0"/>
              <a:t>4х</a:t>
            </a:r>
            <a:r>
              <a:rPr lang="ru-RU" sz="3200" b="1" dirty="0" smtClean="0"/>
              <a:t> = 424</a:t>
            </a:r>
          </a:p>
          <a:p>
            <a:r>
              <a:rPr lang="ru-RU" sz="3200" b="1" dirty="0" smtClean="0"/>
              <a:t>8х = 424</a:t>
            </a:r>
          </a:p>
          <a:p>
            <a:r>
              <a:rPr lang="ru-RU" sz="3200" b="1" dirty="0" err="1" smtClean="0"/>
              <a:t>х</a:t>
            </a:r>
            <a:r>
              <a:rPr lang="ru-RU" sz="3200" b="1" dirty="0" smtClean="0"/>
              <a:t> = 424 : 8</a:t>
            </a:r>
          </a:p>
          <a:p>
            <a:r>
              <a:rPr lang="ru-RU" sz="3200" b="1" dirty="0" err="1" smtClean="0"/>
              <a:t>х</a:t>
            </a:r>
            <a:r>
              <a:rPr lang="ru-RU" sz="3200" b="1" dirty="0" smtClean="0"/>
              <a:t> = 53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86050" y="2000240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Проверь себя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29190" y="2714620"/>
            <a:ext cx="292895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15</a:t>
            </a:r>
            <a:r>
              <a:rPr lang="en-US" sz="3200" b="1" dirty="0" smtClean="0"/>
              <a:t>t – 8t</a:t>
            </a:r>
            <a:r>
              <a:rPr lang="ru-RU" sz="3200" b="1" dirty="0" smtClean="0"/>
              <a:t> = </a:t>
            </a:r>
            <a:r>
              <a:rPr lang="en-US" sz="3200" b="1" dirty="0" smtClean="0"/>
              <a:t>714</a:t>
            </a:r>
            <a:endParaRPr lang="ru-RU" sz="3200" b="1" dirty="0" smtClean="0"/>
          </a:p>
          <a:p>
            <a:r>
              <a:rPr lang="en-US" sz="3200" b="1" dirty="0" smtClean="0"/>
              <a:t>7t</a:t>
            </a:r>
            <a:r>
              <a:rPr lang="ru-RU" sz="3200" b="1" dirty="0" smtClean="0"/>
              <a:t> = </a:t>
            </a:r>
            <a:r>
              <a:rPr lang="en-US" sz="3200" b="1" dirty="0" smtClean="0"/>
              <a:t>714</a:t>
            </a:r>
            <a:endParaRPr lang="ru-RU" sz="3200" b="1" dirty="0" smtClean="0"/>
          </a:p>
          <a:p>
            <a:r>
              <a:rPr lang="en-US" sz="3200" b="1" dirty="0" err="1" smtClean="0"/>
              <a:t>t</a:t>
            </a:r>
            <a:r>
              <a:rPr lang="ru-RU" sz="3200" b="1" dirty="0" smtClean="0"/>
              <a:t> = </a:t>
            </a:r>
            <a:r>
              <a:rPr lang="en-US" sz="3200" b="1" dirty="0" smtClean="0"/>
              <a:t>714</a:t>
            </a:r>
            <a:r>
              <a:rPr lang="ru-RU" sz="3200" b="1" dirty="0" smtClean="0"/>
              <a:t> : </a:t>
            </a:r>
            <a:r>
              <a:rPr lang="en-US" sz="3200" b="1" dirty="0" smtClean="0"/>
              <a:t>7</a:t>
            </a:r>
            <a:endParaRPr lang="ru-RU" sz="3200" b="1" dirty="0" smtClean="0"/>
          </a:p>
          <a:p>
            <a:r>
              <a:rPr lang="en-US" sz="3200" b="1" dirty="0" err="1" smtClean="0"/>
              <a:t>t</a:t>
            </a:r>
            <a:r>
              <a:rPr lang="ru-RU" sz="3200" b="1" dirty="0" smtClean="0"/>
              <a:t> = </a:t>
            </a:r>
            <a:r>
              <a:rPr lang="en-US" sz="3200" b="1" dirty="0" smtClean="0"/>
              <a:t>102</a:t>
            </a:r>
            <a:endParaRPr lang="ru-RU" sz="3200" b="1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500298" y="4786322"/>
            <a:ext cx="27146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9a + a</a:t>
            </a:r>
            <a:r>
              <a:rPr lang="ru-RU" sz="3200" b="1" dirty="0" smtClean="0"/>
              <a:t> = </a:t>
            </a:r>
            <a:r>
              <a:rPr lang="en-US" sz="3200" b="1" dirty="0" smtClean="0"/>
              <a:t>500</a:t>
            </a:r>
            <a:endParaRPr lang="ru-RU" sz="3200" b="1" dirty="0" smtClean="0"/>
          </a:p>
          <a:p>
            <a:r>
              <a:rPr lang="en-US" sz="3200" b="1" dirty="0" smtClean="0"/>
              <a:t>10a</a:t>
            </a:r>
            <a:r>
              <a:rPr lang="ru-RU" sz="3200" b="1" dirty="0" smtClean="0"/>
              <a:t> = </a:t>
            </a:r>
            <a:r>
              <a:rPr lang="en-US" sz="3200" b="1" dirty="0" smtClean="0"/>
              <a:t>500</a:t>
            </a:r>
            <a:endParaRPr lang="ru-RU" sz="3200" b="1" dirty="0" smtClean="0"/>
          </a:p>
          <a:p>
            <a:r>
              <a:rPr lang="en-US" sz="3200" b="1" dirty="0" smtClean="0"/>
              <a:t>a</a:t>
            </a:r>
            <a:r>
              <a:rPr lang="ru-RU" sz="3200" b="1" dirty="0" smtClean="0"/>
              <a:t> = </a:t>
            </a:r>
            <a:r>
              <a:rPr lang="en-US" sz="3200" b="1" dirty="0" smtClean="0"/>
              <a:t>50</a:t>
            </a:r>
            <a:endParaRPr lang="ru-RU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8596" y="1142984"/>
            <a:ext cx="83582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3333FF"/>
                </a:solidFill>
              </a:rPr>
              <a:t>Решите задачу: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472" y="2143116"/>
            <a:ext cx="80010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Оля, Катя и Ира читали книги. Оля прочитала в 2 раза больше страниц, чем Ира, Катя – в 3 раза больше, чем Ира. Сколько страниц прочитала каждая девочка, если всего они прочитали 132 страницы?</a:t>
            </a:r>
          </a:p>
        </p:txBody>
      </p:sp>
      <p:pic>
        <p:nvPicPr>
          <p:cNvPr id="46082" name="Picture 2" descr="http://mywishlist.ru/pic/i/wish/orig/004/006/926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5143512"/>
            <a:ext cx="2459149" cy="1357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43042" y="2786058"/>
            <a:ext cx="557213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(а 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b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 с = </a:t>
            </a:r>
            <a:r>
              <a:rPr kumimoji="0" lang="en-US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 b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</a:t>
            </a: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86050" y="2714620"/>
            <a:ext cx="374173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>
              <a:tabLst>
                <a:tab pos="457200" algn="l"/>
              </a:tabLst>
            </a:pP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5 ∙ а = 5а</a:t>
            </a:r>
            <a:endParaRPr lang="ru-RU" sz="6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2714620"/>
            <a:ext cx="407196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457200" algn="l"/>
              </a:tabLst>
            </a:pP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5 + </a:t>
            </a: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b</a:t>
            </a: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= 5</a:t>
            </a: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b</a:t>
            </a:r>
            <a:endParaRPr lang="ru-RU" sz="6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2928934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457200" algn="l"/>
              </a:tabLst>
            </a:pP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(</a:t>
            </a:r>
            <a:r>
              <a:rPr lang="en-US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x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+ 4) ∙ (у – 5) = (</a:t>
            </a:r>
            <a:r>
              <a:rPr lang="en-US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x</a:t>
            </a:r>
            <a:r>
              <a:rPr lang="ru-RU" sz="48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+ 4)(у – 5)</a:t>
            </a:r>
            <a:endParaRPr lang="ru-RU" sz="48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14480" y="2786058"/>
            <a:ext cx="564360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457200" algn="l"/>
              </a:tabLst>
            </a:pP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6 ∙ 8 ∙ </a:t>
            </a: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n</a:t>
            </a: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= 48</a:t>
            </a: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n</a:t>
            </a:r>
            <a:endParaRPr lang="ru-RU" sz="6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2857496"/>
            <a:ext cx="80010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457200" algn="l"/>
              </a:tabLst>
            </a:pP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x</a:t>
            </a: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∙ (2 + с) = </a:t>
            </a: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x</a:t>
            </a: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(2 + с)</a:t>
            </a:r>
            <a:endParaRPr lang="ru-RU" sz="6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85786" y="2857496"/>
            <a:ext cx="76978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tabLst>
                <a:tab pos="457200" algn="l"/>
              </a:tabLst>
            </a:pP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7 ∙ 2 + </a:t>
            </a: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k</a:t>
            </a:r>
            <a:r>
              <a:rPr lang="ru-RU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= 14 </a:t>
            </a:r>
            <a:r>
              <a:rPr lang="en-US" sz="66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k</a:t>
            </a:r>
            <a:endParaRPr lang="ru-RU" sz="6600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4348" y="1285860"/>
            <a:ext cx="77867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3333FF"/>
                </a:solidFill>
              </a:rPr>
              <a:t>Математическая зарядка</a:t>
            </a: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714348" y="5286388"/>
            <a:ext cx="78581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Если равенство верное – руки поднять вверх, если неверное – присесть.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71480"/>
            <a:ext cx="8429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3333FF"/>
                </a:solidFill>
              </a:rPr>
              <a:t>Тест по теме «Упрощение выражений»</a:t>
            </a:r>
            <a:endParaRPr lang="ru-RU" sz="2800" b="1" dirty="0">
              <a:solidFill>
                <a:srgbClr val="3333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071546"/>
            <a:ext cx="892971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/>
              <a:t>1) Упростить выражение    9а – а + 14</a:t>
            </a:r>
          </a:p>
          <a:p>
            <a:r>
              <a:rPr lang="ru-RU" sz="2200" dirty="0" smtClean="0"/>
              <a:t>     а) 8а + 14;         б) 22а;           в) 9а + 14.</a:t>
            </a:r>
          </a:p>
          <a:p>
            <a:r>
              <a:rPr lang="ru-RU" sz="2200" dirty="0" smtClean="0"/>
              <a:t> </a:t>
            </a:r>
          </a:p>
          <a:p>
            <a:r>
              <a:rPr lang="ru-RU" sz="2200" dirty="0" smtClean="0"/>
              <a:t>2) Вставьте вместо * выражение, чтобы равенство  было верным.</a:t>
            </a:r>
          </a:p>
          <a:p>
            <a:r>
              <a:rPr lang="ru-RU" sz="2200" dirty="0" smtClean="0"/>
              <a:t>                                         (132 + у) ∙ 7 = 924 + *</a:t>
            </a:r>
          </a:p>
          <a:p>
            <a:r>
              <a:rPr lang="ru-RU" sz="2200" dirty="0" smtClean="0"/>
              <a:t>     а) у;         б) 7у;        в) 7</a:t>
            </a:r>
          </a:p>
          <a:p>
            <a:r>
              <a:rPr lang="ru-RU" sz="2200" dirty="0" smtClean="0"/>
              <a:t> </a:t>
            </a:r>
          </a:p>
          <a:p>
            <a:r>
              <a:rPr lang="ru-RU" sz="2200" dirty="0" smtClean="0"/>
              <a:t>3) Корень уравнения      4∙ 25 ∙ а = 1200  равен:</a:t>
            </a:r>
          </a:p>
          <a:p>
            <a:r>
              <a:rPr lang="ru-RU" sz="2200" dirty="0" smtClean="0"/>
              <a:t>     а) 120;     б) 300;      в)  12.</a:t>
            </a:r>
          </a:p>
          <a:p>
            <a:r>
              <a:rPr lang="ru-RU" sz="2200" dirty="0" smtClean="0"/>
              <a:t> </a:t>
            </a:r>
          </a:p>
          <a:p>
            <a:r>
              <a:rPr lang="ru-RU" sz="2200" dirty="0" smtClean="0"/>
              <a:t>4) Решите уравнение:       19х – 3х = 128</a:t>
            </a:r>
          </a:p>
          <a:p>
            <a:r>
              <a:rPr lang="ru-RU" sz="2200" dirty="0" smtClean="0"/>
              <a:t> </a:t>
            </a:r>
          </a:p>
          <a:p>
            <a:r>
              <a:rPr lang="ru-RU" sz="2200" dirty="0" smtClean="0"/>
              <a:t>5) Решите задачу:</a:t>
            </a:r>
          </a:p>
          <a:p>
            <a:r>
              <a:rPr lang="ru-RU" sz="2200" dirty="0" smtClean="0"/>
              <a:t>«В первый вагон погрузили угля в 3 раза больше, чем во второй. Сколько тонн угля погрузили в каждый из этих вагонов, если в первый вагон погрузили на 52 т больше, чем во второй?»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71546"/>
            <a:ext cx="84296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3333FF"/>
                </a:solidFill>
              </a:rPr>
              <a:t>Тест по теме «Упрощение выражений»</a:t>
            </a:r>
            <a:endParaRPr lang="ru-RU" sz="4000" b="1" dirty="0">
              <a:solidFill>
                <a:srgbClr val="3333FF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57158" y="2285992"/>
            <a:ext cx="842968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Критерии: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«5» -решены все задания верно;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«4» - решены задания 1-3,4 или 1-3,5;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«3» - решены задания 1-3 или 4 с одним из заданий 1-3 или 5 с одним из заданий 1-3.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57158" y="5122617"/>
            <a:ext cx="835824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Ключ: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lang="ru-RU" sz="3200" dirty="0" smtClean="0">
                <a:latin typeface="Arial" pitchFamily="34" charset="0"/>
                <a:ea typeface="Times New Roman" pitchFamily="18" charset="0"/>
              </a:rPr>
              <a:t> а ;      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2)  б ;       3)  в ;      4)  х=8                              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5)  26 т, 78 т.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500034" y="1928802"/>
            <a:ext cx="8172480" cy="1470025"/>
          </a:xfrm>
        </p:spPr>
        <p:txBody>
          <a:bodyPr/>
          <a:lstStyle/>
          <a:p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Упрощение выражений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071942"/>
            <a:ext cx="6500858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rgbClr val="002060"/>
                </a:solidFill>
              </a:rPr>
              <a:t>«Знание свойств и правил - ключ к успеху в работе»</a:t>
            </a:r>
            <a:endParaRPr lang="ru-RU" sz="4000" dirty="0" smtClean="0">
              <a:solidFill>
                <a:srgbClr val="002060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4000" dirty="0" smtClean="0">
              <a:solidFill>
                <a:srgbClr val="002060"/>
              </a:solidFill>
            </a:endParaRPr>
          </a:p>
        </p:txBody>
      </p:sp>
      <p:pic>
        <p:nvPicPr>
          <p:cNvPr id="2052" name="Picture 8" descr="H:\Documents and Settings\Aida\Рабочий стол\НОвая ГРАФИКА сборник\1111111111111\image31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492196">
            <a:off x="7089775" y="5486400"/>
            <a:ext cx="11747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9" descr="H:\Documents and Settings\Aida\Рабочий стол\НОвая ГРАФИКА сборник\1111111111111\ED1208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" y="4929188"/>
            <a:ext cx="785813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1" descr="H:\Documents and Settings\Aida\Рабочий стол\НОвая ГРАФИКА сборник\1111111111111\image3171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1030305">
            <a:off x="1360488" y="5553075"/>
            <a:ext cx="1143000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286512" y="1071546"/>
            <a:ext cx="2562228" cy="500066"/>
          </a:xfrm>
        </p:spPr>
        <p:txBody>
          <a:bodyPr/>
          <a:lstStyle/>
          <a:p>
            <a:pPr>
              <a:defRPr/>
            </a:pPr>
            <a:fld id="{8F632D52-324F-45E1-97A1-17BFD9EBEC9F}" type="datetime1">
              <a:rPr lang="ru-RU" sz="3600" b="1" smtClean="0">
                <a:solidFill>
                  <a:srgbClr val="002060"/>
                </a:solidFill>
              </a:rPr>
              <a:pPr>
                <a:defRPr/>
              </a:pPr>
              <a:t>29.11.2016</a:t>
            </a:fld>
            <a:endParaRPr lang="ru-RU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42910" y="928670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3333FF"/>
                </a:solidFill>
              </a:rPr>
              <a:t>Подведем итоги: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0034" y="1857364"/>
            <a:ext cx="821537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3200" b="1" dirty="0" smtClean="0"/>
              <a:t>Какую цель мы ставили? Достигли ли цели?</a:t>
            </a:r>
          </a:p>
          <a:p>
            <a:pPr>
              <a:buFontTx/>
              <a:buChar char="-"/>
            </a:pPr>
            <a:r>
              <a:rPr lang="ru-RU" sz="3200" b="1" dirty="0" smtClean="0"/>
              <a:t>Чему мы научились?</a:t>
            </a:r>
          </a:p>
          <a:p>
            <a:pPr>
              <a:buFontTx/>
              <a:buChar char="-"/>
            </a:pPr>
            <a:r>
              <a:rPr lang="ru-RU" sz="3200" b="1" dirty="0" smtClean="0"/>
              <a:t>Оцените свою деятельность на уроке</a:t>
            </a:r>
          </a:p>
        </p:txBody>
      </p:sp>
      <p:sp>
        <p:nvSpPr>
          <p:cNvPr id="9" name="Улыбающееся лицо 8"/>
          <p:cNvSpPr/>
          <p:nvPr/>
        </p:nvSpPr>
        <p:spPr>
          <a:xfrm>
            <a:off x="1071538" y="4214818"/>
            <a:ext cx="1071570" cy="1071570"/>
          </a:xfrm>
          <a:prstGeom prst="smileyFace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лыбающееся лицо 9"/>
          <p:cNvSpPr/>
          <p:nvPr/>
        </p:nvSpPr>
        <p:spPr>
          <a:xfrm>
            <a:off x="3857620" y="4214818"/>
            <a:ext cx="1071570" cy="1071570"/>
          </a:xfrm>
          <a:prstGeom prst="smileyFace">
            <a:avLst>
              <a:gd name="adj" fmla="val 524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6715140" y="4214818"/>
            <a:ext cx="1071570" cy="1071570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785786" y="5429264"/>
            <a:ext cx="1857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Было все понятно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86116" y="5214950"/>
            <a:ext cx="2571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Есть вопросы, которые надо повторить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72198" y="5357826"/>
            <a:ext cx="22145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Ничего 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не понятно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2910" y="1142984"/>
            <a:ext cx="77867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3333FF"/>
                </a:solidFill>
              </a:rPr>
              <a:t>Домашнее задание: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2910" y="1928802"/>
            <a:ext cx="77867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№ 623, 625 (б),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повторить свойства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3500438"/>
            <a:ext cx="7625374" cy="1643074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Down">
              <a:avLst>
                <a:gd name="adj" fmla="val 225870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урок!</a:t>
            </a:r>
            <a:endParaRPr lang="ru-RU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285720" y="857232"/>
            <a:ext cx="871540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Тип урока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 урок систематизации и обобщения знаний и умений.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57158" y="1857364"/>
            <a:ext cx="857256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Цели урока: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Обучающие: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совершенствование навыков  упрощения выражений, применение рациональных приёмов вычислений.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Развивающие: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развивать умение анализировать, сравнивать, обобщать, делать выводы, развивать внимание, развивать устную речь.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Воспитательные: 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воспитывать умение высказывать свою точку зрения, слушать ответы других, принимать участие в диалоге, формировать способность к позитивному сотрудничеству.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43108" y="571480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3333FF"/>
                </a:solidFill>
              </a:rPr>
              <a:t>Назови свойство</a:t>
            </a:r>
            <a:endParaRPr lang="ru-RU" sz="3600" b="1" dirty="0">
              <a:solidFill>
                <a:srgbClr val="3333FF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42910" y="1357298"/>
          <a:ext cx="2786082" cy="750099"/>
        </p:xfrm>
        <a:graphic>
          <a:graphicData uri="http://schemas.openxmlformats.org/presentationml/2006/ole">
            <p:oleObj spid="_x0000_s22530" name="Формула" r:id="rId3" imgW="660240" imgH="17748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28596" y="4786322"/>
          <a:ext cx="4857784" cy="853918"/>
        </p:xfrm>
        <a:graphic>
          <a:graphicData uri="http://schemas.openxmlformats.org/presentationml/2006/ole">
            <p:oleObj spid="_x0000_s22531" name="Формула" r:id="rId4" imgW="1155600" imgH="20304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643174" y="2143116"/>
          <a:ext cx="6000792" cy="872612"/>
        </p:xfrm>
        <a:graphic>
          <a:graphicData uri="http://schemas.openxmlformats.org/presentationml/2006/ole">
            <p:oleObj spid="_x0000_s22532" name="Формула" r:id="rId5" imgW="1396800" imgH="20304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2786050" y="3929066"/>
          <a:ext cx="5572164" cy="857149"/>
        </p:xfrm>
        <a:graphic>
          <a:graphicData uri="http://schemas.openxmlformats.org/presentationml/2006/ole">
            <p:oleObj spid="_x0000_s22533" name="Формула" r:id="rId6" imgW="1320480" imgH="203040" progId="Equation.3">
              <p:embed/>
            </p:oleObj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71472" y="3000372"/>
          <a:ext cx="3268662" cy="750888"/>
        </p:xfrm>
        <a:graphic>
          <a:graphicData uri="http://schemas.openxmlformats.org/presentationml/2006/ole">
            <p:oleObj spid="_x0000_s22534" name="Формула" r:id="rId7" imgW="774360" imgH="177480" progId="Equation.3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3286116" y="5786454"/>
          <a:ext cx="5572164" cy="857149"/>
        </p:xfrm>
        <a:graphic>
          <a:graphicData uri="http://schemas.openxmlformats.org/presentationml/2006/ole">
            <p:oleObj spid="_x0000_s22535" name="Формула" r:id="rId8" imgW="1320480" imgH="203040" progId="Equation.3">
              <p:embed/>
            </p:oleObj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57158" y="142852"/>
            <a:ext cx="171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УСТНО</a:t>
            </a:r>
            <a:endParaRPr lang="ru-RU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928670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3333FF"/>
                </a:solidFill>
              </a:rPr>
              <a:t>1. Сочетательное свойство умножения …</a:t>
            </a:r>
            <a:endParaRPr lang="ru-RU" sz="3600" b="1" dirty="0">
              <a:solidFill>
                <a:srgbClr val="3333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2214554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1).  </a:t>
            </a:r>
            <a:endParaRPr lang="ru-RU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857224" y="3214686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2</a:t>
            </a:r>
            <a:r>
              <a:rPr lang="ru-RU" sz="4000" dirty="0" smtClean="0"/>
              <a:t>). </a:t>
            </a:r>
            <a:endParaRPr lang="ru-RU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857224" y="4143380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3). </a:t>
            </a:r>
            <a:endParaRPr lang="ru-RU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857224" y="5072074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4</a:t>
            </a:r>
            <a:r>
              <a:rPr lang="ru-RU" sz="4000" dirty="0" smtClean="0"/>
              <a:t>). </a:t>
            </a:r>
            <a:endParaRPr lang="ru-RU" sz="4000" dirty="0"/>
          </a:p>
        </p:txBody>
      </p:sp>
      <p:graphicFrame>
        <p:nvGraphicFramePr>
          <p:cNvPr id="15" name="Объект 14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714480" y="5000636"/>
          <a:ext cx="3184094" cy="857256"/>
        </p:xfrm>
        <a:graphic>
          <a:graphicData uri="http://schemas.openxmlformats.org/presentationml/2006/ole">
            <p:oleObj spid="_x0000_s18438" name="Формула" r:id="rId3" imgW="660240" imgH="177480" progId="Equation.3">
              <p:embed/>
            </p:oleObj>
          </a:graphicData>
        </a:graphic>
      </p:graphicFrame>
      <p:graphicFrame>
        <p:nvGraphicFramePr>
          <p:cNvPr id="16" name="Объект 15">
            <a:hlinkClick r:id="rId4" action="ppaction://hlinksldjump"/>
          </p:cNvPr>
          <p:cNvGraphicFramePr>
            <a:graphicFrameLocks noChangeAspect="1"/>
          </p:cNvGraphicFramePr>
          <p:nvPr/>
        </p:nvGraphicFramePr>
        <p:xfrm>
          <a:off x="1643042" y="4071942"/>
          <a:ext cx="5572125" cy="979488"/>
        </p:xfrm>
        <a:graphic>
          <a:graphicData uri="http://schemas.openxmlformats.org/presentationml/2006/ole">
            <p:oleObj spid="_x0000_s18439" name="Формула" r:id="rId5" imgW="1155600" imgH="203040" progId="Equation.3">
              <p:embed/>
            </p:oleObj>
          </a:graphicData>
        </a:graphic>
      </p:graphicFrame>
      <p:graphicFrame>
        <p:nvGraphicFramePr>
          <p:cNvPr id="17" name="Объект 16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643042" y="2143116"/>
          <a:ext cx="6735762" cy="979488"/>
        </p:xfrm>
        <a:graphic>
          <a:graphicData uri="http://schemas.openxmlformats.org/presentationml/2006/ole">
            <p:oleObj spid="_x0000_s18440" name="Формула" r:id="rId6" imgW="1396800" imgH="203040" progId="Equation.3">
              <p:embed/>
            </p:oleObj>
          </a:graphicData>
        </a:graphic>
      </p:graphicFrame>
      <p:graphicFrame>
        <p:nvGraphicFramePr>
          <p:cNvPr id="18" name="Объект 17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571604" y="3071810"/>
          <a:ext cx="6367462" cy="979487"/>
        </p:xfrm>
        <a:graphic>
          <a:graphicData uri="http://schemas.openxmlformats.org/presentationml/2006/ole">
            <p:oleObj spid="_x0000_s18441" name="Формула" r:id="rId7" imgW="1320480" imgH="20304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57158" y="142852"/>
            <a:ext cx="171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УСТНО</a:t>
            </a:r>
            <a:endParaRPr lang="ru-RU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428868"/>
            <a:ext cx="450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3333FF"/>
                </a:solidFill>
              </a:rPr>
              <a:t>П О Д У М А Й !</a:t>
            </a:r>
            <a:endParaRPr lang="ru-RU" sz="4000" b="1" dirty="0">
              <a:solidFill>
                <a:srgbClr val="3333FF"/>
              </a:solidFill>
            </a:endParaRPr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5786446" y="5000636"/>
            <a:ext cx="2857520" cy="523220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3333FF"/>
                </a:solidFill>
              </a:rPr>
              <a:t>в</a:t>
            </a:r>
            <a:r>
              <a:rPr lang="ru-RU" sz="2800" b="1" dirty="0" smtClean="0">
                <a:solidFill>
                  <a:srgbClr val="3333FF"/>
                </a:solidFill>
              </a:rPr>
              <a:t>ернуться назад</a:t>
            </a:r>
            <a:endParaRPr lang="ru-RU" sz="2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928670"/>
            <a:ext cx="8286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3333FF"/>
                </a:solidFill>
              </a:rPr>
              <a:t>2. Распределительное свойство умножения …</a:t>
            </a:r>
            <a:endParaRPr lang="ru-RU" sz="3600" b="1" dirty="0">
              <a:solidFill>
                <a:srgbClr val="3333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57224" y="2214554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1).  </a:t>
            </a:r>
            <a:endParaRPr lang="ru-RU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857224" y="3214686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2</a:t>
            </a:r>
            <a:r>
              <a:rPr lang="ru-RU" sz="4000" dirty="0" smtClean="0"/>
              <a:t>). </a:t>
            </a:r>
            <a:endParaRPr lang="ru-RU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857224" y="4143380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3). </a:t>
            </a:r>
            <a:endParaRPr lang="ru-RU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857224" y="5072074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4</a:t>
            </a:r>
            <a:r>
              <a:rPr lang="ru-RU" sz="4000" dirty="0" smtClean="0"/>
              <a:t>). </a:t>
            </a:r>
            <a:endParaRPr lang="ru-RU" sz="4000" dirty="0"/>
          </a:p>
        </p:txBody>
      </p:sp>
      <p:graphicFrame>
        <p:nvGraphicFramePr>
          <p:cNvPr id="15" name="Объект 14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643042" y="2143116"/>
          <a:ext cx="3184094" cy="857256"/>
        </p:xfrm>
        <a:graphic>
          <a:graphicData uri="http://schemas.openxmlformats.org/presentationml/2006/ole">
            <p:oleObj spid="_x0000_s21506" name="Формула" r:id="rId3" imgW="660240" imgH="177480" progId="Equation.3">
              <p:embed/>
            </p:oleObj>
          </a:graphicData>
        </a:graphic>
      </p:graphicFrame>
      <p:graphicFrame>
        <p:nvGraphicFramePr>
          <p:cNvPr id="16" name="Объект 15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643042" y="4071942"/>
          <a:ext cx="5572125" cy="979488"/>
        </p:xfrm>
        <a:graphic>
          <a:graphicData uri="http://schemas.openxmlformats.org/presentationml/2006/ole">
            <p:oleObj spid="_x0000_s21507" name="Формула" r:id="rId4" imgW="1155600" imgH="203040" progId="Equation.3">
              <p:embed/>
            </p:oleObj>
          </a:graphicData>
        </a:graphic>
      </p:graphicFrame>
      <p:graphicFrame>
        <p:nvGraphicFramePr>
          <p:cNvPr id="18" name="Объект 17">
            <a:hlinkClick r:id="rId5" action="ppaction://hlinksldjump"/>
          </p:cNvPr>
          <p:cNvGraphicFramePr>
            <a:graphicFrameLocks noChangeAspect="1"/>
          </p:cNvGraphicFramePr>
          <p:nvPr/>
        </p:nvGraphicFramePr>
        <p:xfrm>
          <a:off x="1571604" y="3071810"/>
          <a:ext cx="6367462" cy="979487"/>
        </p:xfrm>
        <a:graphic>
          <a:graphicData uri="http://schemas.openxmlformats.org/presentationml/2006/ole">
            <p:oleObj spid="_x0000_s21509" name="Формула" r:id="rId6" imgW="1320480" imgH="203040" progId="Equation.3">
              <p:embed/>
            </p:oleObj>
          </a:graphicData>
        </a:graphic>
      </p:graphicFrame>
      <p:graphicFrame>
        <p:nvGraphicFramePr>
          <p:cNvPr id="19" name="Объект 18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714480" y="5000636"/>
          <a:ext cx="6734175" cy="979488"/>
        </p:xfrm>
        <a:graphic>
          <a:graphicData uri="http://schemas.openxmlformats.org/presentationml/2006/ole">
            <p:oleObj spid="_x0000_s21510" name="Формула" r:id="rId7" imgW="1396800" imgH="20304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57158" y="142852"/>
            <a:ext cx="171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УСТНО</a:t>
            </a:r>
            <a:endParaRPr lang="ru-RU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1670" y="2428868"/>
            <a:ext cx="4500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3333FF"/>
                </a:solidFill>
              </a:rPr>
              <a:t>П О Д У М А Й !</a:t>
            </a:r>
            <a:endParaRPr lang="ru-RU" sz="4000" b="1" dirty="0">
              <a:solidFill>
                <a:srgbClr val="3333FF"/>
              </a:solidFill>
            </a:endParaRPr>
          </a:p>
        </p:txBody>
      </p:sp>
      <p:sp>
        <p:nvSpPr>
          <p:cNvPr id="11" name="TextBox 10">
            <a:hlinkClick r:id="" action="ppaction://hlinkshowjump?jump=previousslide"/>
          </p:cNvPr>
          <p:cNvSpPr txBox="1"/>
          <p:nvPr/>
        </p:nvSpPr>
        <p:spPr>
          <a:xfrm>
            <a:off x="5786446" y="5000636"/>
            <a:ext cx="2857520" cy="523220"/>
          </a:xfrm>
          <a:prstGeom prst="rect">
            <a:avLst/>
          </a:prstGeom>
          <a:ln w="28575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3333FF"/>
                </a:solidFill>
              </a:rPr>
              <a:t>в</a:t>
            </a:r>
            <a:r>
              <a:rPr lang="ru-RU" sz="2800" b="1" dirty="0" smtClean="0">
                <a:solidFill>
                  <a:srgbClr val="3333FF"/>
                </a:solidFill>
              </a:rPr>
              <a:t>ернуться назад</a:t>
            </a:r>
            <a:endParaRPr lang="ru-RU" sz="2800" b="1" dirty="0">
              <a:solidFill>
                <a:srgbClr val="3333FF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928670"/>
            <a:ext cx="87868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3333FF"/>
                </a:solidFill>
              </a:rPr>
              <a:t>3</a:t>
            </a:r>
            <a:r>
              <a:rPr lang="ru-RU" sz="3600" b="1" dirty="0" smtClean="0">
                <a:solidFill>
                  <a:srgbClr val="3333FF"/>
                </a:solidFill>
              </a:rPr>
              <a:t>. Найдите верное равенство</a:t>
            </a:r>
            <a:endParaRPr lang="ru-RU" sz="3600" b="1" dirty="0">
              <a:solidFill>
                <a:srgbClr val="3333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2000240"/>
            <a:ext cx="7858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1).  </a:t>
            </a:r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57224" y="3143248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2</a:t>
            </a:r>
            <a:r>
              <a:rPr lang="ru-RU" sz="4000" dirty="0" smtClean="0"/>
              <a:t>). </a:t>
            </a:r>
            <a:endParaRPr lang="ru-RU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4214818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3). 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5214950"/>
            <a:ext cx="9286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4</a:t>
            </a:r>
            <a:r>
              <a:rPr lang="ru-RU" sz="4000" dirty="0" smtClean="0"/>
              <a:t>). </a:t>
            </a:r>
            <a:endParaRPr lang="ru-RU" sz="4000" dirty="0"/>
          </a:p>
        </p:txBody>
      </p:sp>
      <p:graphicFrame>
        <p:nvGraphicFramePr>
          <p:cNvPr id="11" name="Объект 10">
            <a:hlinkClick r:id="rId3" action="ppaction://hlinksldjump"/>
          </p:cNvPr>
          <p:cNvGraphicFramePr>
            <a:graphicFrameLocks noChangeAspect="1"/>
          </p:cNvGraphicFramePr>
          <p:nvPr/>
        </p:nvGraphicFramePr>
        <p:xfrm>
          <a:off x="1714480" y="1928802"/>
          <a:ext cx="5789237" cy="857256"/>
        </p:xfrm>
        <a:graphic>
          <a:graphicData uri="http://schemas.openxmlformats.org/presentationml/2006/ole">
            <p:oleObj spid="_x0000_s19462" name="Формула" r:id="rId4" imgW="1650960" imgH="203040" progId="Equation.3">
              <p:embed/>
            </p:oleObj>
          </a:graphicData>
        </a:graphic>
      </p:graphicFrame>
      <p:graphicFrame>
        <p:nvGraphicFramePr>
          <p:cNvPr id="12" name="Объект 11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714480" y="3071810"/>
          <a:ext cx="5286412" cy="857250"/>
        </p:xfrm>
        <a:graphic>
          <a:graphicData uri="http://schemas.openxmlformats.org/presentationml/2006/ole">
            <p:oleObj spid="_x0000_s19463" name="Формула" r:id="rId5" imgW="1460160" imgH="203040" progId="Equation.3">
              <p:embed/>
            </p:oleObj>
          </a:graphicData>
        </a:graphic>
      </p:graphicFrame>
      <p:graphicFrame>
        <p:nvGraphicFramePr>
          <p:cNvPr id="13" name="Объект 12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643042" y="4214818"/>
          <a:ext cx="5429288" cy="857250"/>
        </p:xfrm>
        <a:graphic>
          <a:graphicData uri="http://schemas.openxmlformats.org/presentationml/2006/ole">
            <p:oleObj spid="_x0000_s19464" name="Формула" r:id="rId6" imgW="1498320" imgH="203040" progId="Equation.3">
              <p:embed/>
            </p:oleObj>
          </a:graphicData>
        </a:graphic>
      </p:graphicFrame>
      <p:graphicFrame>
        <p:nvGraphicFramePr>
          <p:cNvPr id="14" name="Объект 13">
            <a:hlinkClick r:id="" action="ppaction://hlinkshowjump?jump=nextslide"/>
          </p:cNvPr>
          <p:cNvGraphicFramePr>
            <a:graphicFrameLocks noChangeAspect="1"/>
          </p:cNvGraphicFramePr>
          <p:nvPr/>
        </p:nvGraphicFramePr>
        <p:xfrm>
          <a:off x="1643042" y="5286388"/>
          <a:ext cx="5789237" cy="857256"/>
        </p:xfrm>
        <a:graphic>
          <a:graphicData uri="http://schemas.openxmlformats.org/presentationml/2006/ole">
            <p:oleObj spid="_x0000_s19465" name="Формула" r:id="rId7" imgW="1650960" imgH="20304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57158" y="142852"/>
            <a:ext cx="1714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УСТНО</a:t>
            </a:r>
            <a:endParaRPr lang="ru-RU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-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- 2</Template>
  <TotalTime>302</TotalTime>
  <Words>627</Words>
  <Application>Microsoft Office PowerPoint</Application>
  <PresentationFormat>Экран (4:3)</PresentationFormat>
  <Paragraphs>117</Paragraphs>
  <Slides>21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математика - 2</vt:lpstr>
      <vt:lpstr>Формула</vt:lpstr>
      <vt:lpstr>Слайд 1</vt:lpstr>
      <vt:lpstr>Упрощение выражений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dc:description>http://aida.ucoz.ru</dc:description>
  <cp:lastModifiedBy>Дом</cp:lastModifiedBy>
  <cp:revision>38</cp:revision>
  <dcterms:created xsi:type="dcterms:W3CDTF">2016-11-27T12:25:47Z</dcterms:created>
  <dcterms:modified xsi:type="dcterms:W3CDTF">2016-11-29T18:06:49Z</dcterms:modified>
  <cp:category>шаблоны для презентаций</cp:category>
</cp:coreProperties>
</file>