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33"/>
  </p:notesMasterIdLst>
  <p:handoutMasterIdLst>
    <p:handoutMasterId r:id="rId34"/>
  </p:handoutMasterIdLst>
  <p:sldIdLst>
    <p:sldId id="267" r:id="rId3"/>
    <p:sldId id="274" r:id="rId4"/>
    <p:sldId id="262" r:id="rId5"/>
    <p:sldId id="264" r:id="rId6"/>
    <p:sldId id="279" r:id="rId7"/>
    <p:sldId id="275" r:id="rId8"/>
    <p:sldId id="277" r:id="rId9"/>
    <p:sldId id="286" r:id="rId10"/>
    <p:sldId id="294" r:id="rId11"/>
    <p:sldId id="268" r:id="rId12"/>
    <p:sldId id="287" r:id="rId13"/>
    <p:sldId id="270" r:id="rId14"/>
    <p:sldId id="285" r:id="rId15"/>
    <p:sldId id="281" r:id="rId16"/>
    <p:sldId id="295" r:id="rId17"/>
    <p:sldId id="278" r:id="rId18"/>
    <p:sldId id="280" r:id="rId19"/>
    <p:sldId id="284" r:id="rId20"/>
    <p:sldId id="258" r:id="rId21"/>
    <p:sldId id="269" r:id="rId22"/>
    <p:sldId id="260" r:id="rId23"/>
    <p:sldId id="259" r:id="rId24"/>
    <p:sldId id="276" r:id="rId25"/>
    <p:sldId id="272" r:id="rId26"/>
    <p:sldId id="273" r:id="rId27"/>
    <p:sldId id="271" r:id="rId28"/>
    <p:sldId id="283" r:id="rId29"/>
    <p:sldId id="291" r:id="rId30"/>
    <p:sldId id="289" r:id="rId31"/>
    <p:sldId id="290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pos="3839">
          <p15:clr>
            <a:srgbClr val="A4A3A4"/>
          </p15:clr>
        </p15:guide>
        <p15:guide id="7" pos="959">
          <p15:clr>
            <a:srgbClr val="A4A3A4"/>
          </p15:clr>
        </p15:guide>
        <p15:guide id="8" pos="6719">
          <p15:clr>
            <a:srgbClr val="A4A3A4"/>
          </p15:clr>
        </p15:guide>
        <p15:guide id="9" pos="383">
          <p15:clr>
            <a:srgbClr val="A4A3A4"/>
          </p15:clr>
        </p15:guide>
        <p15:guide id="10" pos="4703">
          <p15:clr>
            <a:srgbClr val="A4A3A4"/>
          </p15:clr>
        </p15:guide>
        <p15:guide id="11" pos="10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0000"/>
    <a:srgbClr val="0000FF"/>
    <a:srgbClr val="00FF00"/>
    <a:srgbClr val="669900"/>
    <a:srgbClr val="FF66FF"/>
    <a:srgbClr val="66FFFF"/>
    <a:srgbClr val="CC0099"/>
    <a:srgbClr val="FF3300"/>
    <a:srgbClr val="CC00FF"/>
    <a:srgbClr val="6C3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84943" autoAdjust="0"/>
  </p:normalViewPr>
  <p:slideViewPr>
    <p:cSldViewPr>
      <p:cViewPr varScale="1">
        <p:scale>
          <a:sx n="98" d="100"/>
          <a:sy n="98" d="100"/>
        </p:scale>
        <p:origin x="-966" y="-102"/>
      </p:cViewPr>
      <p:guideLst>
        <p:guide orient="horz" pos="2160"/>
        <p:guide orient="horz" pos="864"/>
        <p:guide orient="horz" pos="2496"/>
        <p:guide orient="horz" pos="1200"/>
        <p:guide orient="horz" pos="3888"/>
        <p:guide pos="3839"/>
        <p:guide pos="959"/>
        <p:guide pos="6719"/>
        <p:guide pos="383"/>
        <p:guide pos="4703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0892-B1F7-4421-9A47-FE4C5BE326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6174131"/>
      </p:ext>
    </p:extLst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0000">
    <p:split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4F042A8-43C1-4815-A5CF-022104463224}" type="datetimeFigureOut">
              <a:rPr lang="ru-RU" smtClean="0"/>
              <a:pPr/>
              <a:t>30.11.2016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 advClick="0" advTm="10000">
    <p:split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RosanoffScool222\Documents\&#1042;&#1080;&#1076;&#1077;&#1086;%20-%20&#1048;&#1088;&#1072;\&#1053;&#1086;&#1074;&#1072;&#1103;%20&#1087;&#1072;&#1087;&#1082;&#1072;\&#1052;&#1091;&#1079;&#1099;&#1082;&#1072;%20&#1080;&#1079;%20&#1082;&#1080;&#1085;&#1086;&#1092;&#1080;&#1083;&#1100;&#1084;&#1072;%20&#1043;&#1086;&#1089;&#1090;&#1100;&#1103;%20&#1048;&#1079;%20&#1041;&#1091;&#1076;&#1091;&#1097;&#1077;&#1075;&#1086;%20-%20&#1048;&#1085;&#1089;&#1090;&#1088;&#1091;&#1084;&#1077;&#1085;&#1090;&#1072;&#1083;&#1100;&#1085;&#1072;&#1103;%20&#1050;&#1086;&#1084;&#1087;&#1086;&#1079;&#1080;&#1090;&#1086;&#1088;%20&#1045;&#1074;&#1075;&#1077;&#1085;&#1080;&#1081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0.jpeg"/><Relationship Id="rId7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gif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gif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gif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8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gif"/><Relationship Id="rId5" Type="http://schemas.openxmlformats.org/officeDocument/2006/relationships/image" Target="../media/image2.gif"/><Relationship Id="rId4" Type="http://schemas.openxmlformats.org/officeDocument/2006/relationships/image" Target="../media/image9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3536321">
            <a:off x="2363244" y="2420666"/>
            <a:ext cx="819150" cy="2343150"/>
          </a:xfrm>
          <a:prstGeom prst="rect">
            <a:avLst/>
          </a:prstGeom>
        </p:spPr>
      </p:pic>
      <p:pic>
        <p:nvPicPr>
          <p:cNvPr id="19" name="Рисунок 18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5400000">
            <a:off x="4336132" y="1946920"/>
            <a:ext cx="819150" cy="2343150"/>
          </a:xfrm>
          <a:prstGeom prst="rect">
            <a:avLst/>
          </a:prstGeom>
        </p:spPr>
      </p:pic>
      <p:pic>
        <p:nvPicPr>
          <p:cNvPr id="12" name="Рисунок 11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4682544">
            <a:off x="8584604" y="2090936"/>
            <a:ext cx="819150" cy="2343150"/>
          </a:xfrm>
          <a:prstGeom prst="rect">
            <a:avLst/>
          </a:prstGeom>
        </p:spPr>
      </p:pic>
      <p:pic>
        <p:nvPicPr>
          <p:cNvPr id="14" name="Рисунок 13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5400000">
            <a:off x="6424364" y="2018928"/>
            <a:ext cx="819150" cy="2343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5960" y="332656"/>
            <a:ext cx="8136904" cy="792088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Decor" pitchFamily="2" charset="0"/>
              </a:rPr>
              <a:t>МБОУ ДОД «ДШИ № 1 им. А.С. Розанова»</a:t>
            </a:r>
            <a:endParaRPr lang="ru-RU" sz="2800" b="1" i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Decor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36" y="3356992"/>
            <a:ext cx="103691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FF00"/>
                </a:solidFill>
                <a:latin typeface="Decor" pitchFamily="2" charset="0"/>
                <a:ea typeface="+mj-ea"/>
                <a:cs typeface="+mj-cs"/>
              </a:rPr>
              <a:t>Праздник танца </a:t>
            </a:r>
          </a:p>
          <a:p>
            <a:pPr algn="ctr"/>
            <a:r>
              <a:rPr lang="ru-RU" sz="88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FF00"/>
                </a:solidFill>
                <a:latin typeface="Decor" pitchFamily="2" charset="0"/>
                <a:ea typeface="+mj-ea"/>
                <a:cs typeface="+mj-cs"/>
              </a:rPr>
              <a:t>«Хибинские ассамблеи»</a:t>
            </a:r>
          </a:p>
        </p:txBody>
      </p:sp>
      <p:pic>
        <p:nvPicPr>
          <p:cNvPr id="13" name="Рисунок 12" descr="GOD_CULT_LOGO_CMYK_FIN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>
          <a:xfrm>
            <a:off x="0" y="-1"/>
            <a:ext cx="2321042" cy="16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white">
          <a:xfrm>
            <a:off x="1053852" y="1196752"/>
            <a:ext cx="10081120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Году культуры в России </a:t>
            </a:r>
            <a:br>
              <a:rPr kumimoji="0" lang="ru-RU" sz="6000" b="1" i="0" u="none" strike="noStrike" kern="1200" cap="none" spc="0" normalizeH="0" baseline="0" noProof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и Мурманской области</a:t>
            </a:r>
            <a:r>
              <a:rPr kumimoji="0" lang="ru-RU" sz="6000" b="1" i="0" u="none" strike="noStrike" kern="1200" cap="none" spc="0" normalizeH="0" noProof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посвящается...</a:t>
            </a:r>
            <a:endParaRPr kumimoji="0" lang="ru-RU" sz="6000" b="1" i="0" u="none" strike="noStrike" kern="1200" cap="all" spc="0" normalizeH="0" baseline="0" noProof="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pic>
        <p:nvPicPr>
          <p:cNvPr id="16" name="Рисунок 15" descr="Птичка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10126860" y="0"/>
            <a:ext cx="182941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muzik11s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54852" y="2708920"/>
            <a:ext cx="1669276" cy="720080"/>
          </a:xfrm>
          <a:prstGeom prst="rect">
            <a:avLst/>
          </a:prstGeom>
        </p:spPr>
      </p:pic>
      <p:pic>
        <p:nvPicPr>
          <p:cNvPr id="11" name="Рисунок 10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48" y="4077072"/>
            <a:ext cx="193676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0_a7c7b_35b50183_M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386308" y="1124744"/>
            <a:ext cx="2857500" cy="2857500"/>
          </a:xfrm>
          <a:prstGeom prst="rect">
            <a:avLst/>
          </a:prstGeom>
        </p:spPr>
      </p:pic>
      <p:pic>
        <p:nvPicPr>
          <p:cNvPr id="22" name="Музыка из кинофильма Гостья Из Будущего - Инструментальная Композитор Евге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5942013" y="3276600"/>
            <a:ext cx="304800" cy="304800"/>
          </a:xfrm>
          <a:prstGeom prst="rect">
            <a:avLst/>
          </a:prstGeom>
        </p:spPr>
      </p:pic>
      <p:pic>
        <p:nvPicPr>
          <p:cNvPr id="23" name="Музыка из кинофильма Гостья Из Будущего - Инструментальная Композитор Евге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5942013" y="3276600"/>
            <a:ext cx="304800" cy="304800"/>
          </a:xfrm>
          <a:prstGeom prst="rect">
            <a:avLst/>
          </a:prstGeom>
        </p:spPr>
      </p:pic>
      <p:pic>
        <p:nvPicPr>
          <p:cNvPr id="24" name="Музыка из кинофильма Гостья Из Будущего - Инструментальная Композитор Евге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5942013" y="3276600"/>
            <a:ext cx="304800" cy="304800"/>
          </a:xfrm>
          <a:prstGeom prst="rect">
            <a:avLst/>
          </a:prstGeom>
        </p:spPr>
      </p:pic>
      <p:pic>
        <p:nvPicPr>
          <p:cNvPr id="25" name="Музыка из кинофильма Гостья Из Будущего - Инструментальная Композитор Евге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5942013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9426459"/>
      </p:ext>
    </p:extLst>
  </p:cSld>
  <p:clrMapOvr>
    <a:masterClrMapping/>
  </p:clrMapOvr>
  <p:transition spd="med" advClick="0" advTm="8000">
    <p:spli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23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3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6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3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702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23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4437112"/>
            <a:ext cx="10225136" cy="16561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Третий класс начинает постигать</a:t>
            </a:r>
            <a:r>
              <a:rPr lang="ru-RU" sz="60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/>
            </a:r>
            <a:br>
              <a:rPr lang="ru-RU" sz="60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</a:br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азы искусства классического танца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ecor" pitchFamily="2" charset="0"/>
            </a:endParaRPr>
          </a:p>
        </p:txBody>
      </p:sp>
      <p:pic>
        <p:nvPicPr>
          <p:cNvPr id="9" name="Содержимое 8" descr="1 (102)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7748" y="0"/>
            <a:ext cx="5911578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 (109)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50396" y="0"/>
            <a:ext cx="611678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56" y="4348303"/>
            <a:ext cx="1656184" cy="160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1194617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20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02324" y="188640"/>
            <a:ext cx="2103687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 (57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174532" y="188639"/>
            <a:ext cx="4896544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 класс.jpg"/>
          <p:cNvPicPr>
            <a:picLocks noChangeAspect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>
          <a:xfrm>
            <a:off x="189756" y="188640"/>
            <a:ext cx="54726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56" y="4348303"/>
            <a:ext cx="1656184" cy="160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26060" y="3861048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Весёлые, нежные, страстные -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У каждого свой характер.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Они удивительно-разные.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Их внутренний мир необъятен.</a:t>
            </a:r>
            <a:endParaRPr lang="ru-RU" sz="12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Decor" pitchFamily="2" charset="0"/>
            </a:endParaRPr>
          </a:p>
        </p:txBody>
      </p:sp>
      <p:pic>
        <p:nvPicPr>
          <p:cNvPr id="10" name="Рисунок 9" descr="0_90ef2_78c72ce4_S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61964" y="4581128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641" y="4509120"/>
            <a:ext cx="10657184" cy="172819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Урок классического танца в четвертом классе</a:t>
            </a:r>
            <a:r>
              <a:rPr lang="ru-RU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/>
            </a:r>
            <a:br>
              <a:rPr lang="ru-RU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</a:br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...плие, поклоны и прыжки...</a:t>
            </a:r>
            <a:endParaRPr lang="ru-RU" sz="4800" b="1" dirty="0">
              <a:ln w="3175">
                <a:solidFill>
                  <a:schemeClr val="tx1"/>
                </a:solidFill>
              </a:ln>
              <a:solidFill>
                <a:srgbClr val="00FF00"/>
              </a:solidFill>
              <a:latin typeface="Decor" pitchFamily="2" charset="0"/>
            </a:endParaRPr>
          </a:p>
        </p:txBody>
      </p:sp>
      <p:pic>
        <p:nvPicPr>
          <p:cNvPr id="5" name="Содержимое 4" descr="1 (3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20000" contrast="20000"/>
          </a:blip>
          <a:stretch>
            <a:fillRect/>
          </a:stretch>
        </p:blipFill>
        <p:spPr>
          <a:xfrm>
            <a:off x="6166420" y="188640"/>
            <a:ext cx="2847109" cy="426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 (17)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bright="20000" contrast="10000"/>
          </a:blip>
          <a:stretch>
            <a:fillRect/>
          </a:stretch>
        </p:blipFill>
        <p:spPr>
          <a:xfrm>
            <a:off x="3286100" y="188640"/>
            <a:ext cx="284571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1 (17).JPG"/>
          <p:cNvPicPr>
            <a:picLocks noChangeAspect="1"/>
          </p:cNvPicPr>
          <p:nvPr/>
        </p:nvPicPr>
        <p:blipFill>
          <a:blip r:embed="rId5" cstate="email">
            <a:lum bright="10000" contrast="10000"/>
          </a:blip>
          <a:stretch>
            <a:fillRect/>
          </a:stretch>
        </p:blipFill>
        <p:spPr>
          <a:xfrm>
            <a:off x="261764" y="188640"/>
            <a:ext cx="284571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1 (17).JPG"/>
          <p:cNvPicPr>
            <a:picLocks noChangeAspect="1"/>
          </p:cNvPicPr>
          <p:nvPr/>
        </p:nvPicPr>
        <p:blipFill>
          <a:blip r:embed="rId6" cstate="email">
            <a:lum bright="20000" contrast="20000"/>
          </a:blip>
          <a:stretch>
            <a:fillRect/>
          </a:stretch>
        </p:blipFill>
        <p:spPr>
          <a:xfrm>
            <a:off x="9190756" y="188640"/>
            <a:ext cx="2845714" cy="426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57" y="4365104"/>
            <a:ext cx="1653702" cy="159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65)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05780" y="188640"/>
            <a:ext cx="4320480" cy="647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 (97)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4870276" y="188640"/>
            <a:ext cx="693743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42284" y="4509120"/>
            <a:ext cx="6768752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...На висках блестят слезинки пота,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И земля уходит из-под ног.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Нет,..нельзя! «Работа есть работа!» -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ТАК сказал сегодня педагог.</a:t>
            </a:r>
            <a:endParaRPr kumimoji="0" lang="ru-RU" sz="2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7788" y="188640"/>
            <a:ext cx="3552825" cy="512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частники концерта - учащиеся хореографического отделения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tretch>
            <a:fillRect/>
          </a:stretch>
        </p:blipFill>
        <p:spPr>
          <a:xfrm>
            <a:off x="4294212" y="188640"/>
            <a:ext cx="7686675" cy="512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98268" y="515719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 smtClean="0">
                <a:ln w="3175"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Участники праздника танца </a:t>
            </a:r>
            <a:r>
              <a:rPr lang="ru-RU" sz="4800" b="1" kern="0" dirty="0" smtClean="0">
                <a:ln w="3175">
                  <a:solidFill>
                    <a:srgbClr val="000000"/>
                  </a:solidFill>
                </a:ln>
                <a:solidFill>
                  <a:srgbClr val="E20000"/>
                </a:solidFill>
                <a:latin typeface="Decor" pitchFamily="2" charset="0"/>
                <a:ea typeface="+mj-ea"/>
              </a:rPr>
              <a:t>«Хибинские ассамблеи» 2011</a:t>
            </a:r>
            <a:endParaRPr lang="ru-RU" dirty="0">
              <a:solidFill>
                <a:srgbClr val="E2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85184"/>
            <a:ext cx="4510236" cy="177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ln w="3175">
                  <a:solidFill>
                    <a:srgbClr val="000000"/>
                  </a:solidFill>
                </a:ln>
                <a:solidFill>
                  <a:srgbClr val="E20000"/>
                </a:solidFill>
                <a:latin typeface="Decor" pitchFamily="2" charset="0"/>
                <a:ea typeface="+mj-ea"/>
              </a:rPr>
              <a:t>«Норвежский праздничный»</a:t>
            </a:r>
          </a:p>
          <a:p>
            <a:pPr algn="ctr"/>
            <a:r>
              <a:rPr lang="ru-RU" sz="3600" b="1" kern="0" dirty="0" err="1" smtClean="0">
                <a:ln w="3175"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Яценко</a:t>
            </a:r>
            <a:r>
              <a:rPr lang="ru-RU" sz="3600" b="1" kern="0" dirty="0" smtClean="0">
                <a:ln w="3175"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 Георгий</a:t>
            </a:r>
          </a:p>
          <a:p>
            <a:pPr algn="ctr"/>
            <a:r>
              <a:rPr lang="ru-RU" sz="3600" b="1" kern="0" dirty="0" smtClean="0">
                <a:ln w="3175"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Дружинин Павел</a:t>
            </a:r>
            <a:endParaRPr lang="ru-RU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af28_ce54e679_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11063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4612" y="332656"/>
            <a:ext cx="3960440" cy="3672408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Вы на виду у нас росли</a:t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И на глазах у всех умнели!</a:t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Вдруг как-то сразу расцвели</a:t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И незаметно повзрослели!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/>
            </a:r>
            <a:b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</a:b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> 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/>
            </a:r>
            <a:b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Еще вчера - ученики,</a:t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Что стали лучшими друзьями!</a:t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И вот уже - </a:t>
            </a:r>
            <a:r>
              <a:rPr lang="ru-RU" sz="2800" dirty="0" smtClean="0">
                <a:ln>
                  <a:solidFill>
                    <a:srgbClr val="E20000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выпускники,</a:t>
            </a: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/>
            </a:r>
            <a:b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Любуемся, гордимся вами!</a:t>
            </a:r>
            <a:endParaRPr lang="ru-RU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3" name="Рисунок 2" descr="юбилей хореографического отделения апрель 2013 -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1844" y="1268760"/>
            <a:ext cx="5832648" cy="40878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1764" y="260648"/>
            <a:ext cx="6984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solidFill>
                    <a:srgbClr val="E2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Выпускники  </a:t>
            </a:r>
            <a:r>
              <a:rPr kumimoji="0" lang="ru-RU" sz="5400" b="0" i="0" u="none" strike="noStrike" kern="0" cap="none" spc="0" normalizeH="0" noProof="0" dirty="0" smtClean="0">
                <a:ln>
                  <a:solidFill>
                    <a:srgbClr val="E2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    2014 года</a:t>
            </a:r>
            <a:endParaRPr kumimoji="0" lang="ru-RU" sz="6600" b="0" i="0" u="none" strike="noStrike" kern="0" cap="none" spc="0" normalizeH="0" baseline="0" noProof="0" dirty="0">
              <a:ln>
                <a:solidFill>
                  <a:srgbClr val="E20000"/>
                </a:solidFill>
              </a:ln>
              <a:solidFill>
                <a:srgbClr val="E2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06580" y="4149080"/>
            <a:ext cx="45822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«Среди волн»</a:t>
            </a:r>
            <a:endParaRPr lang="ru-RU" sz="4000" b="1" kern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ecor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«Хибинские ассамблеи»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35 лет отделению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2013 год</a:t>
            </a:r>
            <a:endParaRPr kumimoji="0" lang="ru-RU" sz="4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7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7609" y="188640"/>
            <a:ext cx="965360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0_c124b_a13aaedc_XX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946" y="0"/>
            <a:ext cx="10774932" cy="67209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3892" y="5589240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«Снежный хоровод»</a:t>
            </a:r>
            <a:r>
              <a:rPr lang="ru-RU" sz="5400" b="1" kern="0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Decor" pitchFamily="2" charset="0"/>
                <a:ea typeface="+mj-ea"/>
              </a:rPr>
              <a:t> </a:t>
            </a:r>
            <a:r>
              <a:rPr lang="ru-RU" sz="4800" b="1" kern="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ансамбль «Созвездие»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16" name="Рисунок 15" descr="snegur4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5820" y="5301208"/>
            <a:ext cx="714375" cy="119062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ечные бли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3772" y="188640"/>
            <a:ext cx="5040559" cy="325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40306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1764" y="3429000"/>
            <a:ext cx="501977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23730" y="188640"/>
            <a:ext cx="63892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323" y="3573016"/>
            <a:ext cx="6696745" cy="1656184"/>
          </a:xfrm>
        </p:spPr>
        <p:txBody>
          <a:bodyPr/>
          <a:lstStyle/>
          <a:p>
            <a:pPr algn="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Decor" pitchFamily="2" charset="0"/>
              </a:rPr>
              <a:t>«Солнечные блики»</a:t>
            </a:r>
            <a:b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Decor" pitchFamily="2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Decor" pitchFamily="2" charset="0"/>
              </a:rPr>
              <a:t>ансамбль «Созвездие»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Decor" pitchFamily="2" charset="0"/>
            </a:endParaRPr>
          </a:p>
        </p:txBody>
      </p:sp>
      <p:pic>
        <p:nvPicPr>
          <p:cNvPr id="8" name="Рисунок 7" descr="billed.asp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74332" y="3429000"/>
            <a:ext cx="1644923" cy="170346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56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>
          <a:xfrm>
            <a:off x="5878388" y="332656"/>
            <a:ext cx="583264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468.JPG"/>
          <p:cNvPicPr>
            <a:picLocks noChangeAspect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>
          <a:xfrm>
            <a:off x="333772" y="332656"/>
            <a:ext cx="5280898" cy="428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3772" y="4725144"/>
            <a:ext cx="114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 smtClean="0">
                <a:ln w="3175">
                  <a:solidFill>
                    <a:srgbClr val="000000"/>
                  </a:solidFill>
                </a:ln>
                <a:solidFill>
                  <a:srgbClr val="00FF00"/>
                </a:solidFill>
                <a:latin typeface="Decor" pitchFamily="2" charset="0"/>
                <a:ea typeface="+mj-ea"/>
              </a:rPr>
              <a:t>Открытый экзамен по народно-сценическому танцу </a:t>
            </a:r>
          </a:p>
          <a:p>
            <a:pPr algn="ctr"/>
            <a:r>
              <a:rPr lang="ru-RU" sz="4800" b="1" kern="0" dirty="0" smtClean="0">
                <a:ln w="3175">
                  <a:solidFill>
                    <a:srgbClr val="000000"/>
                  </a:solidFill>
                </a:ln>
                <a:solidFill>
                  <a:srgbClr val="00FF00"/>
                </a:solidFill>
                <a:latin typeface="Decor" pitchFamily="2" charset="0"/>
                <a:ea typeface="+mj-ea"/>
              </a:rPr>
              <a:t>в шестом классе, май  2013 года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ародный 6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>
          <a:xfrm>
            <a:off x="1917948" y="0"/>
            <a:ext cx="9937104" cy="493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5085184"/>
            <a:ext cx="10297144" cy="15567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Экзамен по народно-сценическому танцу в 6 классе Украинский народный танец «</a:t>
            </a:r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К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атерина»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00FF00"/>
              </a:solidFill>
              <a:latin typeface="Decor" pitchFamily="2" charset="0"/>
            </a:endParaRPr>
          </a:p>
        </p:txBody>
      </p:sp>
      <p:pic>
        <p:nvPicPr>
          <p:cNvPr id="4" name="Рисунок 3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764" y="4437112"/>
            <a:ext cx="1653702" cy="159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babochka6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110" y="358806"/>
            <a:ext cx="1107635" cy="3692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494539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2506027" y="2506033"/>
            <a:ext cx="6858000" cy="18459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0116" y="116632"/>
            <a:ext cx="7164796" cy="1224136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Decor" pitchFamily="2" charset="0"/>
              </a:rPr>
              <a:t>Хореографическое отделение </a:t>
            </a: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E20000"/>
                </a:solidFill>
                <a:effectLst/>
                <a:latin typeface="Decor" pitchFamily="2" charset="0"/>
              </a:rPr>
            </a:br>
            <a:endParaRPr lang="ru-RU" sz="4800" b="1" i="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E20000"/>
              </a:solidFill>
              <a:effectLst/>
              <a:latin typeface="Deco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9766820" y="0"/>
            <a:ext cx="2245757" cy="64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917948" y="3356992"/>
            <a:ext cx="9073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>Прекрасны вы в чудесном вашем танце,</a:t>
            </a:r>
            <a:b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</a:br>
            <a: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>Движения отточены, легки!</a:t>
            </a:r>
            <a:b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</a:br>
            <a: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>И как же хочется нам вами любоваться</a:t>
            </a:r>
            <a:b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</a:br>
            <a:r>
              <a:rPr lang="ru-RU" sz="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ecor" pitchFamily="2" charset="0"/>
              </a:rPr>
              <a:t>И посвящать великие стихи!</a:t>
            </a:r>
            <a:endParaRPr lang="ru-RU" sz="5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Decor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6140" y="126876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...будни и праздники...</a:t>
            </a:r>
          </a:p>
          <a:p>
            <a:pPr algn="ctr"/>
            <a:r>
              <a:rPr lang="ru-RU" sz="6000" b="1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...в классе и на сцене...</a:t>
            </a:r>
            <a:endParaRPr lang="ru-RU" sz="6000" dirty="0">
              <a:ln w="9000" cmpd="sng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12" name="Рисунок 11" descr="lebed16.gif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tretch>
            <a:fillRect/>
          </a:stretch>
        </p:blipFill>
        <p:spPr>
          <a:xfrm>
            <a:off x="1845940" y="0"/>
            <a:ext cx="1905000" cy="1905000"/>
          </a:xfrm>
          <a:prstGeom prst="rect">
            <a:avLst/>
          </a:prstGeom>
        </p:spPr>
      </p:pic>
      <p:pic>
        <p:nvPicPr>
          <p:cNvPr id="11" name="Рисунок 10" descr="obuv75.png"/>
          <p:cNvPicPr>
            <a:picLocks noChangeAspect="1"/>
          </p:cNvPicPr>
          <p:nvPr/>
        </p:nvPicPr>
        <p:blipFill>
          <a:blip r:embed="rId6" cstate="email">
            <a:lum bright="10000" contrast="10000"/>
          </a:blip>
          <a:stretch>
            <a:fillRect/>
          </a:stretch>
        </p:blipFill>
        <p:spPr>
          <a:xfrm rot="688112">
            <a:off x="2170105" y="1866047"/>
            <a:ext cx="1789397" cy="1267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9426459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4869160"/>
            <a:ext cx="10657184" cy="9361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Урок классического танца в 7 классе у станка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Decor" pitchFamily="2" charset="0"/>
            </a:endParaRPr>
          </a:p>
        </p:txBody>
      </p:sp>
      <p:pic>
        <p:nvPicPr>
          <p:cNvPr id="5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6382444" y="188640"/>
            <a:ext cx="5662365" cy="446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55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189756" y="188640"/>
            <a:ext cx="6192688" cy="444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56" y="4648334"/>
            <a:ext cx="1368152" cy="132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4293096"/>
            <a:ext cx="10009111" cy="201622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Урок классического танца в 7 классе</a:t>
            </a:r>
            <a:br>
              <a:rPr lang="ru-RU" sz="6000" b="1" dirty="0" smtClean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</a:br>
            <a:r>
              <a:rPr lang="ru-RU" sz="6000" b="1" dirty="0" smtClean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 (у станка и на середине)</a:t>
            </a:r>
            <a:endParaRPr lang="ru-RU" sz="6000" b="1" dirty="0">
              <a:ln w="3175"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Decor" pitchFamily="2" charset="0"/>
            </a:endParaRPr>
          </a:p>
        </p:txBody>
      </p:sp>
      <p:pic>
        <p:nvPicPr>
          <p:cNvPr id="5" name="Содержимое 4" descr="1 (16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>
          <a:xfrm>
            <a:off x="0" y="188640"/>
            <a:ext cx="6048000" cy="41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 (27)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>
          <a:xfrm>
            <a:off x="6094412" y="188640"/>
            <a:ext cx="6012000" cy="417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57" y="4365104"/>
            <a:ext cx="1653702" cy="1598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1194617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00" y="3140968"/>
            <a:ext cx="5616624" cy="28083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МИЛАНА ЛОПАТИНА</a:t>
            </a:r>
            <a:b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«арабский </a:t>
            </a:r>
            <a:r>
              <a:rPr lang="ru-RU" sz="3600" dirty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</a:t>
            </a:r>
            <a: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сиреневая </a:t>
            </a:r>
            <a:r>
              <a:rPr lang="ru-RU" sz="360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грёза»</a:t>
            </a:r>
            <a:r>
              <a:rPr lang="ru-RU" sz="3200" dirty="0">
                <a:ln w="11430"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dirty="0">
              <a:solidFill>
                <a:srgbClr val="FF3300"/>
              </a:solidFill>
            </a:endParaRPr>
          </a:p>
        </p:txBody>
      </p:sp>
      <p:pic>
        <p:nvPicPr>
          <p:cNvPr id="6" name="Рисунок 5" descr="звездочка милана.JPG"/>
          <p:cNvPicPr>
            <a:picLocks noChangeAspect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>
          <a:xfrm>
            <a:off x="8758708" y="153000"/>
            <a:ext cx="3240360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38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89684" y="188640"/>
            <a:ext cx="2112840" cy="2780928"/>
          </a:xfrm>
          <a:prstGeom prst="rect">
            <a:avLst/>
          </a:prstGeom>
        </p:spPr>
      </p:pic>
      <p:pic>
        <p:nvPicPr>
          <p:cNvPr id="10" name="Рисунок 9" descr="милана 2.jpg"/>
          <p:cNvPicPr>
            <a:picLocks noChangeAspect="1"/>
          </p:cNvPicPr>
          <p:nvPr/>
        </p:nvPicPr>
        <p:blipFill>
          <a:blip r:embed="rId5" cstate="email"/>
          <a:srcRect r="-914"/>
          <a:stretch>
            <a:fillRect/>
          </a:stretch>
        </p:blipFill>
        <p:spPr>
          <a:xfrm>
            <a:off x="261764" y="153000"/>
            <a:ext cx="3240360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babochka63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18748" y="332656"/>
            <a:ext cx="952500" cy="1143000"/>
          </a:xfrm>
          <a:prstGeom prst="rect">
            <a:avLst/>
          </a:prstGeom>
        </p:spPr>
      </p:pic>
      <p:pic>
        <p:nvPicPr>
          <p:cNvPr id="17" name="Рисунок 16" descr="nota0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62364" y="4941168"/>
            <a:ext cx="866775" cy="485775"/>
          </a:xfrm>
          <a:prstGeom prst="rect">
            <a:avLst/>
          </a:prstGeom>
        </p:spPr>
      </p:pic>
      <p:pic>
        <p:nvPicPr>
          <p:cNvPr id="18" name="Рисунок 17" descr="nota0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62364" y="3789040"/>
            <a:ext cx="866775" cy="485775"/>
          </a:xfrm>
          <a:prstGeom prst="rect">
            <a:avLst/>
          </a:prstGeom>
        </p:spPr>
      </p:pic>
      <p:pic>
        <p:nvPicPr>
          <p:cNvPr id="19" name="Рисунок 18" descr="sneg48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62164" y="620688"/>
            <a:ext cx="857250" cy="2133600"/>
          </a:xfrm>
          <a:prstGeom prst="rect">
            <a:avLst/>
          </a:prstGeom>
        </p:spPr>
      </p:pic>
      <p:pic>
        <p:nvPicPr>
          <p:cNvPr id="20" name="Рисунок 19" descr="sneg48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390556" y="692696"/>
            <a:ext cx="85725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120" y="260648"/>
            <a:ext cx="5256584" cy="22322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«ЗВЁЗДОЧКА»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2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МИЛАНА ЛОПАТИНА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200" dirty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200" dirty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«настроение»</a:t>
            </a:r>
            <a:r>
              <a:rPr lang="ru-RU" sz="3200" dirty="0" smtClean="0">
                <a:ln w="11430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dirty="0">
              <a:solidFill>
                <a:srgbClr val="FF66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2164" y="2996952"/>
            <a:ext cx="4536504" cy="36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Невесома и прекрасна,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Грациозна и легка –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она, богиня танца,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видна издалека.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Твоя легкая походка,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Твой красивый гибкий стан,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любви и счастья соткан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танцем пламенный роман!</a:t>
            </a:r>
          </a:p>
          <a:p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звездочка мила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748" y="188640"/>
            <a:ext cx="3659459" cy="648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Рисунок 8" descr="Лопатина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8470676" y="188640"/>
            <a:ext cx="3586448" cy="64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0_8aa2e_881aeb45_-1-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89756" y="188640"/>
            <a:ext cx="853930" cy="864096"/>
          </a:xfrm>
          <a:prstGeom prst="rect">
            <a:avLst/>
          </a:prstGeom>
        </p:spPr>
      </p:pic>
      <p:pic>
        <p:nvPicPr>
          <p:cNvPr id="13" name="Рисунок 12" descr="0_916c6_ad08db3f_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134972" y="332656"/>
            <a:ext cx="714375" cy="1190625"/>
          </a:xfrm>
          <a:prstGeom prst="rect">
            <a:avLst/>
          </a:prstGeom>
        </p:spPr>
      </p:pic>
      <p:pic>
        <p:nvPicPr>
          <p:cNvPr id="14" name="Рисунок 13" descr="0_90ef9_5cae20f3_S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90356" y="2636912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212" y="332656"/>
            <a:ext cx="3600400" cy="43924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«ВАЛЬС ЧАСОВ»</a:t>
            </a:r>
            <a:b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6C3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ВИНОГРАДОВА АНАСТАСИЯ</a:t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6C3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6C3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6C3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КУЗНЕЦОВА ВАРВАРА</a:t>
            </a: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dirty="0">
              <a:solidFill>
                <a:srgbClr val="FF66FF"/>
              </a:solidFill>
            </a:endParaRPr>
          </a:p>
        </p:txBody>
      </p:sp>
      <p:pic>
        <p:nvPicPr>
          <p:cNvPr id="4" name="Рисунок 3" descr="звездочка милана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189756" y="188640"/>
            <a:ext cx="3784271" cy="643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вездочка милана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8038628" y="188640"/>
            <a:ext cx="3888432" cy="643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il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18597" y="4941168"/>
            <a:ext cx="1151631" cy="1464794"/>
          </a:xfrm>
          <a:prstGeom prst="rect">
            <a:avLst/>
          </a:prstGeom>
        </p:spPr>
      </p:pic>
      <p:pic>
        <p:nvPicPr>
          <p:cNvPr id="6" name="Рисунок 5" descr="Vlinder5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4325" y="1052736"/>
            <a:ext cx="1400175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276" y="3356992"/>
            <a:ext cx="6264696" cy="30963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«ВАЛЬС ЧАСОВ»</a:t>
            </a:r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Ансамбль «СОЗВЕЗДИЕ»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6C3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ВИНОГРАДОВА АНАСТАСИЯ 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КУЗНЕЦОВА ВАРВАРА </a:t>
            </a: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ЛОПАТИНА МИЛАНА</a:t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АВАКЯН ЕВГЕНИЯ</a:t>
            </a:r>
            <a:endParaRPr lang="ru-RU" sz="4400" dirty="0">
              <a:solidFill>
                <a:srgbClr val="FF66FF"/>
              </a:solidFill>
            </a:endParaRPr>
          </a:p>
        </p:txBody>
      </p:sp>
      <p:pic>
        <p:nvPicPr>
          <p:cNvPr id="4" name="Рисунок 3" descr="звездочка милана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>
            <a:off x="189756" y="116632"/>
            <a:ext cx="4896544" cy="555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вездочка милана.JPG"/>
          <p:cNvPicPr>
            <a:picLocks noChangeAspect="1"/>
          </p:cNvPicPr>
          <p:nvPr/>
        </p:nvPicPr>
        <p:blipFill>
          <a:blip r:embed="rId4" cstate="email">
            <a:lum bright="20000" contrast="10000"/>
          </a:blip>
          <a:stretch>
            <a:fillRect/>
          </a:stretch>
        </p:blipFill>
        <p:spPr>
          <a:xfrm>
            <a:off x="5014292" y="188641"/>
            <a:ext cx="5832648" cy="317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627de_da8e6345_XL.jpg"/>
          <p:cNvPicPr>
            <a:picLocks noChangeAspect="1"/>
          </p:cNvPicPr>
          <p:nvPr/>
        </p:nvPicPr>
        <p:blipFill>
          <a:blip r:embed="rId5" cstate="email">
            <a:lum bright="-10000" contrast="40000"/>
          </a:blip>
          <a:stretch>
            <a:fillRect/>
          </a:stretch>
        </p:blipFill>
        <p:spPr>
          <a:xfrm>
            <a:off x="10776049" y="188640"/>
            <a:ext cx="1412776" cy="1412776"/>
          </a:xfrm>
          <a:prstGeom prst="rect">
            <a:avLst/>
          </a:prstGeom>
        </p:spPr>
      </p:pic>
      <p:pic>
        <p:nvPicPr>
          <p:cNvPr id="9" name="Рисунок 8" descr="babochka6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134972" y="1772816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очка милана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2235525" y="86629"/>
            <a:ext cx="9763543" cy="668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вездочка милана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189756" y="3212976"/>
            <a:ext cx="1764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вездочка милана.JPG"/>
          <p:cNvPicPr>
            <a:picLocks noChangeAspect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>
          <a:xfrm>
            <a:off x="189756" y="116632"/>
            <a:ext cx="1764000" cy="331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188640"/>
            <a:ext cx="9577063" cy="2376264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Международный конкурс </a:t>
            </a:r>
            <a:r>
              <a:rPr lang="ru-RU" sz="5400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«</a:t>
            </a:r>
            <a:r>
              <a:rPr lang="ru-RU" sz="5400" cap="none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Пари-гранд</a:t>
            </a:r>
            <a:r>
              <a:rPr lang="ru-RU" sz="5400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»</a:t>
            </a:r>
            <a:r>
              <a:rPr lang="ru-RU" sz="5400" dirty="0" smtClean="0">
                <a:ln w="11430"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 </a:t>
            </a:r>
            <a:r>
              <a:rPr lang="ru-RU" sz="5400" dirty="0" smtClean="0">
                <a:ln w="1143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/>
            </a:r>
            <a:br>
              <a:rPr lang="ru-RU" sz="5400" dirty="0" smtClean="0">
                <a:ln w="1143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</a:br>
            <a:r>
              <a:rPr lang="ru-RU" sz="5400" cap="none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Армянский танец </a:t>
            </a:r>
            <a:r>
              <a:rPr lang="ru-RU" sz="5400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«</a:t>
            </a:r>
            <a:r>
              <a:rPr lang="ru-RU" sz="5400" cap="none" dirty="0" err="1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Аравот</a:t>
            </a:r>
            <a:r>
              <a:rPr lang="ru-RU" sz="5400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</a:rPr>
              <a:t>» </a:t>
            </a:r>
            <a:r>
              <a:rPr lang="ru-RU" sz="5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/>
            </a:r>
            <a:br>
              <a:rPr lang="ru-RU" sz="54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</a:br>
            <a:r>
              <a:rPr lang="ru-RU" sz="5400" cap="none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Ансамбль</a:t>
            </a:r>
            <a:r>
              <a:rPr lang="ru-RU" sz="5400" dirty="0" smtClean="0">
                <a:ln w="1143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 </a:t>
            </a:r>
            <a:r>
              <a:rPr lang="ru-RU" sz="5400" cap="none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or" pitchFamily="2" charset="0"/>
              </a:rPr>
              <a:t>«Созвездие»</a:t>
            </a:r>
            <a:endParaRPr lang="ru-RU" sz="5400" dirty="0">
              <a:ln w="11430">
                <a:solidFill>
                  <a:srgbClr val="FFC000"/>
                </a:solidFill>
              </a:ln>
              <a:solidFill>
                <a:srgbClr val="FF66FF"/>
              </a:solidFill>
              <a:latin typeface="Deco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932" y="0"/>
            <a:ext cx="610167" cy="66693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400" b="1" spc="-3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" pitchFamily="2" charset="0"/>
              </a:rPr>
              <a:t>Осипова Анастасия</a:t>
            </a:r>
            <a:endParaRPr lang="ru-RU" sz="2400" b="1" spc="-3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o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077978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летницы ГРУППА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3358108" y="3573016"/>
            <a:ext cx="6911587" cy="304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РИ СОЛИСТКИ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8326660" y="260648"/>
            <a:ext cx="3672408" cy="31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ОЛИСТКИ.jpg"/>
          <p:cNvPicPr>
            <a:picLocks noChangeAspect="1"/>
          </p:cNvPicPr>
          <p:nvPr/>
        </p:nvPicPr>
        <p:blipFill>
          <a:blip r:embed="rId5" cstate="email">
            <a:lum bright="20000" contrast="10000"/>
          </a:blip>
          <a:stretch>
            <a:fillRect/>
          </a:stretch>
        </p:blipFill>
        <p:spPr>
          <a:xfrm>
            <a:off x="189756" y="1196752"/>
            <a:ext cx="287812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26060" y="188640"/>
            <a:ext cx="5472608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«Ох,</a:t>
            </a:r>
            <a:r>
              <a:rPr kumimoji="0" lang="ru-RU" sz="4000" b="1" i="0" u="none" strike="noStrike" kern="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 уж эти сплетницы!»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baseline="0" dirty="0" smtClean="0">
                <a:ln>
                  <a:solidFill>
                    <a:srgbClr val="FFC000"/>
                  </a:solidFill>
                </a:ln>
                <a:solidFill>
                  <a:srgbClr val="E20000"/>
                </a:solidFill>
                <a:latin typeface="Decor" pitchFamily="2" charset="0"/>
                <a:ea typeface="+mj-ea"/>
                <a:cs typeface="+mj-cs"/>
              </a:rPr>
              <a:t>Ансамбль «Созвездие»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kern="0" cap="none" spc="0" normalizeH="0" noProof="0" dirty="0" smtClean="0">
                <a:ln>
                  <a:solidFill>
                    <a:srgbClr val="FFC000"/>
                  </a:solidFill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Солистки: </a:t>
            </a:r>
            <a:r>
              <a:rPr lang="ru-RU" sz="4000" b="1" kern="0" dirty="0" smtClean="0">
                <a:ln>
                  <a:solidFill>
                    <a:srgbClr val="FFC000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Коврижных Елена </a:t>
            </a:r>
            <a:r>
              <a:rPr kumimoji="0" lang="ru-RU" sz="4000" b="1" i="0" u="none" strike="noStrike" kern="0" cap="none" spc="0" normalizeH="0" noProof="0" dirty="0" smtClean="0">
                <a:ln>
                  <a:solidFill>
                    <a:srgbClr val="FFC000"/>
                  </a:solidFill>
                </a:ln>
                <a:solidFill>
                  <a:srgbClr val="E2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Осипова Анастасия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0" baseline="0" dirty="0" smtClean="0">
                <a:ln>
                  <a:solidFill>
                    <a:srgbClr val="FFC000"/>
                  </a:solidFill>
                </a:ln>
                <a:solidFill>
                  <a:srgbClr val="E20000"/>
                </a:solidFill>
                <a:latin typeface="Decor" pitchFamily="2" charset="0"/>
                <a:ea typeface="+mj-ea"/>
                <a:cs typeface="+mj-cs"/>
              </a:rPr>
              <a:t>Конкурс «Пари-гранд» 2014</a:t>
            </a:r>
            <a:endParaRPr kumimoji="0" lang="ru-RU" sz="4000" b="1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E20000"/>
              </a:solidFill>
              <a:effectLst/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pic>
        <p:nvPicPr>
          <p:cNvPr id="6" name="Рисунок 5" descr="0_8aa2e_881aeb45_-1-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7788" y="0"/>
            <a:ext cx="1428750" cy="1362075"/>
          </a:xfrm>
          <a:prstGeom prst="rect">
            <a:avLst/>
          </a:prstGeom>
        </p:spPr>
      </p:pic>
      <p:pic>
        <p:nvPicPr>
          <p:cNvPr id="7" name="Рисунок 6" descr="0_8aa2e_881aeb45_-1-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41884" y="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8308" y="332656"/>
            <a:ext cx="6048672" cy="6192688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Стародубцева Екатерина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Белова Евгения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Красильникова Александра -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выпускницы 2013 года, поступившие 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на отделение хореографии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/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в «Псковский областной 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колледж искусств имени 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Н.А. Римского-Корсакова»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E20000"/>
              </a:solidFill>
              <a:latin typeface="Decor" pitchFamily="2" charset="0"/>
            </a:endParaRPr>
          </a:p>
        </p:txBody>
      </p:sp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9756" y="188640"/>
            <a:ext cx="5059680" cy="65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abochka5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58358" y="188640"/>
            <a:ext cx="1630467" cy="122413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тичк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10918948" y="188640"/>
            <a:ext cx="105191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4305483">
            <a:off x="2674603" y="343719"/>
            <a:ext cx="862672" cy="2636703"/>
          </a:xfrm>
          <a:prstGeom prst="rect">
            <a:avLst/>
          </a:prstGeom>
        </p:spPr>
      </p:pic>
      <p:pic>
        <p:nvPicPr>
          <p:cNvPr id="19" name="Рисунок 18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5041735">
            <a:off x="5041057" y="161860"/>
            <a:ext cx="821045" cy="2462163"/>
          </a:xfrm>
          <a:prstGeom prst="rect">
            <a:avLst/>
          </a:prstGeom>
        </p:spPr>
      </p:pic>
      <p:pic>
        <p:nvPicPr>
          <p:cNvPr id="12" name="Рисунок 11" descr="babochka60.gif"/>
          <p:cNvPicPr>
            <a:picLocks noChangeAspect="1"/>
          </p:cNvPicPr>
          <p:nvPr/>
        </p:nvPicPr>
        <p:blipFill>
          <a:blip r:embed="rId5" cstate="email">
            <a:lum bright="-10000" contrast="40000"/>
          </a:blip>
          <a:stretch>
            <a:fillRect/>
          </a:stretch>
        </p:blipFill>
        <p:spPr>
          <a:xfrm rot="5684828">
            <a:off x="9334561" y="458296"/>
            <a:ext cx="819150" cy="2343150"/>
          </a:xfrm>
          <a:prstGeom prst="rect">
            <a:avLst/>
          </a:prstGeom>
        </p:spPr>
      </p:pic>
      <p:pic>
        <p:nvPicPr>
          <p:cNvPr id="14" name="Рисунок 13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5400000">
            <a:off x="7113375" y="277207"/>
            <a:ext cx="936105" cy="2343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5960" y="332656"/>
            <a:ext cx="8136904" cy="792088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cap="all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Decor" pitchFamily="2" charset="0"/>
              </a:rPr>
              <a:t>МБОУ ДОД «ДШИ № 1 им. А.С. Розанова»</a:t>
            </a:r>
            <a:endParaRPr lang="ru-RU" sz="2800" b="1" i="0" cap="all" dirty="0">
              <a:ln>
                <a:solidFill>
                  <a:srgbClr val="C00000"/>
                </a:solidFill>
              </a:ln>
              <a:solidFill>
                <a:srgbClr val="E2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Decor" pitchFamily="2" charset="0"/>
            </a:endParaRPr>
          </a:p>
        </p:txBody>
      </p:sp>
      <p:pic>
        <p:nvPicPr>
          <p:cNvPr id="20" name="Рисунок 19" descr="muzik11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02924" y="1556792"/>
            <a:ext cx="1290397" cy="556642"/>
          </a:xfrm>
          <a:prstGeom prst="rect">
            <a:avLst/>
          </a:prstGeom>
        </p:spPr>
      </p:pic>
      <p:pic>
        <p:nvPicPr>
          <p:cNvPr id="17" name="Рисунок 16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309997">
            <a:off x="894137" y="1788007"/>
            <a:ext cx="945873" cy="280736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49796" y="2060848"/>
            <a:ext cx="11449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Всем гостям и участникам встречи</a:t>
            </a:r>
          </a:p>
          <a:p>
            <a:pPr lvl="0" algn="ctr"/>
            <a:r>
              <a:rPr lang="ru-RU" sz="66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Рады мы! С неподдельным волненьем</a:t>
            </a:r>
          </a:p>
          <a:p>
            <a:pPr lvl="0" algn="ctr"/>
            <a:r>
              <a:rPr lang="ru-RU" sz="66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Дарим вам в этот сказочный вечер</a:t>
            </a:r>
          </a:p>
          <a:p>
            <a:pPr lvl="0" algn="ctr"/>
            <a:r>
              <a:rPr lang="ru-RU" sz="6600" b="1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E20000"/>
                </a:solidFill>
                <a:latin typeface="Decor" pitchFamily="2" charset="0"/>
              </a:rPr>
              <a:t>Наше творчество и вдохновенье!</a:t>
            </a:r>
          </a:p>
        </p:txBody>
      </p:sp>
      <p:pic>
        <p:nvPicPr>
          <p:cNvPr id="24" name="Рисунок 23" descr="a_silhouetted_ballerina_stretching_her_arms_and_legs_while_on_pointe_0515-1003-1606-0503_SMU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437112"/>
            <a:ext cx="148982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babochka60.gif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>
          <a:xfrm rot="9220389">
            <a:off x="10741019" y="1743941"/>
            <a:ext cx="988479" cy="2343150"/>
          </a:xfrm>
          <a:prstGeom prst="rect">
            <a:avLst/>
          </a:prstGeom>
        </p:spPr>
      </p:pic>
      <p:pic>
        <p:nvPicPr>
          <p:cNvPr id="26" name="Рисунок 25" descr="GOD_CULT_LOGO_CMYK_FIN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>
          <a:xfrm>
            <a:off x="0" y="-1"/>
            <a:ext cx="2321042" cy="162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49426459"/>
      </p:ext>
    </p:extLst>
  </p:cSld>
  <p:clrMapOvr>
    <a:masterClrMapping/>
  </p:clrMapOvr>
  <p:transition spd="med" advClick="0" advTm="8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10969943" cy="792088"/>
          </a:xfrm>
        </p:spPr>
        <p:txBody>
          <a:bodyPr/>
          <a:lstStyle/>
          <a:p>
            <a:r>
              <a:rPr lang="ru-RU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Преподаватели хореографического отделения</a:t>
            </a:r>
            <a:r>
              <a:rPr lang="ru-RU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Decor" pitchFamily="2" charset="0"/>
              </a:rPr>
              <a:t/>
            </a:r>
            <a:br>
              <a:rPr lang="ru-RU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Decor" pitchFamily="2" charset="0"/>
              </a:rPr>
            </a:br>
            <a:r>
              <a:rPr lang="ru-RU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...на сцене и не только...</a:t>
            </a:r>
            <a:endParaRPr lang="ru-RU" b="1" spc="3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Decor" pitchFamily="2" charset="0"/>
            </a:endParaRPr>
          </a:p>
        </p:txBody>
      </p:sp>
      <p:pic>
        <p:nvPicPr>
          <p:cNvPr id="4" name="Рисунок 3" descr="ПРЕПОД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6300" y="1196752"/>
            <a:ext cx="6912768" cy="414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споминая детство - Трио Элегия -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9756" y="1196752"/>
            <a:ext cx="33870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158308" y="5301208"/>
            <a:ext cx="68407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Константинова Софья Юрьевна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Степанова Светлана Николаевна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Ромочкина Анна Владимировна</a:t>
            </a:r>
            <a:endParaRPr kumimoji="0" lang="ru-RU" sz="36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6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89756" y="5373216"/>
            <a:ext cx="47525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«</a:t>
            </a:r>
            <a:r>
              <a:rPr lang="ru-RU" sz="4000" b="1" kern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В</a:t>
            </a: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2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споминая детство»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на сцене трио «Элегия»</a:t>
            </a:r>
            <a:endParaRPr kumimoji="0" lang="ru-RU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pic>
        <p:nvPicPr>
          <p:cNvPr id="10" name="Рисунок 9" descr="0_90f0d_73c559f1_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6180" y="1628800"/>
            <a:ext cx="714375" cy="1190625"/>
          </a:xfrm>
          <a:prstGeom prst="rect">
            <a:avLst/>
          </a:prstGeom>
        </p:spPr>
      </p:pic>
      <p:pic>
        <p:nvPicPr>
          <p:cNvPr id="11" name="Рисунок 10" descr="roza166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4132" y="2852936"/>
            <a:ext cx="1543050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028759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тичк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BF5"/>
              </a:clrFrom>
              <a:clrTo>
                <a:srgbClr val="FFFBF5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10235722" y="0"/>
            <a:ext cx="1720551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5960" y="332656"/>
            <a:ext cx="8136904" cy="792088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cap="all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Decor" pitchFamily="2" charset="0"/>
              </a:rPr>
              <a:t>МБОУ ДОД «ДШИ № 1 им. А.С. Розанова»</a:t>
            </a:r>
            <a:endParaRPr lang="ru-RU" sz="2800" b="1" i="0" cap="all" dirty="0">
              <a:ln>
                <a:solidFill>
                  <a:srgbClr val="C00000"/>
                </a:solidFill>
              </a:ln>
              <a:solidFill>
                <a:srgbClr val="E2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Decor" pitchFamily="2" charset="0"/>
            </a:endParaRPr>
          </a:p>
        </p:txBody>
      </p:sp>
      <p:pic>
        <p:nvPicPr>
          <p:cNvPr id="20" name="Рисунок 19" descr="muzik11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62764" y="2276872"/>
            <a:ext cx="1958108" cy="8446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764" y="1102578"/>
            <a:ext cx="116652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</a:rPr>
              <a:t>  Презентация подготовлена М.Г. Ващенко, </a:t>
            </a:r>
          </a:p>
          <a:p>
            <a:pPr lvl="0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</a:rPr>
              <a:t> 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</a:rPr>
              <a:t>преподавателем, концертмейстером МБОУ ДОД «ДШИ № 1 им. А.С. Розанова»</a:t>
            </a:r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E20000"/>
              </a:solidFill>
            </a:endParaRPr>
          </a:p>
          <a:p>
            <a:pPr lvl="0"/>
            <a:endParaRPr lang="ru-RU" dirty="0" smtClean="0">
              <a:ln>
                <a:solidFill>
                  <a:srgbClr val="C00000"/>
                </a:solidFill>
              </a:ln>
              <a:solidFill>
                <a:srgbClr val="E20000"/>
              </a:solidFill>
            </a:endParaRPr>
          </a:p>
          <a:p>
            <a:pPr lvl="0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</a:rPr>
              <a:t>  В презентации использованы: 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</a:rPr>
            </a:b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- фотоматериалы архива МБОУ ДОД «ДШИ № 1 им. А.С. Розанова» </a:t>
            </a:r>
            <a:b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-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фотоматериалы личных фотоархивов преподавателей хореографического</a:t>
            </a:r>
          </a:p>
          <a:p>
            <a:pPr lvl="0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отделения С.Н.Степановой, С.Ю.Константиновой, А.В.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Ромочкиной</a:t>
            </a:r>
            <a:endParaRPr lang="ru-RU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lvl="0">
              <a:buFontTx/>
              <a:buChar char="-"/>
            </a:pP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фотоматериалы корреспондента газеты «Дважды два» Жанны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Яроцкой</a:t>
            </a:r>
            <a:endParaRPr lang="ru-RU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lvl="0">
              <a:buFontTx/>
              <a:buChar char="-"/>
            </a:pP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фотоматериалы </a:t>
            </a:r>
            <a:r>
              <a:rPr lang="ru-RU" sz="24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фотографа Вячеслава</a:t>
            </a:r>
            <a:endParaRPr lang="ru-RU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8" name="Рисунок 17" descr="ruka106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990956" y="5733256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9426459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рио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405780" y="188640"/>
            <a:ext cx="4536503" cy="440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Элегия 1.TIF"/>
          <p:cNvPicPr>
            <a:picLocks noChangeAspect="1"/>
          </p:cNvPicPr>
          <p:nvPr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5194400" y="188640"/>
            <a:ext cx="658338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49796" y="4653136"/>
            <a:ext cx="10945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«</a:t>
            </a:r>
            <a:r>
              <a:rPr lang="ru-RU" sz="4800" b="1" kern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Русская</a:t>
            </a:r>
            <a:r>
              <a:rPr kumimoji="0" lang="ru-RU" sz="4800" b="1" i="0" u="none" strike="noStrike" kern="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» </a:t>
            </a:r>
            <a:r>
              <a:rPr lang="ru-RU" sz="4800" b="1" kern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на музыку Петра Ильича Чайковского</a:t>
            </a:r>
            <a:endParaRPr kumimoji="0" lang="ru-RU" sz="4800" b="1" i="0" u="none" strike="noStrike" kern="0" cap="none" spc="0" normalizeH="0" baseline="0" noProof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E2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н</a:t>
            </a:r>
            <a:r>
              <a:rPr kumimoji="0" lang="ru-RU" sz="4800" b="1" i="0" u="none" strike="noStrike" kern="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а сцене трио «Элегия»</a:t>
            </a:r>
            <a:endParaRPr kumimoji="0" lang="ru-RU" sz="4800" b="1" i="0" u="none" strike="noStrike" kern="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859844"/>
      </p:ext>
    </p:extLst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литва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508883" y="2698553"/>
            <a:ext cx="7679942" cy="415944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62364" y="188640"/>
            <a:ext cx="62646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«</a:t>
            </a:r>
            <a:r>
              <a:rPr lang="ru-RU" sz="6000" b="1" kern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2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Молитва»</a:t>
            </a:r>
            <a:endParaRPr kumimoji="0" lang="ru-RU" sz="6000" b="1" i="0" u="none" strike="noStrike" kern="0" cap="none" spc="0" normalizeH="0" baseline="0" noProof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E2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ecor" pitchFamily="2" charset="0"/>
                <a:ea typeface="+mj-ea"/>
                <a:cs typeface="+mj-cs"/>
              </a:rPr>
              <a:t>н</a:t>
            </a:r>
            <a:r>
              <a:rPr kumimoji="0" lang="ru-RU" sz="5400" b="1" i="0" u="none" strike="noStrike" kern="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ecor" pitchFamily="2" charset="0"/>
                <a:ea typeface="+mj-ea"/>
                <a:cs typeface="+mj-cs"/>
              </a:rPr>
              <a:t>а сцене трио «Элегия»</a:t>
            </a:r>
            <a:endParaRPr kumimoji="0" lang="ru-RU" sz="6000" b="1" i="0" u="none" strike="noStrike" kern="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pic>
        <p:nvPicPr>
          <p:cNvPr id="5" name="Рисунок 4" descr="Элегия 2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5474342" cy="397139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oza78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62460" flipH="1">
            <a:off x="1389729" y="3978873"/>
            <a:ext cx="2286000" cy="229552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мова Ирина Валентинов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214092" y="620688"/>
            <a:ext cx="2847105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ролёва Едена Дмитриевн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10436" y="620688"/>
            <a:ext cx="2648095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омрачева Людмила Григорьевн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89756" y="620688"/>
            <a:ext cx="2832296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Енбаева Любовь Викторовн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90756" y="620688"/>
            <a:ext cx="2752199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969943" cy="562074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ru-RU" b="1" spc="300" dirty="0" smtClean="0">
                <a:ln>
                  <a:solidFill>
                    <a:schemeClr val="tx1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Концертмейстеры хореографического отделения</a:t>
            </a:r>
            <a:endParaRPr lang="ru-RU" b="1" spc="300" dirty="0">
              <a:ln>
                <a:solidFill>
                  <a:schemeClr val="tx1"/>
                </a:solidFill>
              </a:ln>
              <a:solidFill>
                <a:srgbClr val="E20000"/>
              </a:solidFill>
              <a:latin typeface="Decor" pitchFamily="2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 bwMode="auto">
          <a:xfrm>
            <a:off x="4942284" y="4725144"/>
            <a:ext cx="6912768" cy="1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Домрачева</a:t>
            </a:r>
            <a:r>
              <a:rPr kumimoji="0" lang="ru-RU" sz="3600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 Людмила Григорьевна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baseline="0" dirty="0" smtClean="0">
                <a:ln>
                  <a:solidFill>
                    <a:schemeClr val="tx1"/>
                  </a:solidFill>
                </a:ln>
                <a:solidFill>
                  <a:srgbClr val="669900"/>
                </a:solidFill>
                <a:latin typeface="Decor" pitchFamily="2" charset="0"/>
                <a:ea typeface="+mj-ea"/>
                <a:cs typeface="+mj-cs"/>
              </a:rPr>
              <a:t>Громова</a:t>
            </a:r>
            <a:r>
              <a:rPr lang="ru-RU" sz="3600" b="1" kern="0" dirty="0" smtClean="0">
                <a:ln>
                  <a:solidFill>
                    <a:schemeClr val="tx1"/>
                  </a:solidFill>
                </a:ln>
                <a:solidFill>
                  <a:srgbClr val="669900"/>
                </a:solidFill>
                <a:latin typeface="Decor" pitchFamily="2" charset="0"/>
                <a:ea typeface="+mj-ea"/>
                <a:cs typeface="+mj-cs"/>
              </a:rPr>
              <a:t> Ирина Валентиновна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Decor" pitchFamily="2" charset="0"/>
                <a:ea typeface="+mj-ea"/>
                <a:cs typeface="+mj-cs"/>
              </a:rPr>
              <a:t>Королёва Елена Дмитриевна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Decor" pitchFamily="2" charset="0"/>
                <a:ea typeface="+mj-ea"/>
                <a:cs typeface="+mj-cs"/>
              </a:rPr>
              <a:t>Енбаева</a:t>
            </a:r>
            <a:r>
              <a:rPr lang="ru-RU" sz="36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Decor" pitchFamily="2" charset="0"/>
                <a:ea typeface="+mj-ea"/>
                <a:cs typeface="+mj-cs"/>
              </a:rPr>
              <a:t> Любовь Викторовна</a:t>
            </a:r>
            <a:endParaRPr kumimoji="0" lang="ru-RU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Decor" pitchFamily="2" charset="0"/>
              <a:ea typeface="+mj-ea"/>
              <a:cs typeface="+mj-cs"/>
            </a:endParaRPr>
          </a:p>
        </p:txBody>
      </p:sp>
      <p:pic>
        <p:nvPicPr>
          <p:cNvPr id="11" name="Рисунок 10" descr="0_caa97_7a67389_orig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9796" y="5085184"/>
            <a:ext cx="4407257" cy="1584176"/>
          </a:xfrm>
          <a:prstGeom prst="rect">
            <a:avLst/>
          </a:prstGeom>
        </p:spPr>
      </p:pic>
      <p:pic>
        <p:nvPicPr>
          <p:cNvPr id="14" name="Рисунок 13" descr="zvezd09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18348" y="4869160"/>
            <a:ext cx="1371600" cy="165735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анова Марина Эдуардов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64871" y="0"/>
            <a:ext cx="3023954" cy="446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1501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9756" y="188640"/>
            <a:ext cx="36582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2164" y="476672"/>
            <a:ext cx="5112568" cy="2592288"/>
          </a:xfrm>
        </p:spPr>
        <p:txBody>
          <a:bodyPr>
            <a:prstTxWarp prst="textCascadeDown">
              <a:avLst>
                <a:gd name="adj" fmla="val 63830"/>
              </a:avLst>
            </a:prstTxWarp>
          </a:bodyPr>
          <a:lstStyle/>
          <a:p>
            <a:pPr algn="l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Концертмейстер на занятиях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«Народно-сценический танец»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Decor" pitchFamily="2" charset="0"/>
              </a:rPr>
              <a:t/>
            </a:r>
            <a:b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Decor" pitchFamily="2" charset="0"/>
              </a:rPr>
            </a:b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Decor" pitchFamily="2" charset="0"/>
              </a:rPr>
              <a:t/>
            </a:r>
            <a:b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Decor" pitchFamily="2" charset="0"/>
              </a:rPr>
            </a:b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latin typeface="Decor" pitchFamily="2" charset="0"/>
              </a:rPr>
              <a:t>Михайлов Виктор Михайлович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E20000"/>
              </a:solidFill>
              <a:latin typeface="Deco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164" y="3501008"/>
            <a:ext cx="5400600" cy="2448272"/>
          </a:xfrm>
          <a:prstGeom prst="rect">
            <a:avLst/>
          </a:prstGeom>
        </p:spPr>
        <p:txBody>
          <a:bodyPr wrap="square">
            <a:prstTxWarp prst="textCascadeUp">
              <a:avLst>
                <a:gd name="adj" fmla="val 57942"/>
              </a:avLst>
            </a:prstTxWarp>
            <a:spAutoFit/>
          </a:bodyPr>
          <a:lstStyle/>
          <a:p>
            <a:pPr algn="r"/>
            <a:r>
              <a:rPr lang="ru-RU" sz="3600" b="1" kern="0" dirty="0" smtClean="0">
                <a:ln>
                  <a:solidFill>
                    <a:srgbClr val="CC0099"/>
                  </a:solidFill>
                </a:ln>
                <a:solidFill>
                  <a:srgbClr val="FF3300"/>
                </a:solidFill>
                <a:latin typeface="Decor" pitchFamily="2" charset="0"/>
              </a:rPr>
              <a:t>Симанова Марина Эдуардовна</a:t>
            </a:r>
          </a:p>
          <a:p>
            <a:pPr algn="r"/>
            <a:endParaRPr lang="ru-RU" sz="1400" b="1" kern="0" dirty="0" smtClean="0">
              <a:ln>
                <a:solidFill>
                  <a:srgbClr val="CC0099"/>
                </a:solidFill>
              </a:ln>
              <a:solidFill>
                <a:srgbClr val="FF3300"/>
              </a:solidFill>
              <a:latin typeface="Decor" pitchFamily="2" charset="0"/>
              <a:ea typeface="+mj-ea"/>
            </a:endParaRPr>
          </a:p>
          <a:p>
            <a:pPr algn="r"/>
            <a:r>
              <a:rPr lang="ru-RU" sz="32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Преподаватель  музыкальной грамоты и музыкальной литературы </a:t>
            </a:r>
          </a:p>
          <a:p>
            <a:pPr algn="r"/>
            <a:r>
              <a:rPr lang="ru-RU" sz="32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у хореографов</a:t>
            </a:r>
          </a:p>
        </p:txBody>
      </p:sp>
      <p:pic>
        <p:nvPicPr>
          <p:cNvPr id="8" name="Рисунок 7" descr="0_caaa5_3e708fd9_orig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788" y="4869160"/>
            <a:ext cx="2664296" cy="902210"/>
          </a:xfrm>
          <a:prstGeom prst="rect">
            <a:avLst/>
          </a:prstGeom>
        </p:spPr>
      </p:pic>
      <p:pic>
        <p:nvPicPr>
          <p:cNvPr id="11" name="Рисунок 10" descr="0_caaaf_68b1dd6f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34772" y="5013176"/>
            <a:ext cx="1099316" cy="1440160"/>
          </a:xfrm>
          <a:prstGeom prst="rect">
            <a:avLst/>
          </a:prstGeom>
        </p:spPr>
      </p:pic>
      <p:pic>
        <p:nvPicPr>
          <p:cNvPr id="13" name="Рисунок 12" descr="0_caaad_e1804d58_orig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558908" y="4509120"/>
            <a:ext cx="1287313" cy="1556792"/>
          </a:xfrm>
          <a:prstGeom prst="rect">
            <a:avLst/>
          </a:prstGeom>
        </p:spPr>
      </p:pic>
      <p:pic>
        <p:nvPicPr>
          <p:cNvPr id="14" name="Рисунок 13" descr="roza166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8685682" flipH="1">
            <a:off x="3739840" y="2133279"/>
            <a:ext cx="1543050" cy="17145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27)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9118748" y="764704"/>
            <a:ext cx="2808312" cy="421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003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tretch>
            <a:fillRect/>
          </a:stretch>
        </p:blipFill>
        <p:spPr>
          <a:xfrm>
            <a:off x="189756" y="764704"/>
            <a:ext cx="2809128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005.jpg"/>
          <p:cNvPicPr>
            <a:picLocks noChangeAspect="1"/>
          </p:cNvPicPr>
          <p:nvPr/>
        </p:nvPicPr>
        <p:blipFill>
          <a:blip r:embed="rId5" cstate="email">
            <a:lum bright="10000" contrast="20000"/>
          </a:blip>
          <a:srcRect/>
          <a:stretch>
            <a:fillRect/>
          </a:stretch>
        </p:blipFill>
        <p:spPr>
          <a:xfrm>
            <a:off x="6094412" y="764704"/>
            <a:ext cx="2938602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 (38)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3142084" y="764704"/>
            <a:ext cx="2808903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7788" y="4941168"/>
            <a:ext cx="2016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Шубная Тамара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7908" y="116632"/>
            <a:ext cx="9577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spc="300" dirty="0" smtClean="0">
                <a:ln>
                  <a:solidFill>
                    <a:srgbClr val="000000"/>
                  </a:solidFill>
                </a:ln>
                <a:solidFill>
                  <a:srgbClr val="E20000"/>
                </a:solidFill>
                <a:latin typeface="Decor" pitchFamily="2" charset="0"/>
                <a:ea typeface="+mj-ea"/>
              </a:rPr>
              <a:t>Урок «Гимнастика» во втором классе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8108" y="4941168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Литвиненко Дарья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0436" y="4941168"/>
            <a:ext cx="2520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Шаталова </a:t>
            </a:r>
            <a:r>
              <a:rPr lang="ru-RU" sz="4400" b="1" kern="0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Виолетта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34772" y="4941168"/>
            <a:ext cx="2520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  <a:ea typeface="+mj-ea"/>
              </a:rPr>
              <a:t>Никифорова Валентина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10237" y="3933056"/>
            <a:ext cx="7488832" cy="2592288"/>
          </a:xfrm>
        </p:spPr>
        <p:txBody>
          <a:bodyPr/>
          <a:lstStyle/>
          <a:p>
            <a:pPr algn="l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  <a:t>Урок «Гимнастика» во втором классе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ecor" pitchFamily="2" charset="0"/>
              </a:rPr>
            </a:b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Левченкова Вероника  </a:t>
            </a:r>
            <a:b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</a:b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Чукмарёва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Decor" pitchFamily="2" charset="0"/>
              </a:rPr>
              <a:t> Полина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Decor" pitchFamily="2" charset="0"/>
            </a:endParaRPr>
          </a:p>
        </p:txBody>
      </p:sp>
      <p:pic>
        <p:nvPicPr>
          <p:cNvPr id="8" name="Рисунок 7" descr="1 (39)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140393" y="188640"/>
            <a:ext cx="4225827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 класс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4510236" y="225090"/>
            <a:ext cx="7478812" cy="369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a7c7b_35b50183_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90756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50E9D2-1D31-4826-83EF-9A0D178F6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1753</Template>
  <TotalTime>0</TotalTime>
  <Words>367</Words>
  <Application>Microsoft Office PowerPoint</Application>
  <PresentationFormat>Произвольный</PresentationFormat>
  <Paragraphs>80</Paragraphs>
  <Slides>30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Diseño predeterminado</vt:lpstr>
      <vt:lpstr>МБОУ ДОД «ДШИ № 1 им. А.С. Розанова»</vt:lpstr>
      <vt:lpstr>    Хореографическое отделение     </vt:lpstr>
      <vt:lpstr>Преподаватели хореографического отделения ...на сцене и не только...</vt:lpstr>
      <vt:lpstr>Слайд 4</vt:lpstr>
      <vt:lpstr>Слайд 5</vt:lpstr>
      <vt:lpstr>Концертмейстеры хореографического отделения</vt:lpstr>
      <vt:lpstr>Концертмейстер на занятиях «Народно-сценический танец»  Михайлов Виктор Михайлович</vt:lpstr>
      <vt:lpstr>Слайд 8</vt:lpstr>
      <vt:lpstr>Урок «Гимнастика» во втором классе Левченкова Вероника   Чукмарёва Полина</vt:lpstr>
      <vt:lpstr>Третий класс начинает постигать азы искусства классического танца</vt:lpstr>
      <vt:lpstr>Слайд 11</vt:lpstr>
      <vt:lpstr>Урок классического танца в четвертом классе ...плие, поклоны и прыжки...</vt:lpstr>
      <vt:lpstr>Слайд 13</vt:lpstr>
      <vt:lpstr>Слайд 14</vt:lpstr>
      <vt:lpstr>Вы на виду у нас росли И на глазах у всех умнели! Вдруг как-то сразу расцвели И незаметно повзрослели!   Еще вчера - ученики, Что стали лучшими друзьями! И вот уже - выпускники, Любуемся, гордимся вами!</vt:lpstr>
      <vt:lpstr>Слайд 16</vt:lpstr>
      <vt:lpstr>«Солнечные блики» ансамбль «Созвездие»</vt:lpstr>
      <vt:lpstr>Слайд 18</vt:lpstr>
      <vt:lpstr>Экзамен по народно-сценическому танцу в 6 классе Украинский народный танец «Катерина»</vt:lpstr>
      <vt:lpstr>Урок классического танца в 7 классе у станка</vt:lpstr>
      <vt:lpstr>Урок классического танца в 7 классе  (у станка и на середине)</vt:lpstr>
      <vt:lpstr>МИЛАНА ЛОПАТИНА  «арабский танец»   «сиреневая грёза»   </vt:lpstr>
      <vt:lpstr>«ЗВЁЗДОЧКА»    МИЛАНА ЛОПАТИНА  «настроение» </vt:lpstr>
      <vt:lpstr>«ВАЛЬС ЧАСОВ»    ВИНОГРАДОВА АНАСТАСИЯ  КУЗНЕЦОВА ВАРВАРА   </vt:lpstr>
      <vt:lpstr>«ВАЛЬС ЧАСОВ»  Ансамбль «СОЗВЕЗДИЕ» ВИНОГРАДОВА АНАСТАСИЯ  КУЗНЕЦОВА ВАРВАРА  ЛОПАТИНА МИЛАНА АВАКЯН ЕВГЕНИЯ</vt:lpstr>
      <vt:lpstr>Международный конкурс «Пари-гранд»  Армянский танец «Аравот»  Ансамбль «Созвездие»</vt:lpstr>
      <vt:lpstr>Слайд 27</vt:lpstr>
      <vt:lpstr>Стародубцева Екатерина Белова Евгения Красильникова Александра -выпускницы 2013 года, поступившие  на отделение хореографии  в «Псковский областной  колледж искусств имени  Н.А. Римского-Корсакова» </vt:lpstr>
      <vt:lpstr>МБОУ ДОД «ДШИ № 1 им. А.С. Розанова»</vt:lpstr>
      <vt:lpstr>МБОУ ДОД «ДШИ № 1 им. А.С. Розанова»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2014-04-21T18:26:25Z</dcterms:created>
  <dcterms:modified xsi:type="dcterms:W3CDTF">2016-11-30T16:23:47Z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