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7" r:id="rId2"/>
    <p:sldId id="259" r:id="rId3"/>
    <p:sldId id="256" r:id="rId4"/>
    <p:sldId id="258" r:id="rId5"/>
    <p:sldId id="261" r:id="rId6"/>
    <p:sldId id="264" r:id="rId7"/>
    <p:sldId id="260" r:id="rId8"/>
    <p:sldId id="263" r:id="rId9"/>
    <p:sldId id="262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20C56-C024-434A-9F7B-C6C17FA42131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36F4A-A080-4E27-BE63-44F03E8FC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F8F6F-6BCC-484B-A5FD-23D2CC9823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3;&#1072;&#1076;&#1077;&#1083;&#1077;&#1094;\Searches\Desktop\&#1057;&#1091;&#1073;&#1073;&#1086;&#1090;&#1080;&#1085;&#1072;\1%20&#1095;\&#1054;&#1089;&#1077;&#1085;&#1085;&#1103;&#1103;%20&#1087;&#1077;&#1089;&#1085;&#1103;%20&#1055;.%20&#1063;&#1072;&#1081;&#1082;&#1086;&#1074;&#1089;&#1082;&#1080;&#1081;%20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3;&#1072;&#1076;&#1077;&#1083;&#1077;&#1094;\Searches\Desktop\&#1057;&#1091;&#1073;&#1073;&#1086;&#1090;&#1080;&#1085;&#1072;\1%20&#1095;\S_A_Esenin_-_Poet_zima_aukaet_http_vk_com_C_A_Esenin__muzofon.com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3;&#1072;&#1076;&#1077;&#1083;&#1077;&#1094;\Searches\Desktop\&#1057;&#1091;&#1073;&#1073;&#1086;&#1090;&#1080;&#1085;&#1072;\1%20&#1095;\&#1057;&#1074;&#1080;&#1088;&#1080;&#1076;&#1086;&#1074;%20&#1055;&#1086;&#1101;&#1084;&#1072;%20&#1087;&#1072;&#1084;&#1103;&#1090;&#1080;%20&#1057;.%20&#1045;&#1089;&#1077;&#1085;&#1080;&#1085;&#1072;%20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3;&#1072;&#1076;&#1077;&#1083;&#1077;&#1094;\Searches\Desktop\&#1057;&#1091;&#1073;&#1073;&#1086;&#1090;&#1080;&#1085;&#1072;\1%20&#1095;\&#1056;&#1080;&#1084;&#1089;&#1082;&#1080;&#1081;-&#1050;&#1086;&#1088;&#1089;&#1072;&#1082;&#1086;&#1074;%20&#1086;&#1087;&#1077;&#1088;&#1072;%20&#1057;&#1072;&#1076;&#1082;&#1086;%20%20&#1050;&#1086;&#1083;&#1099;&#1073;&#1077;&#1083;&#1100;&#1085;&#1072;&#1103;%20&#1042;&#1086;&#1083;&#1093;&#1086;&#1074;&#1099;%20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2" Type="http://schemas.openxmlformats.org/officeDocument/2006/relationships/audio" Target="file:///C:\Users\&#1074;&#1083;&#1072;&#1076;&#1077;&#1083;&#1077;&#1094;\Searches\Desktop\&#1057;&#1091;&#1073;&#1073;&#1086;&#1090;&#1080;&#1085;&#1072;\1%20&#1095;\&#1061;&#1072;&#1095;&#1072;&#1090;&#1091;&#1088;&#1103;&#1085;%20&#1050;.%20&#1073;&#1072;&#1083;&#1077;&#1090;%20&#1063;&#1080;&#1087;&#1086;&#1083;&#1083;&#1080;&#1085;&#1086;%20.mp3" TargetMode="External"/><Relationship Id="rId1" Type="http://schemas.openxmlformats.org/officeDocument/2006/relationships/audio" Target="file:///C:\Users\&#1074;&#1083;&#1072;&#1076;&#1077;&#1083;&#1077;&#1094;\Searches\Desktop\&#1057;&#1091;&#1073;&#1073;&#1086;&#1090;&#1080;&#1085;&#1072;\1%20&#1095;\&#1061;&#1072;&#1095;&#1072;&#1090;&#1091;&#1088;&#1103;&#1085;%20&#1073;&#1072;&#1083;&#1077;&#1090;%20&#1063;&#1080;&#1087;&#1086;&#1083;&#1083;&#1080;&#1085;&#1086;%20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74;&#1083;&#1072;&#1076;&#1077;&#1083;&#1077;&#1094;\Searches\Desktop\&#1057;&#1091;&#1073;&#1073;&#1086;&#1090;&#1080;&#1085;&#1072;\1%20&#1095;\&#1056;&#1072;&#1093;&#1084;&#1072;&#1085;&#1080;&#1085;&#1086;&#1074;%20&#1042;&#1086;&#1082;&#1072;&#1083;&#1080;&#1079;%20&#1080;&#1085;&#1089;&#1090;&#1088;&#1091;&#1084;&#1077;&#1085;&#1090;.%20&#1087;&#1100;&#1077;&#1089;&#1072;%20.mp3" TargetMode="External"/><Relationship Id="rId1" Type="http://schemas.openxmlformats.org/officeDocument/2006/relationships/audio" Target="file:///C:\Users\&#1074;&#1083;&#1072;&#1076;&#1077;&#1083;&#1077;&#1094;\Searches\Desktop\&#1057;&#1091;&#1073;&#1073;&#1086;&#1090;&#1080;&#1085;&#1072;\1%20&#1095;\&#1042;&#1086;&#1082;&#1072;&#1083;&#1080;&#1079;%20&#1057;.&#1056;&#1072;&#1093;&#1084;&#1072;&#1085;&#1080;&#1085;&#1086;&#1074;%20&#1040;&#1085;&#1090;&#1086;&#1085;&#1080;&#1085;&#1072;%20&#1053;&#1077;&#1078;&#1076;&#1072;&#1085;&#1086;&#1074;&#1072;%20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3;&#1072;&#1076;&#1077;&#1083;&#1077;&#1094;\Searches\Desktop\&#1057;&#1091;&#1073;&#1073;&#1086;&#1090;&#1080;&#1085;&#1072;\1%20&#1095;\&#1043;&#1083;&#1080;&#1085;&#1082;&#1072;%20&#1046;&#1072;&#1074;&#1086;&#1088;&#1086;&#1085;&#1086;&#1082;%20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3;&#1072;&#1076;&#1077;&#1083;&#1077;&#1094;\Searches\Desktop\&#1057;&#1091;&#1073;&#1073;&#1086;&#1090;&#1080;&#1085;&#1072;\1%20&#1095;\&#1052;.&#1041;&#1072;&#1083;&#1072;&#1082;&#1080;&#1088;&#1077;&#1074;%20&#1046;&#1072;&#1074;&#1086;&#1088;&#1086;&#1085;&#1086;&#1082;%20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2636912"/>
            <a:ext cx="9505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СОДРУЖЕСТВО МУЗ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  И ЛИТЕРАТУРА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328498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   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не было бы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инструментальных        пьес,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основанных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на мелодиях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  песен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957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Если бы не было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литературы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,  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Searches\Desktop\Субботина\1 ч\Чайковский П.И.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3522587" cy="488935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1560" y="57332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П. И.Чайковский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1840-1893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908720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«Песня жаворонка»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«Песня косаря»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«Грустная песенка»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465313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«Осенняя песня»</a:t>
            </a:r>
          </a:p>
        </p:txBody>
      </p:sp>
      <p:pic>
        <p:nvPicPr>
          <p:cNvPr id="6" name="Осенняя песня П. Чайковский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328498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   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не было бы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инструментальных        пьес, 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с названием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вокальных жанров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957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Если бы не было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литературы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,  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ладелец\Searches\Desktop\Субботина\1 ч\Есенин С..jpg"/>
          <p:cNvPicPr>
            <a:picLocks noChangeAspect="1" noChangeArrowheads="1"/>
          </p:cNvPicPr>
          <p:nvPr/>
        </p:nvPicPr>
        <p:blipFill>
          <a:blip r:embed="rId3" cstate="print"/>
          <a:srcRect l="735" b="4018"/>
          <a:stretch>
            <a:fillRect/>
          </a:stretch>
        </p:blipFill>
        <p:spPr bwMode="auto">
          <a:xfrm flipH="1">
            <a:off x="755576" y="836712"/>
            <a:ext cx="3315206" cy="4896544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1560" y="587727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С.Есенин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34076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Arial Black" pitchFamily="34" charset="0"/>
              </a:rPr>
              <a:t>Стих «Поёт зима,    	 		    аукает»</a:t>
            </a:r>
            <a:endParaRPr lang="ru-RU" sz="24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3082" name="Picture 10" descr="http://rasfokus.ru/images/photos/medium/1f3cbf2f7356e53bc6ea5fcdd7b99a07.jpg"/>
          <p:cNvPicPr>
            <a:picLocks noChangeAspect="1" noChangeArrowheads="1"/>
          </p:cNvPicPr>
          <p:nvPr/>
        </p:nvPicPr>
        <p:blipFill>
          <a:blip r:embed="rId4" cstate="print"/>
          <a:srcRect r="2008" b="5046"/>
          <a:stretch>
            <a:fillRect/>
          </a:stretch>
        </p:blipFill>
        <p:spPr bwMode="auto">
          <a:xfrm>
            <a:off x="4716016" y="2924944"/>
            <a:ext cx="3528392" cy="2275872"/>
          </a:xfrm>
          <a:prstGeom prst="rect">
            <a:avLst/>
          </a:prstGeom>
          <a:noFill/>
        </p:spPr>
      </p:pic>
      <p:pic>
        <p:nvPicPr>
          <p:cNvPr id="3080" name="Picture 8" descr="http://smartresponder.ru/user/files/872494/1048794155/4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797152"/>
            <a:ext cx="1144816" cy="128399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10" name="S_A_Esenin_-_Poet_zima_aukaet_http_vk_com_C_A_Eseni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29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Searches\Desktop\Субботина\1 ч\Свиридов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104456" cy="467908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Г.В.Свиридов</a:t>
            </a:r>
          </a:p>
        </p:txBody>
      </p:sp>
      <p:pic>
        <p:nvPicPr>
          <p:cNvPr id="5" name="Picture 2" descr="http://band-mp3.ru/uploads/images/p/o/j/pojot_zima_aukaet_esenin.jpg"/>
          <p:cNvPicPr>
            <a:picLocks noChangeAspect="1" noChangeArrowheads="1"/>
          </p:cNvPicPr>
          <p:nvPr/>
        </p:nvPicPr>
        <p:blipFill>
          <a:blip r:embed="rId4" cstate="print"/>
          <a:srcRect l="6568" t="6347" r="4542" b="10805"/>
          <a:stretch>
            <a:fillRect/>
          </a:stretch>
        </p:blipFill>
        <p:spPr bwMode="auto">
          <a:xfrm>
            <a:off x="4805026" y="548680"/>
            <a:ext cx="3811423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501317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«Поэма памяти Сергея Есенина»</a:t>
            </a:r>
          </a:p>
        </p:txBody>
      </p:sp>
      <p:pic>
        <p:nvPicPr>
          <p:cNvPr id="7" name="Свиридов Поэма памяти С. Есенина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306896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не было бы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музыкальных произведений, 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посвящённых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жизни и творчеству литераторов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957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Если бы не было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литературы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,  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141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ЖАНРЫ МУЗЫКИ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8091" y="5229200"/>
            <a:ext cx="42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924944"/>
            <a:ext cx="71336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ОПЕРА и БАЛЕТ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владелец\Searches\Desktop\Субботина\1 ч\Римский-Корсаков Н.А.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700066" cy="4841207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60032" y="544522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Н.А.Римский-Корсаков</a:t>
            </a:r>
          </a:p>
        </p:txBody>
      </p:sp>
      <p:pic>
        <p:nvPicPr>
          <p:cNvPr id="29700" name="Picture 4" descr="http://nashiskazki.my1.ru/kartinki-byliny/Image10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1872208" cy="2796155"/>
          </a:xfrm>
          <a:prstGeom prst="rect">
            <a:avLst/>
          </a:prstGeom>
          <a:noFill/>
        </p:spPr>
      </p:pic>
      <p:pic>
        <p:nvPicPr>
          <p:cNvPr id="29702" name="Picture 6" descr="http://www.ovideo.ru/images/posters/0003/1612/0001.jpg"/>
          <p:cNvPicPr>
            <a:picLocks noChangeAspect="1" noChangeArrowheads="1"/>
          </p:cNvPicPr>
          <p:nvPr/>
        </p:nvPicPr>
        <p:blipFill>
          <a:blip r:embed="rId5" cstate="print"/>
          <a:srcRect l="3448" t="2483" r="3448" b="4422"/>
          <a:stretch>
            <a:fillRect/>
          </a:stretch>
        </p:blipFill>
        <p:spPr bwMode="auto">
          <a:xfrm>
            <a:off x="2123728" y="2636912"/>
            <a:ext cx="1670586" cy="2320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Arial Black" pitchFamily="34" charset="0"/>
              </a:rPr>
              <a:t>Опера «Садко» колыбельная Волховы</a:t>
            </a:r>
          </a:p>
        </p:txBody>
      </p:sp>
      <p:pic>
        <p:nvPicPr>
          <p:cNvPr id="7" name="Римский-Корсаков опера Садко  Колыбельная Волхов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6021288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80526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Arial Black" pitchFamily="34" charset="0"/>
              </a:rPr>
              <a:t>Сказка «Садко»</a:t>
            </a:r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2267744" y="1484784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2" y="213285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Литературная основа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9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владелец\Searches\Desktop\Субботина\1 ч\Хачатурян Карен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3432381" cy="374441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3568" y="55892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К.Хачатурян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Arial Black" pitchFamily="34" charset="0"/>
              </a:rPr>
              <a:t>Балет «Чиполлино»</a:t>
            </a:r>
          </a:p>
        </p:txBody>
      </p:sp>
      <p:pic>
        <p:nvPicPr>
          <p:cNvPr id="7" name="Хачатурян балет Чиполлино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92696"/>
            <a:ext cx="304800" cy="304800"/>
          </a:xfrm>
          <a:prstGeom prst="rect">
            <a:avLst/>
          </a:prstGeom>
        </p:spPr>
      </p:pic>
      <p:pic>
        <p:nvPicPr>
          <p:cNvPr id="8" name="Хачатурян К. балет Чиполлино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460432" y="5805264"/>
            <a:ext cx="304800" cy="304800"/>
          </a:xfrm>
          <a:prstGeom prst="rect">
            <a:avLst/>
          </a:prstGeom>
        </p:spPr>
      </p:pic>
      <p:pic>
        <p:nvPicPr>
          <p:cNvPr id="32772" name="Picture 4" descr="http://cdn01.ru/files/users/images/63/b9/63b94fe2bfe6b900297cfbd38c9ca33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924944"/>
            <a:ext cx="1880721" cy="2152672"/>
          </a:xfrm>
          <a:prstGeom prst="rect">
            <a:avLst/>
          </a:prstGeom>
          <a:noFill/>
        </p:spPr>
      </p:pic>
      <p:pic>
        <p:nvPicPr>
          <p:cNvPr id="32774" name="Picture 6" descr="http://dv365.ru/upload/iblock/3d8/3d81629551cc575c906b7ddb96ca28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869160"/>
            <a:ext cx="2777183" cy="13445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39952" y="2348880"/>
            <a:ext cx="4645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Arial Black" pitchFamily="34" charset="0"/>
              </a:rPr>
              <a:t>Сказка  «Чиполлино»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988840"/>
            <a:ext cx="3382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Литературная основа</a:t>
            </a:r>
          </a:p>
        </p:txBody>
      </p:sp>
      <p:sp>
        <p:nvSpPr>
          <p:cNvPr id="12" name="Выгнутая влево стрелка 11"/>
          <p:cNvSpPr/>
          <p:nvPr/>
        </p:nvSpPr>
        <p:spPr>
          <a:xfrm rot="6473629">
            <a:off x="5579195" y="-398789"/>
            <a:ext cx="886073" cy="2913147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08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1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342900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не было бы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опер и балетов, 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основанных на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сказках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957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Если бы не было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литературы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,  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36712"/>
            <a:ext cx="671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Что стало бы </a:t>
            </a:r>
          </a:p>
          <a:p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с </a:t>
            </a: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музыкой</a:t>
            </a:r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,</a:t>
            </a:r>
            <a:endParaRPr lang="ru-RU" sz="6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3320" y="3212976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если бы не было </a:t>
            </a: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литературы</a:t>
            </a:r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8" name="Picture 2" descr="C:\Users\ттт\Desktop\5-9\аНИМАЦИЯ МУЗ\2fcd4b1d1b043178325e7c020f6ff5a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4081">
            <a:off x="6300192" y="1340768"/>
            <a:ext cx="2278626" cy="1536748"/>
          </a:xfrm>
          <a:prstGeom prst="rect">
            <a:avLst/>
          </a:prstGeom>
          <a:noFill/>
        </p:spPr>
      </p:pic>
      <p:pic>
        <p:nvPicPr>
          <p:cNvPr id="9" name="Picture 2" descr="C:\Users\ттт\Desktop\5-9\аНИМАЦИЯ МУЗ\fb40afdae47bef97979802ccb7fc43c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2402573" cy="12858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64886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Бабинцева Е.В.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342900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не было бы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музыкальных произведений, 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в которых есть    			  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литературная основа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957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Если бы не было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литературы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,  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Searches\Desktop\Субботина\1 ч\С.Рахманинов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4680520" cy="4896544"/>
          </a:xfrm>
          <a:prstGeom prst="rect">
            <a:avLst/>
          </a:prstGeom>
          <a:noFill/>
          <a:ln w="76200">
            <a:solidFill>
              <a:srgbClr val="6600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Сергей Васильевич Рахманинов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1873 - 1943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1052736"/>
            <a:ext cx="259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ВОКАЛИЗ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–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пение без слов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Вокализ С.Рахманинов Антонина Нежданова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299695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2564904"/>
            <a:ext cx="3384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Антонина Нежданова 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сопрано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Рахманинов Вокализ инструмент. пьеса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4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2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335756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песни</a:t>
            </a:r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 превратились бы в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вокализы	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9572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Если бы не было 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			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литературы</a:t>
            </a:r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, 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141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ЖАНРЫ МУЗЫКИ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941168"/>
            <a:ext cx="44374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литературная </a:t>
            </a:r>
          </a:p>
          <a:p>
            <a:pPr algn="ctr"/>
            <a:r>
              <a:rPr lang="ru-RU" sz="4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основа</a:t>
            </a:r>
            <a:r>
              <a:rPr lang="ru-RU" sz="40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772816"/>
            <a:ext cx="310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ПЕСНЯ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08920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СТИХ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5892872" flipV="1">
            <a:off x="3688154" y="2495882"/>
            <a:ext cx="1044379" cy="3500737"/>
          </a:xfrm>
          <a:prstGeom prst="curvedLeftArrow">
            <a:avLst>
              <a:gd name="adj1" fmla="val 25000"/>
              <a:gd name="adj2" fmla="val 4145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212976"/>
            <a:ext cx="420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МЕЛОДИЯ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8703417" flipV="1">
            <a:off x="6662280" y="1526805"/>
            <a:ext cx="774313" cy="1896129"/>
          </a:xfrm>
          <a:prstGeom prst="curvedLeftArrow">
            <a:avLst>
              <a:gd name="adj1" fmla="val 25000"/>
              <a:gd name="adj2" fmla="val 4145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223628" y="4185084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Searches\Desktop\Субботина\1 ч\Глинка М.И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2592288" cy="387634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44" y="112474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М.И. Глинка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1804 - 1857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Users\владелец\Searches\Desktop\Субботина\1 ч\Кукольник Н.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8680"/>
            <a:ext cx="2160240" cy="3147303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00192" y="3861048"/>
            <a:ext cx="241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Н.Кукольник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63888" y="764704"/>
            <a:ext cx="24837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ЖАВОРОНОК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Между небом и землей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Песня раздается,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Неисходною струей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Громче, громче льется.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видать певца полей,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поет так громко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 подруженькой своей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Жаворонок звонкий.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Ветер песенку несет,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кому – не знает...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Та, кому она, поймет,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кого – узнает!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Лейся, песенка моя,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Песнь надежды сладкой: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Кто-то вспомнит про меня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вздохнет украдкой.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Глинка Жаворонок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021288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56612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Песня «Жаворонок»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335756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смысл</a:t>
            </a:r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 песен был бы менее понятным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9572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Если бы не было 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			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литературы</a:t>
            </a:r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, 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141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ЖАНРЫ МУЗЫКИ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8091" y="5229200"/>
            <a:ext cx="42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8399" y="2420888"/>
            <a:ext cx="85667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Инструментальная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пьеса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476672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Литературная 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основа </a:t>
            </a:r>
            <a:endParaRPr lang="ru-RU" sz="2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владелец\Searches\Desktop\Субботина\1 ч\Балакирев М. 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9552" y="1268760"/>
            <a:ext cx="3127176" cy="4364097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4" name="Picture 2" descr="C:\Users\владелец\Searches\Desktop\Субботина\1 ч\Глинка М.И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2520280" cy="376867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5" name="Picture 3" descr="C:\Users\владелец\Searches\Desktop\Субботина\1 ч\Кукольник Н.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060848"/>
            <a:ext cx="2160240" cy="314730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566124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Милий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Балакирев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1268760"/>
            <a:ext cx="13484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стих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908720"/>
            <a:ext cx="1744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песня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04664"/>
            <a:ext cx="36038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инструментальная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пьеса</a:t>
            </a:r>
          </a:p>
        </p:txBody>
      </p:sp>
      <p:pic>
        <p:nvPicPr>
          <p:cNvPr id="10" name="М.Балакирев Жаворонок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3955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183</TotalTime>
  <Words>244</Words>
  <Application>Microsoft Office PowerPoint</Application>
  <PresentationFormat>Экран (4:3)</PresentationFormat>
  <Paragraphs>75</Paragraphs>
  <Slides>20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22</cp:revision>
  <dcterms:created xsi:type="dcterms:W3CDTF">2016-11-03T10:32:58Z</dcterms:created>
  <dcterms:modified xsi:type="dcterms:W3CDTF">2016-11-30T18:24:28Z</dcterms:modified>
</cp:coreProperties>
</file>