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70" r:id="rId6"/>
    <p:sldId id="258" r:id="rId7"/>
    <p:sldId id="261" r:id="rId8"/>
    <p:sldId id="271" r:id="rId9"/>
    <p:sldId id="263" r:id="rId10"/>
    <p:sldId id="268" r:id="rId11"/>
    <p:sldId id="269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3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успеваемости %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2013-2014 </c:v>
                </c:pt>
                <c:pt idx="1">
                  <c:v>2014-2015 </c:v>
                </c:pt>
                <c:pt idx="2">
                  <c:v>2015-2016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</c:v>
                </c:pt>
                <c:pt idx="1">
                  <c:v>99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 %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2013-2014 </c:v>
                </c:pt>
                <c:pt idx="1">
                  <c:v>2014-2015 </c:v>
                </c:pt>
                <c:pt idx="2">
                  <c:v>2015-2016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</c:v>
                </c:pt>
                <c:pt idx="1">
                  <c:v>38</c:v>
                </c:pt>
                <c:pt idx="2">
                  <c:v>42</c:v>
                </c:pt>
              </c:numCache>
            </c:numRef>
          </c:val>
        </c:ser>
        <c:dLbls>
          <c:showVal val="1"/>
        </c:dLbls>
        <c:shape val="box"/>
        <c:axId val="135296896"/>
        <c:axId val="135298432"/>
        <c:axId val="0"/>
      </c:bar3DChart>
      <c:catAx>
        <c:axId val="135296896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298432"/>
        <c:crosses val="autoZero"/>
        <c:auto val="1"/>
        <c:lblAlgn val="ctr"/>
        <c:lblOffset val="100"/>
      </c:catAx>
      <c:valAx>
        <c:axId val="1352984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29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успеваемости %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2013-2014 </c:v>
                </c:pt>
                <c:pt idx="1">
                  <c:v>2014-2015 </c:v>
                </c:pt>
                <c:pt idx="2">
                  <c:v>2015-2016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 %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2013-2014 </c:v>
                </c:pt>
                <c:pt idx="1">
                  <c:v>2014-2015 </c:v>
                </c:pt>
                <c:pt idx="2">
                  <c:v>2015-2016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58</c:v>
                </c:pt>
                <c:pt idx="1">
                  <c:v>67</c:v>
                </c:pt>
                <c:pt idx="2">
                  <c:v>69</c:v>
                </c:pt>
              </c:numCache>
            </c:numRef>
          </c:val>
        </c:ser>
        <c:dLbls>
          <c:showVal val="1"/>
        </c:dLbls>
        <c:shape val="box"/>
        <c:axId val="131912832"/>
        <c:axId val="131914368"/>
        <c:axId val="0"/>
      </c:bar3DChart>
      <c:catAx>
        <c:axId val="131912832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914368"/>
        <c:crosses val="autoZero"/>
        <c:auto val="1"/>
        <c:lblAlgn val="ctr"/>
        <c:lblOffset val="100"/>
      </c:catAx>
      <c:valAx>
        <c:axId val="1319143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91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0646" y="656493"/>
            <a:ext cx="438443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Сокиркина</a:t>
            </a:r>
            <a:r>
              <a:rPr lang="ru-RU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 Елена Анатольевна</a:t>
            </a:r>
          </a:p>
          <a:p>
            <a:pPr algn="ctr"/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реподаватель русского языка и литературы</a:t>
            </a:r>
          </a:p>
          <a:p>
            <a:pPr algn="ctr"/>
            <a:endParaRPr lang="ru-RU" sz="72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026" name="Picture 2" descr="http://itd3.mycdn.me/image?t=52&amp;bid=665669127515&amp;id=665669127515&amp;plc=WEB&amp;tkn=*SJYyG6SthwWqYOUXvQBg8JiFS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586" y="803031"/>
            <a:ext cx="2790092" cy="273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6800" y="5134707"/>
            <a:ext cx="3223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РО «ВТЭТ»</a:t>
            </a: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6138" y="513630"/>
            <a:ext cx="7631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Мои достижения</a:t>
            </a:r>
            <a:endParaRPr lang="ru-RU" sz="4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2050" name="Picture 2" descr="C:\Users\Елена\Desktop\сокиркина\дипломы\4336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840" y="1240862"/>
            <a:ext cx="3496118" cy="494243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3891" y="1208504"/>
            <a:ext cx="3496075" cy="494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0132" y="1260106"/>
            <a:ext cx="3333897" cy="4920697"/>
          </a:xfrm>
          <a:prstGeom prst="rect">
            <a:avLst/>
          </a:prstGeom>
        </p:spPr>
      </p:pic>
      <p:pic>
        <p:nvPicPr>
          <p:cNvPr id="2" name="Picture 2" descr="C:\Users\Елена\Desktop\скан\scaned_document-15-39-06.pdf-1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740" y="1215717"/>
            <a:ext cx="3480698" cy="4920696"/>
          </a:xfrm>
          <a:prstGeom prst="rect">
            <a:avLst/>
          </a:prstGeom>
          <a:noFill/>
        </p:spPr>
      </p:pic>
      <p:pic>
        <p:nvPicPr>
          <p:cNvPr id="2051" name="Picture 3" descr="C:\Users\Елена\Desktop\сокиркина\дипломы\diplo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7719" y="1222270"/>
            <a:ext cx="3478714" cy="492069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9510" y="1160378"/>
            <a:ext cx="3637233" cy="5005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5784" y="1355596"/>
            <a:ext cx="3343704" cy="4729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4027" y="1297941"/>
            <a:ext cx="3221193" cy="45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62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070" y="1320567"/>
            <a:ext cx="3469749" cy="48043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4062" y="703385"/>
            <a:ext cx="7631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Достижения моих студентов</a:t>
            </a:r>
            <a:endParaRPr lang="ru-RU" sz="4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132" y="1331572"/>
            <a:ext cx="3620061" cy="4811080"/>
          </a:xfrm>
          <a:prstGeom prst="rect">
            <a:avLst/>
          </a:prstGeom>
        </p:spPr>
      </p:pic>
      <p:pic>
        <p:nvPicPr>
          <p:cNvPr id="1026" name="Picture 2" descr="C:\Users\Елена\Desktop\сокиркина\дипломы\0bb51dbe5ba602f3099237ac1cea785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9616" y="1290387"/>
            <a:ext cx="3843722" cy="4796315"/>
          </a:xfrm>
          <a:prstGeom prst="rect">
            <a:avLst/>
          </a:prstGeom>
          <a:noFill/>
        </p:spPr>
      </p:pic>
      <p:pic>
        <p:nvPicPr>
          <p:cNvPr id="1027" name="Picture 3" descr="C:\Users\Елена\Desktop\сокиркина\дипломы\6c51c11e8a1ba4788f0d566bd15c43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5482" y="1289602"/>
            <a:ext cx="3314855" cy="468913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96033" y="1390335"/>
            <a:ext cx="3383320" cy="478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Елена\Desktop\скан\scaned_document-15-37-14.pdf-8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1656" y="1358578"/>
            <a:ext cx="3413189" cy="4825259"/>
          </a:xfrm>
          <a:prstGeom prst="rect">
            <a:avLst/>
          </a:prstGeom>
          <a:noFill/>
        </p:spPr>
      </p:pic>
      <p:pic>
        <p:nvPicPr>
          <p:cNvPr id="8" name="Picture 2" descr="C:\Users\Елена\Desktop\скан\scaned_document-15-33-40.pdf-4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8595" y="1372277"/>
            <a:ext cx="3426770" cy="4844459"/>
          </a:xfrm>
          <a:prstGeom prst="rect">
            <a:avLst/>
          </a:prstGeom>
          <a:noFill/>
        </p:spPr>
      </p:pic>
      <p:pic>
        <p:nvPicPr>
          <p:cNvPr id="2051" name="Picture 3" descr="C:\Users\Елена\Desktop\скан\scaned_document-15-35-59.pdf-7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8117" y="1430138"/>
            <a:ext cx="3455267" cy="488474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586" y="1388782"/>
            <a:ext cx="3480745" cy="4790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9392" y="1510352"/>
            <a:ext cx="3128090" cy="4424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132" y="1307990"/>
            <a:ext cx="6816991" cy="485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62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55077" y="2403340"/>
            <a:ext cx="7057292" cy="25320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    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56494" y="866274"/>
            <a:ext cx="4264384" cy="520628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Найди себе занятие по душе, и ты не будешь работать ни одного дня в жизни.             </a:t>
            </a:r>
          </a:p>
          <a:p>
            <a:pPr algn="r"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Конфуций</a:t>
            </a:r>
            <a:endParaRPr lang="ru-RU" sz="4800" b="1" dirty="0">
              <a:solidFill>
                <a:srgbClr val="002060"/>
              </a:solidFill>
              <a:latin typeface="Mistral" panose="03090702030407020403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V="1">
            <a:off x="820615" y="2034008"/>
            <a:ext cx="7420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3481" y="1022684"/>
            <a:ext cx="3191492" cy="472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40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21569" y="1606061"/>
            <a:ext cx="29659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Образование – высшее (ТГПИ)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Стаж педагогической деятельности – 25 года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Стаж работы в «ВТЭТ» – 10 лет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Квалификационная категория –   первая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7386" y="773724"/>
            <a:ext cx="4747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О себе</a:t>
            </a:r>
            <a:endParaRPr lang="ru-RU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2050" name="Picture 2" descr="C:\Users\admin\Desktop\сокиркины\работа\фото-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555" y="1629157"/>
            <a:ext cx="4783014" cy="38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62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4062" y="703385"/>
            <a:ext cx="76317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Повышение профессиональной квалификации</a:t>
            </a:r>
            <a:endParaRPr lang="ru-RU" sz="4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901" y="2186246"/>
            <a:ext cx="5410608" cy="372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862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4062" y="703385"/>
            <a:ext cx="7631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7169" y="762000"/>
            <a:ext cx="7702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 smtClean="0">
                <a:solidFill>
                  <a:srgbClr val="C00000"/>
                </a:solidFill>
                <a:latin typeface="Mistral" pitchFamily="66" charset="0"/>
                <a:cs typeface="Arial" pitchFamily="34" charset="0"/>
              </a:rPr>
              <a:t>Результаты усвоения обучающимися образовательных программ по итогам мониторинга. Русский язык.</a:t>
            </a:r>
            <a:endParaRPr lang="ru-RU" sz="3600" dirty="0">
              <a:solidFill>
                <a:srgbClr val="C00000"/>
              </a:solidFill>
              <a:latin typeface="Mistral" pitchFamily="66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1874122095"/>
              </p:ext>
            </p:extLst>
          </p:nvPr>
        </p:nvGraphicFramePr>
        <p:xfrm>
          <a:off x="1641232" y="1889368"/>
          <a:ext cx="6260122" cy="3913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0862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4062" y="703385"/>
            <a:ext cx="7631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7169" y="762000"/>
            <a:ext cx="7702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 smtClean="0">
                <a:solidFill>
                  <a:srgbClr val="C00000"/>
                </a:solidFill>
                <a:latin typeface="Mistral" pitchFamily="66" charset="0"/>
                <a:cs typeface="Arial" pitchFamily="34" charset="0"/>
              </a:rPr>
              <a:t>Результаты усвоения обучающимися образовательных программ по итогам мониторинга. Литература.</a:t>
            </a:r>
            <a:endParaRPr lang="ru-RU" sz="3600" dirty="0">
              <a:solidFill>
                <a:srgbClr val="C00000"/>
              </a:solidFill>
              <a:latin typeface="Mistral" pitchFamily="66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1874122095"/>
              </p:ext>
            </p:extLst>
          </p:nvPr>
        </p:nvGraphicFramePr>
        <p:xfrm>
          <a:off x="1641232" y="1889368"/>
          <a:ext cx="6260122" cy="3913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0862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447" y="1277814"/>
            <a:ext cx="7537938" cy="16529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    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Основные цели 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педагогической деятельности: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738554" y="1969477"/>
            <a:ext cx="4138245" cy="395067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самостоятельно мыслящую личность, способную адаптироваться к изменяющимся условиям жизни, сформировать у студентов умение и желание самосовершенствования и самообразования. </a:t>
            </a:r>
          </a:p>
        </p:txBody>
      </p:sp>
      <p:pic>
        <p:nvPicPr>
          <p:cNvPr id="1026" name="Picture 2" descr="C:\Users\admin\Desktop\Новая папка (2)\Моментальный снимок 4 (10.04.2016 16-34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123" y="2426677"/>
            <a:ext cx="3714751" cy="3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79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447" y="1277814"/>
            <a:ext cx="7537938" cy="16529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    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961292" y="937846"/>
            <a:ext cx="7467600" cy="152400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Основные педагогические задачи:</a:t>
            </a:r>
            <a:endParaRPr lang="ru-RU" sz="4800" b="1" dirty="0">
              <a:solidFill>
                <a:srgbClr val="C00000"/>
              </a:solidFill>
              <a:latin typeface="Mistral" panose="03090702030407020403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8185" y="1664677"/>
            <a:ext cx="72331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интенсивного речевого развития студентов в процессе изучения русского  языка и литературы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творческий,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нравственный потенциал каждого обучаемого, дать возможность проявить себя;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Использовать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новые педагогические технологии;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Вовлекать каждого студента в активный познавательных процесс, причем не пассивного овладения знаниями, а активной познавательной деятельности;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Привить навыки: самостоятельной работы, эффективной организации своей деятельности, самоконтроля, объективного оценивания полученных результатов;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устойчивый интерес к изучаемой дисциплине через аудиторную и внеаудиторную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68105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447" y="1277814"/>
            <a:ext cx="7537938" cy="16529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    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71600" y="600891"/>
            <a:ext cx="7057291" cy="8229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6000" b="1" dirty="0" smtClean="0">
                <a:solidFill>
                  <a:srgbClr val="C00000"/>
                </a:solidFill>
                <a:latin typeface="Mistral" panose="03090702030407020403" pitchFamily="66" charset="0"/>
                <a:cs typeface="Times New Roman" panose="02020603050405020304" pitchFamily="18" charset="0"/>
              </a:rPr>
              <a:t>Мои будни</a:t>
            </a:r>
            <a:endParaRPr lang="ru-RU" sz="6000" b="1" dirty="0">
              <a:solidFill>
                <a:srgbClr val="C00000"/>
              </a:solidFill>
              <a:latin typeface="Mistral" panose="03090702030407020403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пу70\Фото для Дня первокурсника от 30.09.2014г\9 мая 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112" y="1560284"/>
            <a:ext cx="3026835" cy="4035780"/>
          </a:xfrm>
          <a:prstGeom prst="rect">
            <a:avLst/>
          </a:prstGeom>
          <a:noFill/>
        </p:spPr>
      </p:pic>
      <p:pic>
        <p:nvPicPr>
          <p:cNvPr id="1027" name="Picture 3" descr="D:\пу70\Фото для Дня первокурсника от 30.09.2014г\P10104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086" y="1557993"/>
            <a:ext cx="2720163" cy="3926006"/>
          </a:xfrm>
          <a:prstGeom prst="rect">
            <a:avLst/>
          </a:prstGeom>
          <a:noFill/>
        </p:spPr>
      </p:pic>
      <p:pic>
        <p:nvPicPr>
          <p:cNvPr id="1028" name="Picture 4" descr="D:\пу70\Фото для Дня первокурсника от 30.09.2014г\SDC13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4907" y="1995217"/>
            <a:ext cx="2814274" cy="3984172"/>
          </a:xfrm>
          <a:prstGeom prst="rect">
            <a:avLst/>
          </a:prstGeom>
          <a:noFill/>
        </p:spPr>
      </p:pic>
      <p:pic>
        <p:nvPicPr>
          <p:cNvPr id="1029" name="Picture 5" descr="D:\Рабочий стол\70\DSCF28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436" y="2024742"/>
            <a:ext cx="4032066" cy="4062549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9067" y="1706321"/>
            <a:ext cx="6066569" cy="454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971" y="1557993"/>
            <a:ext cx="6288113" cy="47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105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5447" y="1277814"/>
            <a:ext cx="7537938" cy="16529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    </a:t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   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Новая папка (2)\Моментальный снимок 1 (11.04.2016 17-5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676" y="569488"/>
            <a:ext cx="4547088" cy="402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815" y="569488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91" y="3137757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815" y="3137756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050" y="569488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2891" y="3137755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815" y="569488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Новая папка (2)\Моментальный снимок 5 (12.04.2016 22-43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678" y="3137753"/>
            <a:ext cx="43815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Новая папка (2)\Моментальный снимок 6 (12.04.2016 22-4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7878" y="3137753"/>
            <a:ext cx="43815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18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752</TotalTime>
  <Words>127</Words>
  <Application>Microsoft Office PowerPoint</Application>
  <PresentationFormat>Экран (4:3)</PresentationFormat>
  <Paragraphs>31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                Основные цели  педагогической деятельности:  </vt:lpstr>
      <vt:lpstr>                 </vt:lpstr>
      <vt:lpstr>                 </vt:lpstr>
      <vt:lpstr>                 </vt:lpstr>
      <vt:lpstr>Слайд 10</vt:lpstr>
      <vt:lpstr>Слайд 11</vt:lpstr>
      <vt:lpstr>              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Елена</cp:lastModifiedBy>
  <cp:revision>86</cp:revision>
  <dcterms:created xsi:type="dcterms:W3CDTF">2013-11-19T05:52:05Z</dcterms:created>
  <dcterms:modified xsi:type="dcterms:W3CDTF">2017-01-18T17:40:47Z</dcterms:modified>
</cp:coreProperties>
</file>