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01" r:id="rId3"/>
    <p:sldId id="258" r:id="rId4"/>
    <p:sldId id="296" r:id="rId5"/>
    <p:sldId id="257" r:id="rId6"/>
    <p:sldId id="302" r:id="rId7"/>
    <p:sldId id="303" r:id="rId8"/>
    <p:sldId id="304" r:id="rId9"/>
    <p:sldId id="306" r:id="rId10"/>
    <p:sldId id="307" r:id="rId11"/>
    <p:sldId id="308" r:id="rId12"/>
    <p:sldId id="310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99" r:id="rId33"/>
    <p:sldId id="280" r:id="rId34"/>
    <p:sldId id="281" r:id="rId35"/>
    <p:sldId id="282" r:id="rId36"/>
    <p:sldId id="283" r:id="rId37"/>
    <p:sldId id="284" r:id="rId38"/>
    <p:sldId id="298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311" r:id="rId51"/>
    <p:sldId id="312" r:id="rId52"/>
    <p:sldId id="313" r:id="rId53"/>
    <p:sldId id="314" r:id="rId54"/>
    <p:sldId id="315" r:id="rId55"/>
    <p:sldId id="300" r:id="rId5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C72C-6947-4692-9DC7-857C4B5356E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13C00-CC22-41D8-985A-B6858CF8E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58000" y="1417637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562"/>
                </a:moveTo>
                <a:lnTo>
                  <a:pt x="1828800" y="182562"/>
                </a:lnTo>
                <a:lnTo>
                  <a:pt x="1828800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14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1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12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1500" y="105664"/>
            <a:ext cx="8200999" cy="92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80" y="1585214"/>
            <a:ext cx="8063839" cy="269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52600" cy="4876800"/>
          </a:xfrm>
          <a:custGeom>
            <a:avLst/>
            <a:gdLst/>
            <a:ahLst/>
            <a:cxnLst/>
            <a:rect l="l" t="t" r="r" b="b"/>
            <a:pathLst>
              <a:path w="1752600" h="4876800">
                <a:moveTo>
                  <a:pt x="0" y="4876800"/>
                </a:moveTo>
                <a:lnTo>
                  <a:pt x="1752600" y="4876800"/>
                </a:lnTo>
                <a:lnTo>
                  <a:pt x="1752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505200"/>
            <a:ext cx="7772400" cy="2438400"/>
          </a:xfrm>
          <a:custGeom>
            <a:avLst/>
            <a:gdLst/>
            <a:ahLst/>
            <a:cxnLst/>
            <a:rect l="l" t="t" r="r" b="b"/>
            <a:pathLst>
              <a:path w="7772400" h="2438400">
                <a:moveTo>
                  <a:pt x="0" y="2438400"/>
                </a:moveTo>
                <a:lnTo>
                  <a:pt x="7772400" y="2438400"/>
                </a:lnTo>
                <a:lnTo>
                  <a:pt x="77724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800" y="4495800"/>
            <a:ext cx="5715000" cy="1376616"/>
          </a:xfrm>
          <a:custGeom>
            <a:avLst/>
            <a:gdLst/>
            <a:ahLst/>
            <a:cxnLst/>
            <a:rect l="l" t="t" r="r" b="b"/>
            <a:pathLst>
              <a:path w="7648575" h="2138679">
                <a:moveTo>
                  <a:pt x="0" y="2138426"/>
                </a:moveTo>
                <a:lnTo>
                  <a:pt x="7648575" y="2138426"/>
                </a:lnTo>
                <a:lnTo>
                  <a:pt x="7648575" y="0"/>
                </a:lnTo>
                <a:lnTo>
                  <a:pt x="0" y="0"/>
                </a:lnTo>
                <a:lnTo>
                  <a:pt x="0" y="2138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Морозова Г.Г., зам.директора по УВР ОГКОУ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«Школа № 11» г. Димитровграда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8768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5080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3800" y="5334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>
                <a:moveTo>
                  <a:pt x="0" y="304800"/>
                </a:moveTo>
                <a:lnTo>
                  <a:pt x="2438400" y="304800"/>
                </a:lnTo>
                <a:lnTo>
                  <a:pt x="2438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00" y="685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444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8800" y="1371600"/>
            <a:ext cx="7315200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9550">
              <a:lnSpc>
                <a:spcPct val="100000"/>
              </a:lnSpc>
            </a:pPr>
            <a:r>
              <a:rPr lang="ru-RU" sz="3200" b="1" dirty="0" smtClean="0">
                <a:solidFill>
                  <a:srgbClr val="6F2F9F"/>
                </a:solidFill>
                <a:latin typeface="Times New Roman"/>
                <a:cs typeface="Times New Roman"/>
              </a:rPr>
              <a:t>Особенност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и</a:t>
            </a:r>
            <a:r>
              <a:rPr lang="ru-RU" sz="3200" b="1" dirty="0" smtClean="0">
                <a:solidFill>
                  <a:srgbClr val="6F2F9F"/>
                </a:solidFill>
                <a:latin typeface="Times New Roman"/>
                <a:cs typeface="Times New Roman"/>
              </a:rPr>
              <a:t> введения ФГОС</a:t>
            </a:r>
            <a:r>
              <a:rPr sz="3200" b="1" spc="-5" dirty="0" smtClean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образования  обучающихся с умственной отсталостью  (</a:t>
            </a:r>
            <a:r>
              <a:rPr sz="3200" b="1" dirty="0" err="1">
                <a:solidFill>
                  <a:srgbClr val="6F2F9F"/>
                </a:solidFill>
                <a:latin typeface="Times New Roman"/>
                <a:cs typeface="Times New Roman"/>
              </a:rPr>
              <a:t>интеллектуальными</a:t>
            </a:r>
            <a:r>
              <a:rPr sz="32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 smtClean="0">
                <a:solidFill>
                  <a:srgbClr val="6F2F9F"/>
                </a:solidFill>
                <a:latin typeface="Times New Roman"/>
                <a:cs typeface="Times New Roman"/>
              </a:rPr>
              <a:t>нарушениями</a:t>
            </a:r>
            <a:r>
              <a:rPr lang="ru-RU" sz="3200" b="1" dirty="0" smtClean="0">
                <a:solidFill>
                  <a:srgbClr val="6F2F9F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519" y="3717048"/>
            <a:ext cx="2540076" cy="2963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001" y="228600"/>
            <a:ext cx="8200999" cy="110799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К </a:t>
            </a:r>
            <a:r>
              <a:rPr lang="ru-RU" sz="2400" b="1" dirty="0" smtClean="0">
                <a:solidFill>
                  <a:srgbClr val="C00000"/>
                </a:solidFill>
              </a:rPr>
              <a:t>особым образовательным потребностям</a:t>
            </a:r>
            <a:r>
              <a:rPr lang="ru-RU" sz="2400" dirty="0" smtClean="0">
                <a:solidFill>
                  <a:srgbClr val="C00000"/>
                </a:solidFill>
              </a:rPr>
              <a:t>, являющимся общими для всех обучающихся с умственной отсталостью (интеллектуальными нарушениями), относятся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689519" cy="4616648"/>
          </a:xfrm>
        </p:spPr>
        <p:txBody>
          <a:bodyPr/>
          <a:lstStyle/>
          <a:p>
            <a:pPr indent="174625" fontAlgn="base">
              <a:buFont typeface="Wingdings" pitchFamily="2" charset="2"/>
              <a:buChar char="§"/>
            </a:pPr>
            <a:r>
              <a:rPr lang="ru-RU" dirty="0" smtClean="0"/>
              <a:t>раннее получение специальной помощи средствами образования;</a:t>
            </a:r>
          </a:p>
          <a:p>
            <a:pPr indent="174625" fontAlgn="base">
              <a:buFont typeface="Wingdings" pitchFamily="2" charset="2"/>
              <a:buChar char="§"/>
            </a:pPr>
            <a:r>
              <a:rPr lang="ru-RU" dirty="0" smtClean="0"/>
              <a:t>обязательность непрерывности коррекционно-развивающего процесса, реализуемого как через содержание предметных областей, так и в процессе коррекционной работы;</a:t>
            </a:r>
          </a:p>
          <a:p>
            <a:pPr indent="174625" fontAlgn="base">
              <a:buFont typeface="Wingdings" pitchFamily="2" charset="2"/>
              <a:buChar char="§"/>
            </a:pPr>
            <a:r>
              <a:rPr lang="ru-RU" dirty="0" smtClean="0"/>
              <a:t>научный, практико-ориентированный, действенный характер содержания образования;</a:t>
            </a:r>
          </a:p>
          <a:p>
            <a:pPr indent="174625" fontAlgn="base">
              <a:buFont typeface="Wingdings" pitchFamily="2" charset="2"/>
              <a:buChar char="§"/>
            </a:pPr>
            <a:r>
              <a:rPr lang="ru-RU" dirty="0" smtClean="0"/>
              <a:t>доступность содержания познавательных задач, реализуемых в процессе образования;</a:t>
            </a:r>
          </a:p>
          <a:p>
            <a:pPr indent="174625" fontAlgn="base">
              <a:buFont typeface="Wingdings" pitchFamily="2" charset="2"/>
              <a:buChar char="§"/>
            </a:pPr>
            <a:r>
              <a:rPr lang="ru-RU" dirty="0" smtClean="0"/>
              <a:t>удлинение сроков получения образования;</a:t>
            </a:r>
          </a:p>
          <a:p>
            <a:pPr indent="174625" fontAlgn="base">
              <a:buFont typeface="Wingdings" pitchFamily="2" charset="2"/>
              <a:buChar char="§"/>
            </a:pPr>
            <a:r>
              <a:rPr lang="ru-RU" dirty="0" smtClean="0"/>
              <a:t>систематическая актуализация сформированных у обучающихся знаний и умений;</a:t>
            </a:r>
          </a:p>
          <a:p>
            <a:pPr indent="174625" fontAlgn="base">
              <a:buFont typeface="Wingdings" pitchFamily="2" charset="2"/>
              <a:buChar char="§"/>
            </a:pPr>
            <a:r>
              <a:rPr lang="ru-RU" dirty="0" smtClean="0"/>
              <a:t>специальное обучение их "переносу" с учетом изменяющихся условий учебных, познавательных, трудовых и других ситуаций;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001" y="228600"/>
            <a:ext cx="8200999" cy="110799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К </a:t>
            </a:r>
            <a:r>
              <a:rPr lang="ru-RU" sz="2400" b="1" dirty="0" smtClean="0">
                <a:solidFill>
                  <a:srgbClr val="C00000"/>
                </a:solidFill>
              </a:rPr>
              <a:t>особым образовательным потребностям</a:t>
            </a:r>
            <a:r>
              <a:rPr lang="ru-RU" sz="2400" dirty="0" smtClean="0">
                <a:solidFill>
                  <a:srgbClr val="C00000"/>
                </a:solidFill>
              </a:rPr>
              <a:t>, являющимся общими для всех обучающихся с умственной отсталостью (интеллектуальными нарушениями), относятся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7689519" cy="4924425"/>
          </a:xfrm>
        </p:spPr>
        <p:txBody>
          <a:bodyPr/>
          <a:lstStyle/>
          <a:p>
            <a:pPr indent="261938" fontAlgn="base">
              <a:buFont typeface="Wingdings" pitchFamily="2" charset="2"/>
              <a:buChar char="§"/>
            </a:pPr>
            <a:r>
              <a:rPr lang="ru-RU" dirty="0" smtClean="0"/>
              <a:t>обеспечение особой пространственной и временной организации общеобразовательной среды с учетом функционального состояния центральной нервной системы и </a:t>
            </a:r>
            <a:r>
              <a:rPr lang="ru-RU" dirty="0" err="1" smtClean="0"/>
              <a:t>нейродинамики</a:t>
            </a:r>
            <a:r>
              <a:rPr lang="ru-RU" dirty="0" smtClean="0"/>
              <a:t> психических процессов обучающихся с умственной отсталостью (интеллектуальными нарушениями);</a:t>
            </a:r>
          </a:p>
          <a:p>
            <a:pPr indent="261938" fontAlgn="base">
              <a:buFont typeface="Wingdings" pitchFamily="2" charset="2"/>
              <a:buChar char="§"/>
            </a:pPr>
            <a:r>
              <a:rPr lang="ru-RU" dirty="0" smtClean="0"/>
              <a:t>использование преимущественно позитивных средств стимуляции деятельности и поведения обучающихся, демонстрирующих доброжелательное и уважительное отношение к ним;</a:t>
            </a:r>
          </a:p>
          <a:p>
            <a:pPr indent="261938" fontAlgn="base">
              <a:buFont typeface="Wingdings" pitchFamily="2" charset="2"/>
              <a:buChar char="§"/>
            </a:pPr>
            <a:r>
              <a:rPr lang="ru-RU" dirty="0" smtClean="0"/>
              <a:t>развитие мотивации и интереса к познанию окружающего мира с учетом возрастных и индивидуальных особенностей обучающегося к обучению и социальному взаимодействию со средой;</a:t>
            </a:r>
          </a:p>
          <a:p>
            <a:pPr indent="261938" fontAlgn="base">
              <a:buFont typeface="Wingdings" pitchFamily="2" charset="2"/>
              <a:buChar char="§"/>
            </a:pPr>
            <a:r>
              <a:rPr lang="ru-RU" dirty="0" smtClean="0"/>
              <a:t>стимуляция познавательной активности, формирование позитивного отношения к окружающему миру.</a:t>
            </a:r>
          </a:p>
          <a:p>
            <a:pPr indent="261938"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2494" y="1417637"/>
            <a:ext cx="154305" cy="182880"/>
          </a:xfrm>
          <a:custGeom>
            <a:avLst/>
            <a:gdLst/>
            <a:ahLst/>
            <a:cxnLst/>
            <a:rect l="l" t="t" r="r" b="b"/>
            <a:pathLst>
              <a:path w="154304" h="182880">
                <a:moveTo>
                  <a:pt x="0" y="182562"/>
                </a:moveTo>
                <a:lnTo>
                  <a:pt x="154304" y="182562"/>
                </a:lnTo>
                <a:lnTo>
                  <a:pt x="154304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2494" y="1484375"/>
            <a:ext cx="154305" cy="19050"/>
          </a:xfrm>
          <a:custGeom>
            <a:avLst/>
            <a:gdLst/>
            <a:ahLst/>
            <a:cxnLst/>
            <a:rect l="l" t="t" r="r" b="b"/>
            <a:pathLst>
              <a:path w="154304" h="19050">
                <a:moveTo>
                  <a:pt x="0" y="19050"/>
                </a:moveTo>
                <a:lnTo>
                  <a:pt x="154304" y="19050"/>
                </a:lnTo>
                <a:lnTo>
                  <a:pt x="15430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493900"/>
            <a:ext cx="4983480" cy="0"/>
          </a:xfrm>
          <a:custGeom>
            <a:avLst/>
            <a:gdLst/>
            <a:ahLst/>
            <a:cxnLst/>
            <a:rect l="l" t="t" r="r" b="b"/>
            <a:pathLst>
              <a:path w="4983480">
                <a:moveTo>
                  <a:pt x="0" y="0"/>
                </a:moveTo>
                <a:lnTo>
                  <a:pt x="4983099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7828"/>
            <a:ext cx="8257032" cy="165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215" y="1242060"/>
            <a:ext cx="4631436" cy="103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067" y="1508760"/>
            <a:ext cx="3252215" cy="565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23" y="1268730"/>
            <a:ext cx="4536503" cy="9361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523" y="1268730"/>
            <a:ext cx="4537075" cy="936625"/>
          </a:xfrm>
          <a:custGeom>
            <a:avLst/>
            <a:gdLst/>
            <a:ahLst/>
            <a:cxnLst/>
            <a:rect l="l" t="t" r="r" b="b"/>
            <a:pathLst>
              <a:path w="4537075" h="936625">
                <a:moveTo>
                  <a:pt x="0" y="468122"/>
                </a:moveTo>
                <a:lnTo>
                  <a:pt x="10799" y="422143"/>
                </a:lnTo>
                <a:lnTo>
                  <a:pt x="42525" y="377431"/>
                </a:lnTo>
                <a:lnTo>
                  <a:pt x="74804" y="348429"/>
                </a:lnTo>
                <a:lnTo>
                  <a:pt x="115637" y="320145"/>
                </a:lnTo>
                <a:lnTo>
                  <a:pt x="164724" y="292640"/>
                </a:lnTo>
                <a:lnTo>
                  <a:pt x="221767" y="265975"/>
                </a:lnTo>
                <a:lnTo>
                  <a:pt x="286467" y="240212"/>
                </a:lnTo>
                <a:lnTo>
                  <a:pt x="358525" y="215413"/>
                </a:lnTo>
                <a:lnTo>
                  <a:pt x="397220" y="203394"/>
                </a:lnTo>
                <a:lnTo>
                  <a:pt x="437642" y="191639"/>
                </a:lnTo>
                <a:lnTo>
                  <a:pt x="479755" y="180156"/>
                </a:lnTo>
                <a:lnTo>
                  <a:pt x="523520" y="168953"/>
                </a:lnTo>
                <a:lnTo>
                  <a:pt x="568901" y="158036"/>
                </a:lnTo>
                <a:lnTo>
                  <a:pt x="615859" y="147415"/>
                </a:lnTo>
                <a:lnTo>
                  <a:pt x="664359" y="137096"/>
                </a:lnTo>
                <a:lnTo>
                  <a:pt x="714361" y="127087"/>
                </a:lnTo>
                <a:lnTo>
                  <a:pt x="765830" y="117397"/>
                </a:lnTo>
                <a:lnTo>
                  <a:pt x="818727" y="108032"/>
                </a:lnTo>
                <a:lnTo>
                  <a:pt x="873015" y="99000"/>
                </a:lnTo>
                <a:lnTo>
                  <a:pt x="928658" y="90310"/>
                </a:lnTo>
                <a:lnTo>
                  <a:pt x="985617" y="81968"/>
                </a:lnTo>
                <a:lnTo>
                  <a:pt x="1043854" y="73983"/>
                </a:lnTo>
                <a:lnTo>
                  <a:pt x="1103334" y="66362"/>
                </a:lnTo>
                <a:lnTo>
                  <a:pt x="1164018" y="59113"/>
                </a:lnTo>
                <a:lnTo>
                  <a:pt x="1225870" y="52244"/>
                </a:lnTo>
                <a:lnTo>
                  <a:pt x="1288850" y="45762"/>
                </a:lnTo>
                <a:lnTo>
                  <a:pt x="1352924" y="39675"/>
                </a:lnTo>
                <a:lnTo>
                  <a:pt x="1418052" y="33991"/>
                </a:lnTo>
                <a:lnTo>
                  <a:pt x="1484198" y="28717"/>
                </a:lnTo>
                <a:lnTo>
                  <a:pt x="1551324" y="23861"/>
                </a:lnTo>
                <a:lnTo>
                  <a:pt x="1619393" y="19432"/>
                </a:lnTo>
                <a:lnTo>
                  <a:pt x="1688368" y="15435"/>
                </a:lnTo>
                <a:lnTo>
                  <a:pt x="1758211" y="11881"/>
                </a:lnTo>
                <a:lnTo>
                  <a:pt x="1828885" y="8775"/>
                </a:lnTo>
                <a:lnTo>
                  <a:pt x="1900352" y="6125"/>
                </a:lnTo>
                <a:lnTo>
                  <a:pt x="1972575" y="3941"/>
                </a:lnTo>
                <a:lnTo>
                  <a:pt x="2045518" y="2228"/>
                </a:lnTo>
                <a:lnTo>
                  <a:pt x="2119141" y="995"/>
                </a:lnTo>
                <a:lnTo>
                  <a:pt x="2193409" y="250"/>
                </a:lnTo>
                <a:lnTo>
                  <a:pt x="2268283" y="0"/>
                </a:lnTo>
                <a:lnTo>
                  <a:pt x="2343156" y="250"/>
                </a:lnTo>
                <a:lnTo>
                  <a:pt x="2417422" y="995"/>
                </a:lnTo>
                <a:lnTo>
                  <a:pt x="2491044" y="2228"/>
                </a:lnTo>
                <a:lnTo>
                  <a:pt x="2563984" y="3941"/>
                </a:lnTo>
                <a:lnTo>
                  <a:pt x="2636206" y="6125"/>
                </a:lnTo>
                <a:lnTo>
                  <a:pt x="2707672" y="8775"/>
                </a:lnTo>
                <a:lnTo>
                  <a:pt x="2778344" y="11881"/>
                </a:lnTo>
                <a:lnTo>
                  <a:pt x="2848185" y="15435"/>
                </a:lnTo>
                <a:lnTo>
                  <a:pt x="2917158" y="19432"/>
                </a:lnTo>
                <a:lnTo>
                  <a:pt x="2985225" y="23861"/>
                </a:lnTo>
                <a:lnTo>
                  <a:pt x="3052350" y="28717"/>
                </a:lnTo>
                <a:lnTo>
                  <a:pt x="3118494" y="33991"/>
                </a:lnTo>
                <a:lnTo>
                  <a:pt x="3183621" y="39675"/>
                </a:lnTo>
                <a:lnTo>
                  <a:pt x="3247692" y="45762"/>
                </a:lnTo>
                <a:lnTo>
                  <a:pt x="3310672" y="52244"/>
                </a:lnTo>
                <a:lnTo>
                  <a:pt x="3372521" y="59113"/>
                </a:lnTo>
                <a:lnTo>
                  <a:pt x="3433204" y="66362"/>
                </a:lnTo>
                <a:lnTo>
                  <a:pt x="3492682" y="73983"/>
                </a:lnTo>
                <a:lnTo>
                  <a:pt x="3550918" y="81968"/>
                </a:lnTo>
                <a:lnTo>
                  <a:pt x="3607875" y="90310"/>
                </a:lnTo>
                <a:lnTo>
                  <a:pt x="3663516" y="99000"/>
                </a:lnTo>
                <a:lnTo>
                  <a:pt x="3717802" y="108032"/>
                </a:lnTo>
                <a:lnTo>
                  <a:pt x="3770698" y="117397"/>
                </a:lnTo>
                <a:lnTo>
                  <a:pt x="3822165" y="127087"/>
                </a:lnTo>
                <a:lnTo>
                  <a:pt x="3872166" y="137096"/>
                </a:lnTo>
                <a:lnTo>
                  <a:pt x="3920664" y="147415"/>
                </a:lnTo>
                <a:lnTo>
                  <a:pt x="3967621" y="158036"/>
                </a:lnTo>
                <a:lnTo>
                  <a:pt x="4013000" y="168953"/>
                </a:lnTo>
                <a:lnTo>
                  <a:pt x="4056764" y="180156"/>
                </a:lnTo>
                <a:lnTo>
                  <a:pt x="4098875" y="191639"/>
                </a:lnTo>
                <a:lnTo>
                  <a:pt x="4139296" y="203394"/>
                </a:lnTo>
                <a:lnTo>
                  <a:pt x="4177990" y="215413"/>
                </a:lnTo>
                <a:lnTo>
                  <a:pt x="4214919" y="227688"/>
                </a:lnTo>
                <a:lnTo>
                  <a:pt x="4283333" y="252977"/>
                </a:lnTo>
                <a:lnTo>
                  <a:pt x="4344240" y="279198"/>
                </a:lnTo>
                <a:lnTo>
                  <a:pt x="4397340" y="306291"/>
                </a:lnTo>
                <a:lnTo>
                  <a:pt x="4442336" y="334194"/>
                </a:lnTo>
                <a:lnTo>
                  <a:pt x="4478928" y="362844"/>
                </a:lnTo>
                <a:lnTo>
                  <a:pt x="4506816" y="392181"/>
                </a:lnTo>
                <a:lnTo>
                  <a:pt x="4531678" y="437338"/>
                </a:lnTo>
                <a:lnTo>
                  <a:pt x="4536503" y="468122"/>
                </a:lnTo>
                <a:lnTo>
                  <a:pt x="4535291" y="483568"/>
                </a:lnTo>
                <a:lnTo>
                  <a:pt x="4517404" y="529127"/>
                </a:lnTo>
                <a:lnTo>
                  <a:pt x="4478928" y="573353"/>
                </a:lnTo>
                <a:lnTo>
                  <a:pt x="4442336" y="601992"/>
                </a:lnTo>
                <a:lnTo>
                  <a:pt x="4397340" y="629885"/>
                </a:lnTo>
                <a:lnTo>
                  <a:pt x="4344240" y="656969"/>
                </a:lnTo>
                <a:lnTo>
                  <a:pt x="4283333" y="683183"/>
                </a:lnTo>
                <a:lnTo>
                  <a:pt x="4214919" y="708464"/>
                </a:lnTo>
                <a:lnTo>
                  <a:pt x="4177990" y="720736"/>
                </a:lnTo>
                <a:lnTo>
                  <a:pt x="4139296" y="732752"/>
                </a:lnTo>
                <a:lnTo>
                  <a:pt x="4098875" y="744504"/>
                </a:lnTo>
                <a:lnTo>
                  <a:pt x="4056764" y="755984"/>
                </a:lnTo>
                <a:lnTo>
                  <a:pt x="4013000" y="767185"/>
                </a:lnTo>
                <a:lnTo>
                  <a:pt x="3967621" y="778100"/>
                </a:lnTo>
                <a:lnTo>
                  <a:pt x="3920664" y="788719"/>
                </a:lnTo>
                <a:lnTo>
                  <a:pt x="3872166" y="799036"/>
                </a:lnTo>
                <a:lnTo>
                  <a:pt x="3822165" y="809043"/>
                </a:lnTo>
                <a:lnTo>
                  <a:pt x="3770698" y="818732"/>
                </a:lnTo>
                <a:lnTo>
                  <a:pt x="3717802" y="828095"/>
                </a:lnTo>
                <a:lnTo>
                  <a:pt x="3663516" y="837125"/>
                </a:lnTo>
                <a:lnTo>
                  <a:pt x="3607875" y="845814"/>
                </a:lnTo>
                <a:lnTo>
                  <a:pt x="3550918" y="854155"/>
                </a:lnTo>
                <a:lnTo>
                  <a:pt x="3492682" y="862139"/>
                </a:lnTo>
                <a:lnTo>
                  <a:pt x="3433204" y="869759"/>
                </a:lnTo>
                <a:lnTo>
                  <a:pt x="3372521" y="877007"/>
                </a:lnTo>
                <a:lnTo>
                  <a:pt x="3310672" y="883876"/>
                </a:lnTo>
                <a:lnTo>
                  <a:pt x="3247692" y="890357"/>
                </a:lnTo>
                <a:lnTo>
                  <a:pt x="3183621" y="896443"/>
                </a:lnTo>
                <a:lnTo>
                  <a:pt x="3118494" y="902127"/>
                </a:lnTo>
                <a:lnTo>
                  <a:pt x="3052350" y="907400"/>
                </a:lnTo>
                <a:lnTo>
                  <a:pt x="2985225" y="912256"/>
                </a:lnTo>
                <a:lnTo>
                  <a:pt x="2917158" y="916685"/>
                </a:lnTo>
                <a:lnTo>
                  <a:pt x="2848185" y="920681"/>
                </a:lnTo>
                <a:lnTo>
                  <a:pt x="2778344" y="924236"/>
                </a:lnTo>
                <a:lnTo>
                  <a:pt x="2707672" y="927342"/>
                </a:lnTo>
                <a:lnTo>
                  <a:pt x="2636206" y="929991"/>
                </a:lnTo>
                <a:lnTo>
                  <a:pt x="2563984" y="932175"/>
                </a:lnTo>
                <a:lnTo>
                  <a:pt x="2491044" y="933888"/>
                </a:lnTo>
                <a:lnTo>
                  <a:pt x="2417422" y="935121"/>
                </a:lnTo>
                <a:lnTo>
                  <a:pt x="2343156" y="935866"/>
                </a:lnTo>
                <a:lnTo>
                  <a:pt x="2268283" y="936117"/>
                </a:lnTo>
                <a:lnTo>
                  <a:pt x="2193409" y="935866"/>
                </a:lnTo>
                <a:lnTo>
                  <a:pt x="2119141" y="935121"/>
                </a:lnTo>
                <a:lnTo>
                  <a:pt x="2045518" y="933888"/>
                </a:lnTo>
                <a:lnTo>
                  <a:pt x="1972575" y="932175"/>
                </a:lnTo>
                <a:lnTo>
                  <a:pt x="1900352" y="929991"/>
                </a:lnTo>
                <a:lnTo>
                  <a:pt x="1828885" y="927342"/>
                </a:lnTo>
                <a:lnTo>
                  <a:pt x="1758211" y="924236"/>
                </a:lnTo>
                <a:lnTo>
                  <a:pt x="1688368" y="920681"/>
                </a:lnTo>
                <a:lnTo>
                  <a:pt x="1619393" y="916685"/>
                </a:lnTo>
                <a:lnTo>
                  <a:pt x="1551324" y="912256"/>
                </a:lnTo>
                <a:lnTo>
                  <a:pt x="1484198" y="907400"/>
                </a:lnTo>
                <a:lnTo>
                  <a:pt x="1418052" y="902127"/>
                </a:lnTo>
                <a:lnTo>
                  <a:pt x="1352924" y="896443"/>
                </a:lnTo>
                <a:lnTo>
                  <a:pt x="1288850" y="890357"/>
                </a:lnTo>
                <a:lnTo>
                  <a:pt x="1225870" y="883876"/>
                </a:lnTo>
                <a:lnTo>
                  <a:pt x="1164018" y="877007"/>
                </a:lnTo>
                <a:lnTo>
                  <a:pt x="1103334" y="869759"/>
                </a:lnTo>
                <a:lnTo>
                  <a:pt x="1043854" y="862139"/>
                </a:lnTo>
                <a:lnTo>
                  <a:pt x="985617" y="854155"/>
                </a:lnTo>
                <a:lnTo>
                  <a:pt x="928658" y="845814"/>
                </a:lnTo>
                <a:lnTo>
                  <a:pt x="873015" y="837125"/>
                </a:lnTo>
                <a:lnTo>
                  <a:pt x="818727" y="828095"/>
                </a:lnTo>
                <a:lnTo>
                  <a:pt x="765830" y="818732"/>
                </a:lnTo>
                <a:lnTo>
                  <a:pt x="714361" y="809043"/>
                </a:lnTo>
                <a:lnTo>
                  <a:pt x="664359" y="799036"/>
                </a:lnTo>
                <a:lnTo>
                  <a:pt x="615859" y="788719"/>
                </a:lnTo>
                <a:lnTo>
                  <a:pt x="568901" y="778100"/>
                </a:lnTo>
                <a:lnTo>
                  <a:pt x="523520" y="767185"/>
                </a:lnTo>
                <a:lnTo>
                  <a:pt x="479755" y="755984"/>
                </a:lnTo>
                <a:lnTo>
                  <a:pt x="437642" y="744504"/>
                </a:lnTo>
                <a:lnTo>
                  <a:pt x="397220" y="732752"/>
                </a:lnTo>
                <a:lnTo>
                  <a:pt x="358525" y="720736"/>
                </a:lnTo>
                <a:lnTo>
                  <a:pt x="321595" y="708464"/>
                </a:lnTo>
                <a:lnTo>
                  <a:pt x="253178" y="683183"/>
                </a:lnTo>
                <a:lnTo>
                  <a:pt x="192269" y="656969"/>
                </a:lnTo>
                <a:lnTo>
                  <a:pt x="139167" y="629885"/>
                </a:lnTo>
                <a:lnTo>
                  <a:pt x="94170" y="601992"/>
                </a:lnTo>
                <a:lnTo>
                  <a:pt x="57577" y="573353"/>
                </a:lnTo>
                <a:lnTo>
                  <a:pt x="29687" y="544027"/>
                </a:lnTo>
                <a:lnTo>
                  <a:pt x="4824" y="498890"/>
                </a:lnTo>
                <a:lnTo>
                  <a:pt x="0" y="468122"/>
                </a:lnTo>
                <a:close/>
              </a:path>
            </a:pathLst>
          </a:custGeom>
          <a:ln w="9525">
            <a:solidFill>
              <a:srgbClr val="1755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2504" y="1594103"/>
            <a:ext cx="28549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Деятельностный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подход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23694" y="2276855"/>
            <a:ext cx="720090" cy="1224280"/>
          </a:xfrm>
          <a:custGeom>
            <a:avLst/>
            <a:gdLst/>
            <a:ahLst/>
            <a:cxnLst/>
            <a:rect l="l" t="t" r="r" b="b"/>
            <a:pathLst>
              <a:path w="720089" h="1224279">
                <a:moveTo>
                  <a:pt x="720089" y="864108"/>
                </a:moveTo>
                <a:lnTo>
                  <a:pt x="0" y="864108"/>
                </a:lnTo>
                <a:lnTo>
                  <a:pt x="360044" y="1224153"/>
                </a:lnTo>
                <a:lnTo>
                  <a:pt x="720089" y="864108"/>
                </a:lnTo>
                <a:close/>
              </a:path>
              <a:path w="720089" h="1224279">
                <a:moveTo>
                  <a:pt x="540131" y="0"/>
                </a:moveTo>
                <a:lnTo>
                  <a:pt x="180086" y="0"/>
                </a:lnTo>
                <a:lnTo>
                  <a:pt x="180086" y="864108"/>
                </a:lnTo>
                <a:lnTo>
                  <a:pt x="540131" y="864108"/>
                </a:lnTo>
                <a:lnTo>
                  <a:pt x="540131" y="0"/>
                </a:lnTo>
                <a:close/>
              </a:path>
            </a:pathLst>
          </a:custGeom>
          <a:solidFill>
            <a:srgbClr val="5F4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3694" y="2276855"/>
            <a:ext cx="720090" cy="1224280"/>
          </a:xfrm>
          <a:custGeom>
            <a:avLst/>
            <a:gdLst/>
            <a:ahLst/>
            <a:cxnLst/>
            <a:rect l="l" t="t" r="r" b="b"/>
            <a:pathLst>
              <a:path w="720089" h="1224279">
                <a:moveTo>
                  <a:pt x="0" y="864108"/>
                </a:moveTo>
                <a:lnTo>
                  <a:pt x="180086" y="864108"/>
                </a:lnTo>
                <a:lnTo>
                  <a:pt x="180086" y="0"/>
                </a:lnTo>
                <a:lnTo>
                  <a:pt x="540131" y="0"/>
                </a:lnTo>
                <a:lnTo>
                  <a:pt x="540131" y="864108"/>
                </a:lnTo>
                <a:lnTo>
                  <a:pt x="720089" y="864108"/>
                </a:lnTo>
                <a:lnTo>
                  <a:pt x="360044" y="1224153"/>
                </a:lnTo>
                <a:lnTo>
                  <a:pt x="0" y="864108"/>
                </a:lnTo>
                <a:close/>
              </a:path>
            </a:pathLst>
          </a:custGeom>
          <a:ln w="25400">
            <a:solidFill>
              <a:srgbClr val="443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573" y="3501009"/>
            <a:ext cx="3600450" cy="2232660"/>
          </a:xfrm>
          <a:custGeom>
            <a:avLst/>
            <a:gdLst/>
            <a:ahLst/>
            <a:cxnLst/>
            <a:rect l="l" t="t" r="r" b="b"/>
            <a:pathLst>
              <a:path w="3600450" h="2232660">
                <a:moveTo>
                  <a:pt x="3228416" y="0"/>
                </a:moveTo>
                <a:lnTo>
                  <a:pt x="372046" y="0"/>
                </a:lnTo>
                <a:lnTo>
                  <a:pt x="325378" y="2899"/>
                </a:lnTo>
                <a:lnTo>
                  <a:pt x="280439" y="11366"/>
                </a:lnTo>
                <a:lnTo>
                  <a:pt x="237579" y="25050"/>
                </a:lnTo>
                <a:lnTo>
                  <a:pt x="197146" y="43603"/>
                </a:lnTo>
                <a:lnTo>
                  <a:pt x="159489" y="66676"/>
                </a:lnTo>
                <a:lnTo>
                  <a:pt x="124956" y="93920"/>
                </a:lnTo>
                <a:lnTo>
                  <a:pt x="93896" y="124986"/>
                </a:lnTo>
                <a:lnTo>
                  <a:pt x="66658" y="159526"/>
                </a:lnTo>
                <a:lnTo>
                  <a:pt x="43591" y="197190"/>
                </a:lnTo>
                <a:lnTo>
                  <a:pt x="25043" y="237629"/>
                </a:lnTo>
                <a:lnTo>
                  <a:pt x="11362" y="280494"/>
                </a:lnTo>
                <a:lnTo>
                  <a:pt x="2898" y="325438"/>
                </a:lnTo>
                <a:lnTo>
                  <a:pt x="0" y="372109"/>
                </a:lnTo>
                <a:lnTo>
                  <a:pt x="0" y="1860168"/>
                </a:lnTo>
                <a:lnTo>
                  <a:pt x="2898" y="1906840"/>
                </a:lnTo>
                <a:lnTo>
                  <a:pt x="11362" y="1951781"/>
                </a:lnTo>
                <a:lnTo>
                  <a:pt x="25043" y="1994644"/>
                </a:lnTo>
                <a:lnTo>
                  <a:pt x="43591" y="2035080"/>
                </a:lnTo>
                <a:lnTo>
                  <a:pt x="66658" y="2072740"/>
                </a:lnTo>
                <a:lnTo>
                  <a:pt x="93896" y="2107275"/>
                </a:lnTo>
                <a:lnTo>
                  <a:pt x="124956" y="2138337"/>
                </a:lnTo>
                <a:lnTo>
                  <a:pt x="159489" y="2165577"/>
                </a:lnTo>
                <a:lnTo>
                  <a:pt x="197146" y="2188646"/>
                </a:lnTo>
                <a:lnTo>
                  <a:pt x="237579" y="2207195"/>
                </a:lnTo>
                <a:lnTo>
                  <a:pt x="280439" y="2220877"/>
                </a:lnTo>
                <a:lnTo>
                  <a:pt x="325378" y="2229341"/>
                </a:lnTo>
                <a:lnTo>
                  <a:pt x="372046" y="2232240"/>
                </a:lnTo>
                <a:lnTo>
                  <a:pt x="3228416" y="2232240"/>
                </a:lnTo>
                <a:lnTo>
                  <a:pt x="3275060" y="2229341"/>
                </a:lnTo>
                <a:lnTo>
                  <a:pt x="3319981" y="2220877"/>
                </a:lnTo>
                <a:lnTo>
                  <a:pt x="3362827" y="2207195"/>
                </a:lnTo>
                <a:lnTo>
                  <a:pt x="3403251" y="2188646"/>
                </a:lnTo>
                <a:lnTo>
                  <a:pt x="3440902" y="2165577"/>
                </a:lnTo>
                <a:lnTo>
                  <a:pt x="3475432" y="2138337"/>
                </a:lnTo>
                <a:lnTo>
                  <a:pt x="3506491" y="2107275"/>
                </a:lnTo>
                <a:lnTo>
                  <a:pt x="3533729" y="2072740"/>
                </a:lnTo>
                <a:lnTo>
                  <a:pt x="3556799" y="2035080"/>
                </a:lnTo>
                <a:lnTo>
                  <a:pt x="3575350" y="1994644"/>
                </a:lnTo>
                <a:lnTo>
                  <a:pt x="3589033" y="1951781"/>
                </a:lnTo>
                <a:lnTo>
                  <a:pt x="3597499" y="1906840"/>
                </a:lnTo>
                <a:lnTo>
                  <a:pt x="3600399" y="1860168"/>
                </a:lnTo>
                <a:lnTo>
                  <a:pt x="3600399" y="372109"/>
                </a:lnTo>
                <a:lnTo>
                  <a:pt x="3597499" y="325438"/>
                </a:lnTo>
                <a:lnTo>
                  <a:pt x="3589033" y="280494"/>
                </a:lnTo>
                <a:lnTo>
                  <a:pt x="3575350" y="237629"/>
                </a:lnTo>
                <a:lnTo>
                  <a:pt x="3556799" y="197190"/>
                </a:lnTo>
                <a:lnTo>
                  <a:pt x="3533729" y="159526"/>
                </a:lnTo>
                <a:lnTo>
                  <a:pt x="3506491" y="124986"/>
                </a:lnTo>
                <a:lnTo>
                  <a:pt x="3475432" y="93920"/>
                </a:lnTo>
                <a:lnTo>
                  <a:pt x="3440902" y="66676"/>
                </a:lnTo>
                <a:lnTo>
                  <a:pt x="3403251" y="43603"/>
                </a:lnTo>
                <a:lnTo>
                  <a:pt x="3362827" y="25050"/>
                </a:lnTo>
                <a:lnTo>
                  <a:pt x="3319981" y="11366"/>
                </a:lnTo>
                <a:lnTo>
                  <a:pt x="3275060" y="2899"/>
                </a:lnTo>
                <a:lnTo>
                  <a:pt x="3228416" y="0"/>
                </a:lnTo>
                <a:close/>
              </a:path>
            </a:pathLst>
          </a:custGeom>
          <a:solidFill>
            <a:srgbClr val="C19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573" y="3501009"/>
            <a:ext cx="3600450" cy="2232660"/>
          </a:xfrm>
          <a:custGeom>
            <a:avLst/>
            <a:gdLst/>
            <a:ahLst/>
            <a:cxnLst/>
            <a:rect l="l" t="t" r="r" b="b"/>
            <a:pathLst>
              <a:path w="3600450" h="2232660">
                <a:moveTo>
                  <a:pt x="0" y="372109"/>
                </a:moveTo>
                <a:lnTo>
                  <a:pt x="2898" y="325438"/>
                </a:lnTo>
                <a:lnTo>
                  <a:pt x="11362" y="280494"/>
                </a:lnTo>
                <a:lnTo>
                  <a:pt x="25043" y="237629"/>
                </a:lnTo>
                <a:lnTo>
                  <a:pt x="43591" y="197190"/>
                </a:lnTo>
                <a:lnTo>
                  <a:pt x="66658" y="159526"/>
                </a:lnTo>
                <a:lnTo>
                  <a:pt x="93896" y="124986"/>
                </a:lnTo>
                <a:lnTo>
                  <a:pt x="124956" y="93920"/>
                </a:lnTo>
                <a:lnTo>
                  <a:pt x="159489" y="66676"/>
                </a:lnTo>
                <a:lnTo>
                  <a:pt x="197146" y="43603"/>
                </a:lnTo>
                <a:lnTo>
                  <a:pt x="237579" y="25050"/>
                </a:lnTo>
                <a:lnTo>
                  <a:pt x="280439" y="11366"/>
                </a:lnTo>
                <a:lnTo>
                  <a:pt x="325378" y="2899"/>
                </a:lnTo>
                <a:lnTo>
                  <a:pt x="372046" y="0"/>
                </a:lnTo>
                <a:lnTo>
                  <a:pt x="3228416" y="0"/>
                </a:lnTo>
                <a:lnTo>
                  <a:pt x="3275060" y="2899"/>
                </a:lnTo>
                <a:lnTo>
                  <a:pt x="3319981" y="11366"/>
                </a:lnTo>
                <a:lnTo>
                  <a:pt x="3362827" y="25050"/>
                </a:lnTo>
                <a:lnTo>
                  <a:pt x="3403251" y="43603"/>
                </a:lnTo>
                <a:lnTo>
                  <a:pt x="3440902" y="66676"/>
                </a:lnTo>
                <a:lnTo>
                  <a:pt x="3475432" y="93920"/>
                </a:lnTo>
                <a:lnTo>
                  <a:pt x="3506491" y="124986"/>
                </a:lnTo>
                <a:lnTo>
                  <a:pt x="3533729" y="159526"/>
                </a:lnTo>
                <a:lnTo>
                  <a:pt x="3556799" y="197190"/>
                </a:lnTo>
                <a:lnTo>
                  <a:pt x="3575350" y="237629"/>
                </a:lnTo>
                <a:lnTo>
                  <a:pt x="3589033" y="280494"/>
                </a:lnTo>
                <a:lnTo>
                  <a:pt x="3597499" y="325438"/>
                </a:lnTo>
                <a:lnTo>
                  <a:pt x="3600399" y="372109"/>
                </a:lnTo>
                <a:lnTo>
                  <a:pt x="3600399" y="1860168"/>
                </a:lnTo>
                <a:lnTo>
                  <a:pt x="3597499" y="1906840"/>
                </a:lnTo>
                <a:lnTo>
                  <a:pt x="3589033" y="1951781"/>
                </a:lnTo>
                <a:lnTo>
                  <a:pt x="3575350" y="1994644"/>
                </a:lnTo>
                <a:lnTo>
                  <a:pt x="3556799" y="2035080"/>
                </a:lnTo>
                <a:lnTo>
                  <a:pt x="3533729" y="2072740"/>
                </a:lnTo>
                <a:lnTo>
                  <a:pt x="3506491" y="2107275"/>
                </a:lnTo>
                <a:lnTo>
                  <a:pt x="3475432" y="2138337"/>
                </a:lnTo>
                <a:lnTo>
                  <a:pt x="3440902" y="2165577"/>
                </a:lnTo>
                <a:lnTo>
                  <a:pt x="3403251" y="2188646"/>
                </a:lnTo>
                <a:lnTo>
                  <a:pt x="3362827" y="2207195"/>
                </a:lnTo>
                <a:lnTo>
                  <a:pt x="3319981" y="2220877"/>
                </a:lnTo>
                <a:lnTo>
                  <a:pt x="3275060" y="2229341"/>
                </a:lnTo>
                <a:lnTo>
                  <a:pt x="3228416" y="2232240"/>
                </a:lnTo>
                <a:lnTo>
                  <a:pt x="372046" y="2232240"/>
                </a:lnTo>
                <a:lnTo>
                  <a:pt x="325378" y="2229341"/>
                </a:lnTo>
                <a:lnTo>
                  <a:pt x="280439" y="2220877"/>
                </a:lnTo>
                <a:lnTo>
                  <a:pt x="237579" y="2207195"/>
                </a:lnTo>
                <a:lnTo>
                  <a:pt x="197146" y="2188646"/>
                </a:lnTo>
                <a:lnTo>
                  <a:pt x="159489" y="2165577"/>
                </a:lnTo>
                <a:lnTo>
                  <a:pt x="124956" y="2138337"/>
                </a:lnTo>
                <a:lnTo>
                  <a:pt x="93896" y="2107275"/>
                </a:lnTo>
                <a:lnTo>
                  <a:pt x="66658" y="2072740"/>
                </a:lnTo>
                <a:lnTo>
                  <a:pt x="43591" y="2035080"/>
                </a:lnTo>
                <a:lnTo>
                  <a:pt x="25043" y="1994644"/>
                </a:lnTo>
                <a:lnTo>
                  <a:pt x="11362" y="1951781"/>
                </a:lnTo>
                <a:lnTo>
                  <a:pt x="2898" y="1906840"/>
                </a:lnTo>
                <a:lnTo>
                  <a:pt x="0" y="1860168"/>
                </a:lnTo>
                <a:lnTo>
                  <a:pt x="0" y="372109"/>
                </a:lnTo>
                <a:close/>
              </a:path>
            </a:pathLst>
          </a:custGeom>
          <a:ln w="25400">
            <a:solidFill>
              <a:srgbClr val="8D6D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9002" y="3515614"/>
            <a:ext cx="3190875" cy="220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Метод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обучения,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при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котором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развитие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личности 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обучающихся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умственной  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600" b="1" spc="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(интел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ьны  ми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нарушениями)  определяется характером  организации доступной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им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деятельности (предметно-  практической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учебной)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4098" y="1412760"/>
            <a:ext cx="3168650" cy="864235"/>
          </a:xfrm>
          <a:custGeom>
            <a:avLst/>
            <a:gdLst/>
            <a:ahLst/>
            <a:cxnLst/>
            <a:rect l="l" t="t" r="r" b="b"/>
            <a:pathLst>
              <a:path w="3168650" h="864235">
                <a:moveTo>
                  <a:pt x="0" y="864095"/>
                </a:moveTo>
                <a:lnTo>
                  <a:pt x="3168396" y="864095"/>
                </a:lnTo>
                <a:lnTo>
                  <a:pt x="3168396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4E8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4098" y="1412760"/>
            <a:ext cx="3168650" cy="864235"/>
          </a:xfrm>
          <a:custGeom>
            <a:avLst/>
            <a:gdLst/>
            <a:ahLst/>
            <a:cxnLst/>
            <a:rect l="l" t="t" r="r" b="b"/>
            <a:pathLst>
              <a:path w="3168650" h="864235">
                <a:moveTo>
                  <a:pt x="0" y="864095"/>
                </a:moveTo>
                <a:lnTo>
                  <a:pt x="3168396" y="864095"/>
                </a:lnTo>
                <a:lnTo>
                  <a:pt x="3168396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ln w="25400">
            <a:solidFill>
              <a:srgbClr val="375F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602604" y="1564894"/>
            <a:ext cx="26911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65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Дифференцированный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подход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16243" y="2348864"/>
            <a:ext cx="720090" cy="1224280"/>
          </a:xfrm>
          <a:custGeom>
            <a:avLst/>
            <a:gdLst/>
            <a:ahLst/>
            <a:cxnLst/>
            <a:rect l="l" t="t" r="r" b="b"/>
            <a:pathLst>
              <a:path w="720090" h="1224279">
                <a:moveTo>
                  <a:pt x="720089" y="864108"/>
                </a:moveTo>
                <a:lnTo>
                  <a:pt x="0" y="864108"/>
                </a:lnTo>
                <a:lnTo>
                  <a:pt x="360045" y="1224152"/>
                </a:lnTo>
                <a:lnTo>
                  <a:pt x="720089" y="864108"/>
                </a:lnTo>
                <a:close/>
              </a:path>
              <a:path w="720090" h="1224279">
                <a:moveTo>
                  <a:pt x="540003" y="0"/>
                </a:moveTo>
                <a:lnTo>
                  <a:pt x="179958" y="0"/>
                </a:lnTo>
                <a:lnTo>
                  <a:pt x="179958" y="864108"/>
                </a:lnTo>
                <a:lnTo>
                  <a:pt x="540003" y="864108"/>
                </a:lnTo>
                <a:lnTo>
                  <a:pt x="540003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6243" y="2348864"/>
            <a:ext cx="720090" cy="1224280"/>
          </a:xfrm>
          <a:custGeom>
            <a:avLst/>
            <a:gdLst/>
            <a:ahLst/>
            <a:cxnLst/>
            <a:rect l="l" t="t" r="r" b="b"/>
            <a:pathLst>
              <a:path w="720090" h="1224279">
                <a:moveTo>
                  <a:pt x="0" y="864108"/>
                </a:moveTo>
                <a:lnTo>
                  <a:pt x="179958" y="864108"/>
                </a:lnTo>
                <a:lnTo>
                  <a:pt x="179958" y="0"/>
                </a:lnTo>
                <a:lnTo>
                  <a:pt x="540003" y="0"/>
                </a:lnTo>
                <a:lnTo>
                  <a:pt x="540003" y="864108"/>
                </a:lnTo>
                <a:lnTo>
                  <a:pt x="720089" y="864108"/>
                </a:lnTo>
                <a:lnTo>
                  <a:pt x="360045" y="1224152"/>
                </a:lnTo>
                <a:lnTo>
                  <a:pt x="0" y="864108"/>
                </a:lnTo>
                <a:close/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08116" y="3645027"/>
            <a:ext cx="2880360" cy="2560320"/>
          </a:xfrm>
          <a:custGeom>
            <a:avLst/>
            <a:gdLst/>
            <a:ahLst/>
            <a:cxnLst/>
            <a:rect l="l" t="t" r="r" b="b"/>
            <a:pathLst>
              <a:path w="2880359" h="2560320">
                <a:moveTo>
                  <a:pt x="0" y="2560320"/>
                </a:moveTo>
                <a:lnTo>
                  <a:pt x="2880360" y="2560320"/>
                </a:lnTo>
                <a:lnTo>
                  <a:pt x="2880360" y="0"/>
                </a:lnTo>
                <a:lnTo>
                  <a:pt x="0" y="0"/>
                </a:lnTo>
                <a:lnTo>
                  <a:pt x="0" y="256032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8116" y="3638677"/>
            <a:ext cx="0" cy="2585720"/>
          </a:xfrm>
          <a:custGeom>
            <a:avLst/>
            <a:gdLst/>
            <a:ahLst/>
            <a:cxnLst/>
            <a:rect l="l" t="t" r="r" b="b"/>
            <a:pathLst>
              <a:path h="2585720">
                <a:moveTo>
                  <a:pt x="0" y="0"/>
                </a:moveTo>
                <a:lnTo>
                  <a:pt x="0" y="25857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8477" y="3638677"/>
            <a:ext cx="0" cy="2585720"/>
          </a:xfrm>
          <a:custGeom>
            <a:avLst/>
            <a:gdLst/>
            <a:ahLst/>
            <a:cxnLst/>
            <a:rect l="l" t="t" r="r" b="b"/>
            <a:pathLst>
              <a:path h="2585720">
                <a:moveTo>
                  <a:pt x="0" y="0"/>
                </a:moveTo>
                <a:lnTo>
                  <a:pt x="0" y="25857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1766" y="3638677"/>
            <a:ext cx="2893060" cy="12700"/>
          </a:xfrm>
          <a:custGeom>
            <a:avLst/>
            <a:gdLst/>
            <a:ahLst/>
            <a:cxnLst/>
            <a:rect l="l" t="t" r="r" b="b"/>
            <a:pathLst>
              <a:path w="2893059" h="12700">
                <a:moveTo>
                  <a:pt x="0" y="12700"/>
                </a:moveTo>
                <a:lnTo>
                  <a:pt x="2893060" y="12700"/>
                </a:lnTo>
                <a:lnTo>
                  <a:pt x="28930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01766" y="6205346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306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08116" y="3685667"/>
            <a:ext cx="2880360" cy="251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marR="130175" indent="4445" algn="ctr">
              <a:lnSpc>
                <a:spcPct val="100000"/>
              </a:lnSpc>
              <a:tabLst>
                <a:tab pos="405130" algn="l"/>
                <a:tab pos="1221740" algn="l"/>
                <a:tab pos="1345565" algn="l"/>
                <a:tab pos="1847214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Предполагает	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учет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особых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образовательных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потребностей, 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ые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п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ся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	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неоднородности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возможностей  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оения		с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ания  образования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370" y="299084"/>
            <a:ext cx="712660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800" b="1" spc="-5" dirty="0">
                <a:solidFill>
                  <a:srgbClr val="EF7E09"/>
                </a:solidFill>
                <a:latin typeface="Times New Roman"/>
                <a:cs typeface="Times New Roman"/>
              </a:rPr>
              <a:t>Адаптированная основная образовательная  программа образования</a:t>
            </a:r>
            <a:r>
              <a:rPr sz="2800" b="1" spc="6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F7E09"/>
                </a:solidFill>
                <a:latin typeface="Times New Roman"/>
                <a:cs typeface="Times New Roman"/>
              </a:rPr>
              <a:t>обучающихся</a:t>
            </a:r>
            <a:endParaRPr sz="2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5" dirty="0">
                <a:solidFill>
                  <a:srgbClr val="EF7E09"/>
                </a:solidFill>
                <a:latin typeface="Times New Roman"/>
                <a:cs typeface="Times New Roman"/>
              </a:rPr>
              <a:t>с умственной</a:t>
            </a:r>
            <a:r>
              <a:rPr sz="2800" b="1" spc="-45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F7E09"/>
                </a:solidFill>
                <a:latin typeface="Times New Roman"/>
                <a:cs typeface="Times New Roman"/>
              </a:rPr>
              <a:t>отсталостью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1739519"/>
            <a:ext cx="8140065" cy="220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B16B01"/>
              </a:buClr>
              <a:buSzPct val="89583"/>
              <a:buFont typeface="Wingdings"/>
              <a:buChar char=""/>
              <a:tabLst>
                <a:tab pos="354965" algn="l"/>
                <a:tab pos="355600" algn="l"/>
                <a:tab pos="1096645" algn="l"/>
                <a:tab pos="4212590" algn="l"/>
                <a:tab pos="4613910" algn="l"/>
              </a:tabLst>
            </a:pPr>
            <a:r>
              <a:rPr sz="2400" i="1" dirty="0">
                <a:latin typeface="Arial"/>
                <a:cs typeface="Arial"/>
              </a:rPr>
              <a:t>это	</a:t>
            </a:r>
            <a:r>
              <a:rPr sz="2400" i="1" spc="-5" dirty="0">
                <a:latin typeface="Arial"/>
                <a:cs typeface="Arial"/>
              </a:rPr>
              <a:t>общеобразовательная	программа,  адаптированная </a:t>
            </a:r>
            <a:r>
              <a:rPr sz="2400" i="1" dirty="0">
                <a:latin typeface="Arial"/>
                <a:cs typeface="Arial"/>
              </a:rPr>
              <a:t>для </a:t>
            </a:r>
            <a:r>
              <a:rPr sz="2400" i="1" spc="-5" dirty="0">
                <a:latin typeface="Arial"/>
                <a:cs typeface="Arial"/>
              </a:rPr>
              <a:t>этой категории </a:t>
            </a:r>
            <a:r>
              <a:rPr sz="2400" i="1" dirty="0">
                <a:latin typeface="Arial"/>
                <a:cs typeface="Arial"/>
              </a:rPr>
              <a:t>обучающихся с  учетом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особенностей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их	психофизического  развития, индивидуальных возможностей, </a:t>
            </a:r>
            <a:r>
              <a:rPr sz="2400" i="1" dirty="0">
                <a:latin typeface="Arial"/>
                <a:cs typeface="Arial"/>
              </a:rPr>
              <a:t>и  </a:t>
            </a:r>
            <a:r>
              <a:rPr sz="2400" i="1" spc="-5" dirty="0">
                <a:latin typeface="Arial"/>
                <a:cs typeface="Arial"/>
              </a:rPr>
              <a:t>обеспечивающая коррекцию нарушений развития и  социальную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адаптацию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82" y="4149077"/>
            <a:ext cx="3816477" cy="2244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2134" y="3789095"/>
            <a:ext cx="3213099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744" y="291338"/>
            <a:ext cx="797052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Times New Roman"/>
                <a:cs typeface="Times New Roman"/>
              </a:rPr>
              <a:t>ОПРЕДЕЛЕНИЕ ВАРИАНТА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АООП: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357" y="1249553"/>
            <a:ext cx="1450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Определение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8529" y="1249553"/>
            <a:ext cx="21107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0170" algn="l"/>
              </a:tabLst>
            </a:pPr>
            <a:r>
              <a:rPr sz="2000" dirty="0">
                <a:latin typeface="Times New Roman"/>
                <a:cs typeface="Times New Roman"/>
              </a:rPr>
              <a:t>вариа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та	</a:t>
            </a:r>
            <a:r>
              <a:rPr sz="2000" spc="5" dirty="0">
                <a:latin typeface="Times New Roman"/>
                <a:cs typeface="Times New Roman"/>
              </a:rPr>
              <a:t>АООП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0423" y="1249553"/>
            <a:ext cx="174180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осуществляется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654" y="1249553"/>
            <a:ext cx="138811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8810" algn="l"/>
              </a:tabLst>
            </a:pP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ос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841" y="1554353"/>
            <a:ext cx="575056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854835" algn="l"/>
                <a:tab pos="1934210" algn="l"/>
                <a:tab pos="3131185" algn="l"/>
                <a:tab pos="5388610" algn="l"/>
              </a:tabLst>
            </a:pPr>
            <a:r>
              <a:rPr sz="2000" dirty="0">
                <a:latin typeface="Times New Roman"/>
                <a:cs typeface="Times New Roman"/>
              </a:rPr>
              <a:t>рекомендаций		ПМПК,	сформированных	</a:t>
            </a:r>
            <a:r>
              <a:rPr sz="2000" spc="-5" dirty="0">
                <a:latin typeface="Times New Roman"/>
                <a:cs typeface="Times New Roman"/>
              </a:rPr>
              <a:t>по  </a:t>
            </a:r>
            <a:r>
              <a:rPr sz="2000" dirty="0">
                <a:latin typeface="Times New Roman"/>
                <a:cs typeface="Times New Roman"/>
              </a:rPr>
              <a:t>ко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екс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ого	пс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х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лог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медик</a:t>
            </a:r>
            <a:r>
              <a:rPr sz="2000" spc="-1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-пед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гог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ческого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6888" y="1554353"/>
            <a:ext cx="205740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tabLst>
                <a:tab pos="1701164" algn="l"/>
                <a:tab pos="1923414" algn="l"/>
              </a:tabLst>
            </a:pP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зу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ьтатам	е</a:t>
            </a:r>
            <a:r>
              <a:rPr sz="2000" spc="-2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 обсл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я,		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841" y="2164334"/>
            <a:ext cx="806450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случае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наличия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обучающегося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инвалидности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учётом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ИПР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мнения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родителей (законных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представителей).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841" y="2834894"/>
            <a:ext cx="187960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2270">
              <a:lnSpc>
                <a:spcPct val="100000"/>
              </a:lnSpc>
              <a:tabLst>
                <a:tab pos="742315" algn="l"/>
                <a:tab pos="1753235" algn="l"/>
              </a:tabLst>
            </a:pPr>
            <a:r>
              <a:rPr sz="2000" dirty="0">
                <a:latin typeface="Times New Roman"/>
                <a:cs typeface="Times New Roman"/>
              </a:rPr>
              <a:t>В	процессе  об</a:t>
            </a:r>
            <a:r>
              <a:rPr sz="2000" spc="-1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ча</a:t>
            </a:r>
            <a:r>
              <a:rPr sz="2000" spc="-10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щего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я	с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2308" y="2834894"/>
            <a:ext cx="618236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tabLst>
                <a:tab pos="1047750" algn="l"/>
                <a:tab pos="1181735" algn="l"/>
                <a:tab pos="2097405" algn="l"/>
                <a:tab pos="2175510" algn="l"/>
                <a:tab pos="2583815" algn="l"/>
                <a:tab pos="3557904" algn="l"/>
                <a:tab pos="3589654" algn="l"/>
                <a:tab pos="5054600" algn="l"/>
                <a:tab pos="5184140" algn="l"/>
                <a:tab pos="5586730" algn="l"/>
              </a:tabLst>
            </a:pPr>
            <a:r>
              <a:rPr sz="2000" dirty="0">
                <a:latin typeface="Times New Roman"/>
                <a:cs typeface="Times New Roman"/>
              </a:rPr>
              <a:t>освоения		</a:t>
            </a:r>
            <a:r>
              <a:rPr sz="2000" spc="5" dirty="0">
                <a:latin typeface="Times New Roman"/>
                <a:cs typeface="Times New Roman"/>
              </a:rPr>
              <a:t>АОО</a:t>
            </a:r>
            <a:r>
              <a:rPr sz="2000" dirty="0">
                <a:latin typeface="Times New Roman"/>
                <a:cs typeface="Times New Roman"/>
              </a:rPr>
              <a:t>П	с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храняет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я		в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ость		пере</a:t>
            </a:r>
            <a:r>
              <a:rPr sz="2000" spc="-1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а  од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ого	вариа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та		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друго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.	Осн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ван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ем	для	эт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841" y="3444747"/>
            <a:ext cx="8066405" cy="190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является заключение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ПМПК.</a:t>
            </a:r>
            <a:endParaRPr sz="2000">
              <a:latin typeface="Times New Roman"/>
              <a:cs typeface="Times New Roman"/>
            </a:endParaRPr>
          </a:p>
          <a:p>
            <a:pPr marL="12700" marR="5080" indent="38227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Перевод </a:t>
            </a:r>
            <a:r>
              <a:rPr sz="2000" spc="-5" dirty="0">
                <a:latin typeface="Times New Roman"/>
                <a:cs typeface="Times New Roman"/>
              </a:rPr>
              <a:t>обучающегося </a:t>
            </a:r>
            <a:r>
              <a:rPr sz="2000" dirty="0">
                <a:latin typeface="Times New Roman"/>
                <a:cs typeface="Times New Roman"/>
              </a:rPr>
              <a:t>с УО с одного варианта программы </a:t>
            </a:r>
            <a:r>
              <a:rPr sz="2000" spc="-5" dirty="0">
                <a:latin typeface="Times New Roman"/>
                <a:cs typeface="Times New Roman"/>
              </a:rPr>
              <a:t>на другой  </a:t>
            </a:r>
            <a:r>
              <a:rPr sz="2000" dirty="0">
                <a:latin typeface="Times New Roman"/>
                <a:cs typeface="Times New Roman"/>
              </a:rPr>
              <a:t>осуществляется организацией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основании комплексной оценки  результатов освоения </a:t>
            </a:r>
            <a:r>
              <a:rPr sz="2000" spc="5" dirty="0">
                <a:latin typeface="Times New Roman"/>
                <a:cs typeface="Times New Roman"/>
              </a:rPr>
              <a:t>АООП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рекомендации ПМПК и с </a:t>
            </a:r>
            <a:r>
              <a:rPr sz="2000" spc="-5" dirty="0">
                <a:latin typeface="Times New Roman"/>
                <a:cs typeface="Times New Roman"/>
              </a:rPr>
              <a:t>учётом </a:t>
            </a:r>
            <a:r>
              <a:rPr sz="2000" dirty="0">
                <a:latin typeface="Times New Roman"/>
                <a:cs typeface="Times New Roman"/>
              </a:rPr>
              <a:t>мнения  родителей </a:t>
            </a:r>
            <a:r>
              <a:rPr sz="2000" spc="-5" dirty="0">
                <a:latin typeface="Times New Roman"/>
                <a:cs typeface="Times New Roman"/>
              </a:rPr>
              <a:t>(законных </a:t>
            </a:r>
            <a:r>
              <a:rPr sz="2000" dirty="0">
                <a:latin typeface="Times New Roman"/>
                <a:cs typeface="Times New Roman"/>
              </a:rPr>
              <a:t>представителей) в </a:t>
            </a:r>
            <a:r>
              <a:rPr sz="2000" spc="-5" dirty="0">
                <a:latin typeface="Times New Roman"/>
                <a:cs typeface="Times New Roman"/>
              </a:rPr>
              <a:t>порядке, </a:t>
            </a:r>
            <a:r>
              <a:rPr sz="2000" dirty="0">
                <a:latin typeface="Times New Roman"/>
                <a:cs typeface="Times New Roman"/>
              </a:rPr>
              <a:t>установленном  законодательством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РФ.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3919" y="5229225"/>
            <a:ext cx="1412748" cy="141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417637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562"/>
                </a:moveTo>
                <a:lnTo>
                  <a:pt x="1828800" y="182562"/>
                </a:lnTo>
                <a:lnTo>
                  <a:pt x="1828800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4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627" y="2204847"/>
            <a:ext cx="3528695" cy="1944370"/>
          </a:xfrm>
          <a:custGeom>
            <a:avLst/>
            <a:gdLst/>
            <a:ahLst/>
            <a:cxnLst/>
            <a:rect l="l" t="t" r="r" b="b"/>
            <a:pathLst>
              <a:path w="3528695" h="1944370">
                <a:moveTo>
                  <a:pt x="3528390" y="0"/>
                </a:moveTo>
                <a:lnTo>
                  <a:pt x="0" y="0"/>
                </a:lnTo>
                <a:lnTo>
                  <a:pt x="0" y="1944242"/>
                </a:lnTo>
                <a:lnTo>
                  <a:pt x="3204286" y="1944242"/>
                </a:lnTo>
                <a:lnTo>
                  <a:pt x="3528390" y="1620139"/>
                </a:lnTo>
                <a:lnTo>
                  <a:pt x="352839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1914" y="3824985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5" h="324485">
                <a:moveTo>
                  <a:pt x="324103" y="0"/>
                </a:moveTo>
                <a:lnTo>
                  <a:pt x="64897" y="64896"/>
                </a:lnTo>
                <a:lnTo>
                  <a:pt x="0" y="324103"/>
                </a:lnTo>
                <a:lnTo>
                  <a:pt x="324103" y="0"/>
                </a:lnTo>
                <a:close/>
              </a:path>
            </a:pathLst>
          </a:custGeom>
          <a:solidFill>
            <a:srgbClr val="C166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627" y="2204847"/>
            <a:ext cx="3528695" cy="1944370"/>
          </a:xfrm>
          <a:custGeom>
            <a:avLst/>
            <a:gdLst/>
            <a:ahLst/>
            <a:cxnLst/>
            <a:rect l="l" t="t" r="r" b="b"/>
            <a:pathLst>
              <a:path w="3528695" h="1944370">
                <a:moveTo>
                  <a:pt x="3204286" y="1944242"/>
                </a:moveTo>
                <a:lnTo>
                  <a:pt x="3269183" y="1685035"/>
                </a:lnTo>
                <a:lnTo>
                  <a:pt x="3528390" y="1620139"/>
                </a:lnTo>
                <a:lnTo>
                  <a:pt x="3204286" y="1944242"/>
                </a:lnTo>
                <a:lnTo>
                  <a:pt x="0" y="1944242"/>
                </a:lnTo>
                <a:lnTo>
                  <a:pt x="0" y="0"/>
                </a:lnTo>
                <a:lnTo>
                  <a:pt x="3528390" y="0"/>
                </a:lnTo>
                <a:lnTo>
                  <a:pt x="3528390" y="1620139"/>
                </a:lnTo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65757" y="2735326"/>
            <a:ext cx="21723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659" marR="5080" indent="-441959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Легкая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умственная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отсталость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4053" y="2204847"/>
            <a:ext cx="3456940" cy="1944370"/>
          </a:xfrm>
          <a:custGeom>
            <a:avLst/>
            <a:gdLst/>
            <a:ahLst/>
            <a:cxnLst/>
            <a:rect l="l" t="t" r="r" b="b"/>
            <a:pathLst>
              <a:path w="3456940" h="1944370">
                <a:moveTo>
                  <a:pt x="3456431" y="0"/>
                </a:moveTo>
                <a:lnTo>
                  <a:pt x="0" y="0"/>
                </a:lnTo>
                <a:lnTo>
                  <a:pt x="0" y="1944242"/>
                </a:lnTo>
                <a:lnTo>
                  <a:pt x="3132328" y="1944242"/>
                </a:lnTo>
                <a:lnTo>
                  <a:pt x="3456431" y="1620139"/>
                </a:lnTo>
                <a:lnTo>
                  <a:pt x="3456431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36381" y="3824985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324103" y="0"/>
                </a:moveTo>
                <a:lnTo>
                  <a:pt x="64770" y="64896"/>
                </a:lnTo>
                <a:lnTo>
                  <a:pt x="0" y="324103"/>
                </a:lnTo>
                <a:lnTo>
                  <a:pt x="324103" y="0"/>
                </a:lnTo>
                <a:close/>
              </a:path>
            </a:pathLst>
          </a:custGeom>
          <a:solidFill>
            <a:srgbClr val="C166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4053" y="2204847"/>
            <a:ext cx="3456940" cy="1944370"/>
          </a:xfrm>
          <a:custGeom>
            <a:avLst/>
            <a:gdLst/>
            <a:ahLst/>
            <a:cxnLst/>
            <a:rect l="l" t="t" r="r" b="b"/>
            <a:pathLst>
              <a:path w="3456940" h="1944370">
                <a:moveTo>
                  <a:pt x="3132328" y="1944242"/>
                </a:moveTo>
                <a:lnTo>
                  <a:pt x="3197098" y="1685035"/>
                </a:lnTo>
                <a:lnTo>
                  <a:pt x="3456431" y="1620139"/>
                </a:lnTo>
                <a:lnTo>
                  <a:pt x="3132328" y="1944242"/>
                </a:lnTo>
                <a:lnTo>
                  <a:pt x="0" y="1944242"/>
                </a:lnTo>
                <a:lnTo>
                  <a:pt x="0" y="0"/>
                </a:lnTo>
                <a:lnTo>
                  <a:pt x="3456431" y="0"/>
                </a:lnTo>
                <a:lnTo>
                  <a:pt x="3456431" y="1620139"/>
                </a:lnTo>
              </a:path>
            </a:pathLst>
          </a:custGeom>
          <a:ln w="25399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74996" y="2186304"/>
            <a:ext cx="3121025" cy="165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0" marR="269240" indent="16510" algn="ctr">
              <a:lnSpc>
                <a:spcPct val="100000"/>
              </a:lnSpc>
              <a:tabLst>
                <a:tab pos="146494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Умеренная,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тяжелая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глубокая	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умственная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отсталость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тяжелые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множественные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нарушения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27757" y="4293108"/>
            <a:ext cx="576580" cy="936625"/>
          </a:xfrm>
          <a:custGeom>
            <a:avLst/>
            <a:gdLst/>
            <a:ahLst/>
            <a:cxnLst/>
            <a:rect l="l" t="t" r="r" b="b"/>
            <a:pathLst>
              <a:path w="576580" h="936625">
                <a:moveTo>
                  <a:pt x="576072" y="648081"/>
                </a:moveTo>
                <a:lnTo>
                  <a:pt x="0" y="648081"/>
                </a:lnTo>
                <a:lnTo>
                  <a:pt x="288036" y="936117"/>
                </a:lnTo>
                <a:lnTo>
                  <a:pt x="576072" y="648081"/>
                </a:lnTo>
                <a:close/>
              </a:path>
              <a:path w="576580" h="936625">
                <a:moveTo>
                  <a:pt x="432054" y="0"/>
                </a:moveTo>
                <a:lnTo>
                  <a:pt x="144018" y="0"/>
                </a:lnTo>
                <a:lnTo>
                  <a:pt x="144018" y="648081"/>
                </a:lnTo>
                <a:lnTo>
                  <a:pt x="432054" y="648081"/>
                </a:lnTo>
                <a:lnTo>
                  <a:pt x="432054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27757" y="4293108"/>
            <a:ext cx="576580" cy="936625"/>
          </a:xfrm>
          <a:custGeom>
            <a:avLst/>
            <a:gdLst/>
            <a:ahLst/>
            <a:cxnLst/>
            <a:rect l="l" t="t" r="r" b="b"/>
            <a:pathLst>
              <a:path w="576580" h="936625">
                <a:moveTo>
                  <a:pt x="0" y="648081"/>
                </a:moveTo>
                <a:lnTo>
                  <a:pt x="144018" y="648081"/>
                </a:lnTo>
                <a:lnTo>
                  <a:pt x="144018" y="0"/>
                </a:lnTo>
                <a:lnTo>
                  <a:pt x="432054" y="0"/>
                </a:lnTo>
                <a:lnTo>
                  <a:pt x="432054" y="648081"/>
                </a:lnTo>
                <a:lnTo>
                  <a:pt x="576072" y="648081"/>
                </a:lnTo>
                <a:lnTo>
                  <a:pt x="288036" y="936117"/>
                </a:lnTo>
                <a:lnTo>
                  <a:pt x="0" y="648081"/>
                </a:lnTo>
                <a:close/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0215" y="4365116"/>
            <a:ext cx="576580" cy="936625"/>
          </a:xfrm>
          <a:custGeom>
            <a:avLst/>
            <a:gdLst/>
            <a:ahLst/>
            <a:cxnLst/>
            <a:rect l="l" t="t" r="r" b="b"/>
            <a:pathLst>
              <a:path w="576579" h="936625">
                <a:moveTo>
                  <a:pt x="576072" y="648080"/>
                </a:moveTo>
                <a:lnTo>
                  <a:pt x="0" y="648080"/>
                </a:lnTo>
                <a:lnTo>
                  <a:pt x="288036" y="936116"/>
                </a:lnTo>
                <a:lnTo>
                  <a:pt x="576072" y="648080"/>
                </a:lnTo>
                <a:close/>
              </a:path>
              <a:path w="576579" h="936625">
                <a:moveTo>
                  <a:pt x="432054" y="0"/>
                </a:moveTo>
                <a:lnTo>
                  <a:pt x="144018" y="0"/>
                </a:lnTo>
                <a:lnTo>
                  <a:pt x="144018" y="648080"/>
                </a:lnTo>
                <a:lnTo>
                  <a:pt x="432054" y="648080"/>
                </a:lnTo>
                <a:lnTo>
                  <a:pt x="432054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0215" y="4365116"/>
            <a:ext cx="576580" cy="936625"/>
          </a:xfrm>
          <a:custGeom>
            <a:avLst/>
            <a:gdLst/>
            <a:ahLst/>
            <a:cxnLst/>
            <a:rect l="l" t="t" r="r" b="b"/>
            <a:pathLst>
              <a:path w="576579" h="936625">
                <a:moveTo>
                  <a:pt x="0" y="648080"/>
                </a:moveTo>
                <a:lnTo>
                  <a:pt x="144018" y="648080"/>
                </a:lnTo>
                <a:lnTo>
                  <a:pt x="144018" y="0"/>
                </a:lnTo>
                <a:lnTo>
                  <a:pt x="432054" y="0"/>
                </a:lnTo>
                <a:lnTo>
                  <a:pt x="432054" y="648080"/>
                </a:lnTo>
                <a:lnTo>
                  <a:pt x="576072" y="648080"/>
                </a:lnTo>
                <a:lnTo>
                  <a:pt x="288036" y="936116"/>
                </a:lnTo>
                <a:lnTo>
                  <a:pt x="0" y="648080"/>
                </a:lnTo>
                <a:close/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605152" y="383666"/>
            <a:ext cx="7303134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2000" b="1" dirty="0">
                <a:solidFill>
                  <a:srgbClr val="783E04"/>
                </a:solidFill>
                <a:latin typeface="Times New Roman"/>
                <a:cs typeface="Times New Roman"/>
              </a:rPr>
              <a:t>АДАПТИРОВАННАЯ ОСНОВНАЯ  ОБЩЕОБРАЗОВАТЕЛЬНАЯ ПРОГРАММА</a:t>
            </a:r>
            <a:r>
              <a:rPr sz="2000" b="1" spc="-55" dirty="0">
                <a:solidFill>
                  <a:srgbClr val="783E04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5" dirty="0" smtClean="0">
                <a:solidFill>
                  <a:srgbClr val="783E04"/>
                </a:solidFill>
                <a:latin typeface="Times New Roman"/>
                <a:cs typeface="Times New Roman"/>
              </a:rPr>
              <a:t/>
            </a:r>
            <a:br>
              <a:rPr lang="ru-RU" sz="2000" b="1" spc="-55" dirty="0" smtClean="0">
                <a:solidFill>
                  <a:srgbClr val="783E04"/>
                </a:solidFill>
                <a:latin typeface="Times New Roman"/>
                <a:cs typeface="Times New Roman"/>
              </a:rPr>
            </a:br>
            <a:r>
              <a:rPr sz="2000" b="1" dirty="0" smtClean="0">
                <a:solidFill>
                  <a:srgbClr val="783E04"/>
                </a:solidFill>
                <a:latin typeface="Times New Roman"/>
                <a:cs typeface="Times New Roman"/>
              </a:rPr>
              <a:t>ОБРАЗОВАНИЯ  </a:t>
            </a:r>
            <a:r>
              <a:rPr sz="2000" b="1" dirty="0">
                <a:solidFill>
                  <a:srgbClr val="783E04"/>
                </a:solidFill>
                <a:latin typeface="Times New Roman"/>
                <a:cs typeface="Times New Roman"/>
              </a:rPr>
              <a:t>ОБУЧАЮЩИХСЯ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75613" y="5301234"/>
            <a:ext cx="2952750" cy="864235"/>
          </a:xfrm>
          <a:custGeom>
            <a:avLst/>
            <a:gdLst/>
            <a:ahLst/>
            <a:cxnLst/>
            <a:rect l="l" t="t" r="r" b="b"/>
            <a:pathLst>
              <a:path w="2952750" h="864235">
                <a:moveTo>
                  <a:pt x="1476248" y="0"/>
                </a:moveTo>
                <a:lnTo>
                  <a:pt x="1404719" y="498"/>
                </a:lnTo>
                <a:lnTo>
                  <a:pt x="1334070" y="1977"/>
                </a:lnTo>
                <a:lnTo>
                  <a:pt x="1264377" y="4415"/>
                </a:lnTo>
                <a:lnTo>
                  <a:pt x="1195718" y="7789"/>
                </a:lnTo>
                <a:lnTo>
                  <a:pt x="1128169" y="12077"/>
                </a:lnTo>
                <a:lnTo>
                  <a:pt x="1061808" y="17255"/>
                </a:lnTo>
                <a:lnTo>
                  <a:pt x="996713" y="23302"/>
                </a:lnTo>
                <a:lnTo>
                  <a:pt x="932961" y="30194"/>
                </a:lnTo>
                <a:lnTo>
                  <a:pt x="870628" y="37908"/>
                </a:lnTo>
                <a:lnTo>
                  <a:pt x="809793" y="46423"/>
                </a:lnTo>
                <a:lnTo>
                  <a:pt x="750533" y="55716"/>
                </a:lnTo>
                <a:lnTo>
                  <a:pt x="692925" y="65764"/>
                </a:lnTo>
                <a:lnTo>
                  <a:pt x="637046" y="76544"/>
                </a:lnTo>
                <a:lnTo>
                  <a:pt x="582974" y="88033"/>
                </a:lnTo>
                <a:lnTo>
                  <a:pt x="530786" y="100210"/>
                </a:lnTo>
                <a:lnTo>
                  <a:pt x="480559" y="113051"/>
                </a:lnTo>
                <a:lnTo>
                  <a:pt x="432371" y="126534"/>
                </a:lnTo>
                <a:lnTo>
                  <a:pt x="386299" y="140637"/>
                </a:lnTo>
                <a:lnTo>
                  <a:pt x="342420" y="155335"/>
                </a:lnTo>
                <a:lnTo>
                  <a:pt x="300811" y="170608"/>
                </a:lnTo>
                <a:lnTo>
                  <a:pt x="261551" y="186432"/>
                </a:lnTo>
                <a:lnTo>
                  <a:pt x="224715" y="202785"/>
                </a:lnTo>
                <a:lnTo>
                  <a:pt x="190382" y="219644"/>
                </a:lnTo>
                <a:lnTo>
                  <a:pt x="129533" y="254789"/>
                </a:lnTo>
                <a:lnTo>
                  <a:pt x="79622" y="291686"/>
                </a:lnTo>
                <a:lnTo>
                  <a:pt x="41268" y="330155"/>
                </a:lnTo>
                <a:lnTo>
                  <a:pt x="15088" y="370015"/>
                </a:lnTo>
                <a:lnTo>
                  <a:pt x="1702" y="411084"/>
                </a:lnTo>
                <a:lnTo>
                  <a:pt x="0" y="432015"/>
                </a:lnTo>
                <a:lnTo>
                  <a:pt x="1702" y="452949"/>
                </a:lnTo>
                <a:lnTo>
                  <a:pt x="15088" y="494022"/>
                </a:lnTo>
                <a:lnTo>
                  <a:pt x="41268" y="533886"/>
                </a:lnTo>
                <a:lnTo>
                  <a:pt x="79622" y="572359"/>
                </a:lnTo>
                <a:lnTo>
                  <a:pt x="129533" y="609260"/>
                </a:lnTo>
                <a:lnTo>
                  <a:pt x="190382" y="644408"/>
                </a:lnTo>
                <a:lnTo>
                  <a:pt x="224715" y="661268"/>
                </a:lnTo>
                <a:lnTo>
                  <a:pt x="261551" y="677622"/>
                </a:lnTo>
                <a:lnTo>
                  <a:pt x="300811" y="693448"/>
                </a:lnTo>
                <a:lnTo>
                  <a:pt x="342420" y="708722"/>
                </a:lnTo>
                <a:lnTo>
                  <a:pt x="386299" y="723422"/>
                </a:lnTo>
                <a:lnTo>
                  <a:pt x="432371" y="737525"/>
                </a:lnTo>
                <a:lnTo>
                  <a:pt x="480559" y="751009"/>
                </a:lnTo>
                <a:lnTo>
                  <a:pt x="530786" y="763851"/>
                </a:lnTo>
                <a:lnTo>
                  <a:pt x="582974" y="776029"/>
                </a:lnTo>
                <a:lnTo>
                  <a:pt x="637046" y="787520"/>
                </a:lnTo>
                <a:lnTo>
                  <a:pt x="692925" y="798300"/>
                </a:lnTo>
                <a:lnTo>
                  <a:pt x="750533" y="808349"/>
                </a:lnTo>
                <a:lnTo>
                  <a:pt x="809793" y="817642"/>
                </a:lnTo>
                <a:lnTo>
                  <a:pt x="870628" y="826158"/>
                </a:lnTo>
                <a:lnTo>
                  <a:pt x="932961" y="833873"/>
                </a:lnTo>
                <a:lnTo>
                  <a:pt x="996713" y="840766"/>
                </a:lnTo>
                <a:lnTo>
                  <a:pt x="1061808" y="846812"/>
                </a:lnTo>
                <a:lnTo>
                  <a:pt x="1128169" y="851991"/>
                </a:lnTo>
                <a:lnTo>
                  <a:pt x="1195718" y="856279"/>
                </a:lnTo>
                <a:lnTo>
                  <a:pt x="1264377" y="859653"/>
                </a:lnTo>
                <a:lnTo>
                  <a:pt x="1334070" y="862092"/>
                </a:lnTo>
                <a:lnTo>
                  <a:pt x="1404719" y="863571"/>
                </a:lnTo>
                <a:lnTo>
                  <a:pt x="1476248" y="864069"/>
                </a:lnTo>
                <a:lnTo>
                  <a:pt x="1547765" y="863571"/>
                </a:lnTo>
                <a:lnTo>
                  <a:pt x="1618404" y="862092"/>
                </a:lnTo>
                <a:lnTo>
                  <a:pt x="1688087" y="859653"/>
                </a:lnTo>
                <a:lnTo>
                  <a:pt x="1756738" y="856279"/>
                </a:lnTo>
                <a:lnTo>
                  <a:pt x="1824278" y="851991"/>
                </a:lnTo>
                <a:lnTo>
                  <a:pt x="1890631" y="846812"/>
                </a:lnTo>
                <a:lnTo>
                  <a:pt x="1955719" y="840766"/>
                </a:lnTo>
                <a:lnTo>
                  <a:pt x="2019464" y="833873"/>
                </a:lnTo>
                <a:lnTo>
                  <a:pt x="2081790" y="826158"/>
                </a:lnTo>
                <a:lnTo>
                  <a:pt x="2142619" y="817642"/>
                </a:lnTo>
                <a:lnTo>
                  <a:pt x="2201874" y="808349"/>
                </a:lnTo>
                <a:lnTo>
                  <a:pt x="2259477" y="798300"/>
                </a:lnTo>
                <a:lnTo>
                  <a:pt x="2315352" y="787520"/>
                </a:lnTo>
                <a:lnTo>
                  <a:pt x="2369420" y="776029"/>
                </a:lnTo>
                <a:lnTo>
                  <a:pt x="2421604" y="763851"/>
                </a:lnTo>
                <a:lnTo>
                  <a:pt x="2471828" y="751009"/>
                </a:lnTo>
                <a:lnTo>
                  <a:pt x="2520013" y="737525"/>
                </a:lnTo>
                <a:lnTo>
                  <a:pt x="2566083" y="723422"/>
                </a:lnTo>
                <a:lnTo>
                  <a:pt x="2609959" y="708722"/>
                </a:lnTo>
                <a:lnTo>
                  <a:pt x="2651566" y="693448"/>
                </a:lnTo>
                <a:lnTo>
                  <a:pt x="2690825" y="677622"/>
                </a:lnTo>
                <a:lnTo>
                  <a:pt x="2727658" y="661268"/>
                </a:lnTo>
                <a:lnTo>
                  <a:pt x="2761990" y="644408"/>
                </a:lnTo>
                <a:lnTo>
                  <a:pt x="2822837" y="609260"/>
                </a:lnTo>
                <a:lnTo>
                  <a:pt x="2872747" y="572359"/>
                </a:lnTo>
                <a:lnTo>
                  <a:pt x="2911101" y="533886"/>
                </a:lnTo>
                <a:lnTo>
                  <a:pt x="2937280" y="494022"/>
                </a:lnTo>
                <a:lnTo>
                  <a:pt x="2950666" y="452949"/>
                </a:lnTo>
                <a:lnTo>
                  <a:pt x="2952369" y="432015"/>
                </a:lnTo>
                <a:lnTo>
                  <a:pt x="2950666" y="411084"/>
                </a:lnTo>
                <a:lnTo>
                  <a:pt x="2937280" y="370015"/>
                </a:lnTo>
                <a:lnTo>
                  <a:pt x="2911101" y="330155"/>
                </a:lnTo>
                <a:lnTo>
                  <a:pt x="2872747" y="291686"/>
                </a:lnTo>
                <a:lnTo>
                  <a:pt x="2822837" y="254789"/>
                </a:lnTo>
                <a:lnTo>
                  <a:pt x="2761990" y="219644"/>
                </a:lnTo>
                <a:lnTo>
                  <a:pt x="2727658" y="202785"/>
                </a:lnTo>
                <a:lnTo>
                  <a:pt x="2690825" y="186432"/>
                </a:lnTo>
                <a:lnTo>
                  <a:pt x="2651566" y="170608"/>
                </a:lnTo>
                <a:lnTo>
                  <a:pt x="2609959" y="155335"/>
                </a:lnTo>
                <a:lnTo>
                  <a:pt x="2566083" y="140637"/>
                </a:lnTo>
                <a:lnTo>
                  <a:pt x="2520013" y="126534"/>
                </a:lnTo>
                <a:lnTo>
                  <a:pt x="2471828" y="113051"/>
                </a:lnTo>
                <a:lnTo>
                  <a:pt x="2421604" y="100210"/>
                </a:lnTo>
                <a:lnTo>
                  <a:pt x="2369420" y="88033"/>
                </a:lnTo>
                <a:lnTo>
                  <a:pt x="2315352" y="76544"/>
                </a:lnTo>
                <a:lnTo>
                  <a:pt x="2259477" y="65764"/>
                </a:lnTo>
                <a:lnTo>
                  <a:pt x="2201874" y="55716"/>
                </a:lnTo>
                <a:lnTo>
                  <a:pt x="2142619" y="46423"/>
                </a:lnTo>
                <a:lnTo>
                  <a:pt x="2081790" y="37908"/>
                </a:lnTo>
                <a:lnTo>
                  <a:pt x="2019464" y="30194"/>
                </a:lnTo>
                <a:lnTo>
                  <a:pt x="1955719" y="23302"/>
                </a:lnTo>
                <a:lnTo>
                  <a:pt x="1890631" y="17255"/>
                </a:lnTo>
                <a:lnTo>
                  <a:pt x="1824278" y="12077"/>
                </a:lnTo>
                <a:lnTo>
                  <a:pt x="1756738" y="7789"/>
                </a:lnTo>
                <a:lnTo>
                  <a:pt x="1688087" y="4415"/>
                </a:lnTo>
                <a:lnTo>
                  <a:pt x="1618404" y="1977"/>
                </a:lnTo>
                <a:lnTo>
                  <a:pt x="1547765" y="498"/>
                </a:lnTo>
                <a:lnTo>
                  <a:pt x="1476248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5613" y="5301234"/>
            <a:ext cx="2952750" cy="864235"/>
          </a:xfrm>
          <a:custGeom>
            <a:avLst/>
            <a:gdLst/>
            <a:ahLst/>
            <a:cxnLst/>
            <a:rect l="l" t="t" r="r" b="b"/>
            <a:pathLst>
              <a:path w="2952750" h="864235">
                <a:moveTo>
                  <a:pt x="0" y="432015"/>
                </a:moveTo>
                <a:lnTo>
                  <a:pt x="6757" y="390410"/>
                </a:lnTo>
                <a:lnTo>
                  <a:pt x="26617" y="349923"/>
                </a:lnTo>
                <a:lnTo>
                  <a:pt x="58962" y="310736"/>
                </a:lnTo>
                <a:lnTo>
                  <a:pt x="103172" y="273030"/>
                </a:lnTo>
                <a:lnTo>
                  <a:pt x="158629" y="236986"/>
                </a:lnTo>
                <a:lnTo>
                  <a:pt x="224715" y="202785"/>
                </a:lnTo>
                <a:lnTo>
                  <a:pt x="261551" y="186432"/>
                </a:lnTo>
                <a:lnTo>
                  <a:pt x="300811" y="170608"/>
                </a:lnTo>
                <a:lnTo>
                  <a:pt x="342420" y="155335"/>
                </a:lnTo>
                <a:lnTo>
                  <a:pt x="386299" y="140637"/>
                </a:lnTo>
                <a:lnTo>
                  <a:pt x="432371" y="126534"/>
                </a:lnTo>
                <a:lnTo>
                  <a:pt x="480559" y="113051"/>
                </a:lnTo>
                <a:lnTo>
                  <a:pt x="530786" y="100210"/>
                </a:lnTo>
                <a:lnTo>
                  <a:pt x="582974" y="88033"/>
                </a:lnTo>
                <a:lnTo>
                  <a:pt x="637046" y="76544"/>
                </a:lnTo>
                <a:lnTo>
                  <a:pt x="692925" y="65764"/>
                </a:lnTo>
                <a:lnTo>
                  <a:pt x="750533" y="55716"/>
                </a:lnTo>
                <a:lnTo>
                  <a:pt x="809793" y="46423"/>
                </a:lnTo>
                <a:lnTo>
                  <a:pt x="870628" y="37908"/>
                </a:lnTo>
                <a:lnTo>
                  <a:pt x="932961" y="30194"/>
                </a:lnTo>
                <a:lnTo>
                  <a:pt x="996713" y="23302"/>
                </a:lnTo>
                <a:lnTo>
                  <a:pt x="1061808" y="17255"/>
                </a:lnTo>
                <a:lnTo>
                  <a:pt x="1128169" y="12077"/>
                </a:lnTo>
                <a:lnTo>
                  <a:pt x="1195718" y="7789"/>
                </a:lnTo>
                <a:lnTo>
                  <a:pt x="1264377" y="4415"/>
                </a:lnTo>
                <a:lnTo>
                  <a:pt x="1334070" y="1977"/>
                </a:lnTo>
                <a:lnTo>
                  <a:pt x="1404719" y="498"/>
                </a:lnTo>
                <a:lnTo>
                  <a:pt x="1476248" y="0"/>
                </a:lnTo>
                <a:lnTo>
                  <a:pt x="1547765" y="498"/>
                </a:lnTo>
                <a:lnTo>
                  <a:pt x="1618404" y="1977"/>
                </a:lnTo>
                <a:lnTo>
                  <a:pt x="1688087" y="4415"/>
                </a:lnTo>
                <a:lnTo>
                  <a:pt x="1756738" y="7789"/>
                </a:lnTo>
                <a:lnTo>
                  <a:pt x="1824278" y="12077"/>
                </a:lnTo>
                <a:lnTo>
                  <a:pt x="1890631" y="17255"/>
                </a:lnTo>
                <a:lnTo>
                  <a:pt x="1955719" y="23302"/>
                </a:lnTo>
                <a:lnTo>
                  <a:pt x="2019464" y="30194"/>
                </a:lnTo>
                <a:lnTo>
                  <a:pt x="2081790" y="37908"/>
                </a:lnTo>
                <a:lnTo>
                  <a:pt x="2142619" y="46423"/>
                </a:lnTo>
                <a:lnTo>
                  <a:pt x="2201874" y="55716"/>
                </a:lnTo>
                <a:lnTo>
                  <a:pt x="2259477" y="65764"/>
                </a:lnTo>
                <a:lnTo>
                  <a:pt x="2315352" y="76544"/>
                </a:lnTo>
                <a:lnTo>
                  <a:pt x="2369420" y="88033"/>
                </a:lnTo>
                <a:lnTo>
                  <a:pt x="2421604" y="100210"/>
                </a:lnTo>
                <a:lnTo>
                  <a:pt x="2471828" y="113051"/>
                </a:lnTo>
                <a:lnTo>
                  <a:pt x="2520013" y="126534"/>
                </a:lnTo>
                <a:lnTo>
                  <a:pt x="2566083" y="140637"/>
                </a:lnTo>
                <a:lnTo>
                  <a:pt x="2609959" y="155335"/>
                </a:lnTo>
                <a:lnTo>
                  <a:pt x="2651566" y="170608"/>
                </a:lnTo>
                <a:lnTo>
                  <a:pt x="2690825" y="186432"/>
                </a:lnTo>
                <a:lnTo>
                  <a:pt x="2727658" y="202785"/>
                </a:lnTo>
                <a:lnTo>
                  <a:pt x="2761990" y="219644"/>
                </a:lnTo>
                <a:lnTo>
                  <a:pt x="2822837" y="254789"/>
                </a:lnTo>
                <a:lnTo>
                  <a:pt x="2872747" y="291686"/>
                </a:lnTo>
                <a:lnTo>
                  <a:pt x="2911101" y="330155"/>
                </a:lnTo>
                <a:lnTo>
                  <a:pt x="2937280" y="370015"/>
                </a:lnTo>
                <a:lnTo>
                  <a:pt x="2950666" y="411084"/>
                </a:lnTo>
                <a:lnTo>
                  <a:pt x="2952369" y="432015"/>
                </a:lnTo>
                <a:lnTo>
                  <a:pt x="2950666" y="452949"/>
                </a:lnTo>
                <a:lnTo>
                  <a:pt x="2937280" y="494022"/>
                </a:lnTo>
                <a:lnTo>
                  <a:pt x="2911101" y="533886"/>
                </a:lnTo>
                <a:lnTo>
                  <a:pt x="2872747" y="572359"/>
                </a:lnTo>
                <a:lnTo>
                  <a:pt x="2822837" y="609260"/>
                </a:lnTo>
                <a:lnTo>
                  <a:pt x="2761990" y="644408"/>
                </a:lnTo>
                <a:lnTo>
                  <a:pt x="2727658" y="661268"/>
                </a:lnTo>
                <a:lnTo>
                  <a:pt x="2690825" y="677622"/>
                </a:lnTo>
                <a:lnTo>
                  <a:pt x="2651566" y="693448"/>
                </a:lnTo>
                <a:lnTo>
                  <a:pt x="2609959" y="708722"/>
                </a:lnTo>
                <a:lnTo>
                  <a:pt x="2566083" y="723422"/>
                </a:lnTo>
                <a:lnTo>
                  <a:pt x="2520013" y="737525"/>
                </a:lnTo>
                <a:lnTo>
                  <a:pt x="2471828" y="751009"/>
                </a:lnTo>
                <a:lnTo>
                  <a:pt x="2421604" y="763851"/>
                </a:lnTo>
                <a:lnTo>
                  <a:pt x="2369420" y="776029"/>
                </a:lnTo>
                <a:lnTo>
                  <a:pt x="2315352" y="787520"/>
                </a:lnTo>
                <a:lnTo>
                  <a:pt x="2259477" y="798300"/>
                </a:lnTo>
                <a:lnTo>
                  <a:pt x="2201874" y="808349"/>
                </a:lnTo>
                <a:lnTo>
                  <a:pt x="2142619" y="817642"/>
                </a:lnTo>
                <a:lnTo>
                  <a:pt x="2081790" y="826158"/>
                </a:lnTo>
                <a:lnTo>
                  <a:pt x="2019464" y="833873"/>
                </a:lnTo>
                <a:lnTo>
                  <a:pt x="1955719" y="840766"/>
                </a:lnTo>
                <a:lnTo>
                  <a:pt x="1890631" y="846812"/>
                </a:lnTo>
                <a:lnTo>
                  <a:pt x="1824278" y="851991"/>
                </a:lnTo>
                <a:lnTo>
                  <a:pt x="1756738" y="856279"/>
                </a:lnTo>
                <a:lnTo>
                  <a:pt x="1688087" y="859653"/>
                </a:lnTo>
                <a:lnTo>
                  <a:pt x="1618404" y="862092"/>
                </a:lnTo>
                <a:lnTo>
                  <a:pt x="1547765" y="863571"/>
                </a:lnTo>
                <a:lnTo>
                  <a:pt x="1476248" y="864069"/>
                </a:lnTo>
                <a:lnTo>
                  <a:pt x="1404719" y="863571"/>
                </a:lnTo>
                <a:lnTo>
                  <a:pt x="1334070" y="862092"/>
                </a:lnTo>
                <a:lnTo>
                  <a:pt x="1264377" y="859653"/>
                </a:lnTo>
                <a:lnTo>
                  <a:pt x="1195718" y="856279"/>
                </a:lnTo>
                <a:lnTo>
                  <a:pt x="1128169" y="851991"/>
                </a:lnTo>
                <a:lnTo>
                  <a:pt x="1061808" y="846812"/>
                </a:lnTo>
                <a:lnTo>
                  <a:pt x="996713" y="840766"/>
                </a:lnTo>
                <a:lnTo>
                  <a:pt x="932961" y="833873"/>
                </a:lnTo>
                <a:lnTo>
                  <a:pt x="870628" y="826158"/>
                </a:lnTo>
                <a:lnTo>
                  <a:pt x="809793" y="817642"/>
                </a:lnTo>
                <a:lnTo>
                  <a:pt x="750533" y="808349"/>
                </a:lnTo>
                <a:lnTo>
                  <a:pt x="692925" y="798300"/>
                </a:lnTo>
                <a:lnTo>
                  <a:pt x="637046" y="787520"/>
                </a:lnTo>
                <a:lnTo>
                  <a:pt x="582974" y="776029"/>
                </a:lnTo>
                <a:lnTo>
                  <a:pt x="530786" y="763851"/>
                </a:lnTo>
                <a:lnTo>
                  <a:pt x="480559" y="751009"/>
                </a:lnTo>
                <a:lnTo>
                  <a:pt x="432371" y="737525"/>
                </a:lnTo>
                <a:lnTo>
                  <a:pt x="386299" y="723422"/>
                </a:lnTo>
                <a:lnTo>
                  <a:pt x="342420" y="708722"/>
                </a:lnTo>
                <a:lnTo>
                  <a:pt x="300811" y="693448"/>
                </a:lnTo>
                <a:lnTo>
                  <a:pt x="261551" y="677622"/>
                </a:lnTo>
                <a:lnTo>
                  <a:pt x="224715" y="661268"/>
                </a:lnTo>
                <a:lnTo>
                  <a:pt x="190382" y="644408"/>
                </a:lnTo>
                <a:lnTo>
                  <a:pt x="129533" y="609260"/>
                </a:lnTo>
                <a:lnTo>
                  <a:pt x="79622" y="572359"/>
                </a:lnTo>
                <a:lnTo>
                  <a:pt x="41268" y="533886"/>
                </a:lnTo>
                <a:lnTo>
                  <a:pt x="15088" y="494022"/>
                </a:lnTo>
                <a:lnTo>
                  <a:pt x="1702" y="452949"/>
                </a:lnTo>
                <a:lnTo>
                  <a:pt x="0" y="432015"/>
                </a:lnTo>
                <a:close/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90952" y="5591555"/>
            <a:ext cx="13227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ВАРИАНТ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0080" y="5301234"/>
            <a:ext cx="3024505" cy="864235"/>
          </a:xfrm>
          <a:custGeom>
            <a:avLst/>
            <a:gdLst/>
            <a:ahLst/>
            <a:cxnLst/>
            <a:rect l="l" t="t" r="r" b="b"/>
            <a:pathLst>
              <a:path w="3024504" h="864235">
                <a:moveTo>
                  <a:pt x="1512189" y="0"/>
                </a:moveTo>
                <a:lnTo>
                  <a:pt x="1441003" y="470"/>
                </a:lnTo>
                <a:lnTo>
                  <a:pt x="1370665" y="1867"/>
                </a:lnTo>
                <a:lnTo>
                  <a:pt x="1301247" y="4169"/>
                </a:lnTo>
                <a:lnTo>
                  <a:pt x="1232821" y="7357"/>
                </a:lnTo>
                <a:lnTo>
                  <a:pt x="1165460" y="11409"/>
                </a:lnTo>
                <a:lnTo>
                  <a:pt x="1099236" y="16305"/>
                </a:lnTo>
                <a:lnTo>
                  <a:pt x="1034222" y="22024"/>
                </a:lnTo>
                <a:lnTo>
                  <a:pt x="970492" y="28545"/>
                </a:lnTo>
                <a:lnTo>
                  <a:pt x="908116" y="35847"/>
                </a:lnTo>
                <a:lnTo>
                  <a:pt x="847169" y="43910"/>
                </a:lnTo>
                <a:lnTo>
                  <a:pt x="787722" y="52713"/>
                </a:lnTo>
                <a:lnTo>
                  <a:pt x="729849" y="62235"/>
                </a:lnTo>
                <a:lnTo>
                  <a:pt x="673621" y="72456"/>
                </a:lnTo>
                <a:lnTo>
                  <a:pt x="619112" y="83354"/>
                </a:lnTo>
                <a:lnTo>
                  <a:pt x="566394" y="94909"/>
                </a:lnTo>
                <a:lnTo>
                  <a:pt x="515540" y="107100"/>
                </a:lnTo>
                <a:lnTo>
                  <a:pt x="466622" y="119907"/>
                </a:lnTo>
                <a:lnTo>
                  <a:pt x="419713" y="133308"/>
                </a:lnTo>
                <a:lnTo>
                  <a:pt x="374886" y="147283"/>
                </a:lnTo>
                <a:lnTo>
                  <a:pt x="332213" y="161812"/>
                </a:lnTo>
                <a:lnTo>
                  <a:pt x="291766" y="176873"/>
                </a:lnTo>
                <a:lnTo>
                  <a:pt x="253619" y="192445"/>
                </a:lnTo>
                <a:lnTo>
                  <a:pt x="217844" y="208509"/>
                </a:lnTo>
                <a:lnTo>
                  <a:pt x="153701" y="242026"/>
                </a:lnTo>
                <a:lnTo>
                  <a:pt x="99918" y="277258"/>
                </a:lnTo>
                <a:lnTo>
                  <a:pt x="57075" y="314039"/>
                </a:lnTo>
                <a:lnTo>
                  <a:pt x="25754" y="352203"/>
                </a:lnTo>
                <a:lnTo>
                  <a:pt x="6535" y="391584"/>
                </a:lnTo>
                <a:lnTo>
                  <a:pt x="0" y="432015"/>
                </a:lnTo>
                <a:lnTo>
                  <a:pt x="1645" y="452354"/>
                </a:lnTo>
                <a:lnTo>
                  <a:pt x="14595" y="492286"/>
                </a:lnTo>
                <a:lnTo>
                  <a:pt x="39938" y="531083"/>
                </a:lnTo>
                <a:lnTo>
                  <a:pt x="77093" y="568579"/>
                </a:lnTo>
                <a:lnTo>
                  <a:pt x="125478" y="604610"/>
                </a:lnTo>
                <a:lnTo>
                  <a:pt x="184514" y="639008"/>
                </a:lnTo>
                <a:lnTo>
                  <a:pt x="253619" y="671608"/>
                </a:lnTo>
                <a:lnTo>
                  <a:pt x="291766" y="687182"/>
                </a:lnTo>
                <a:lnTo>
                  <a:pt x="332213" y="702245"/>
                </a:lnTo>
                <a:lnTo>
                  <a:pt x="374886" y="716774"/>
                </a:lnTo>
                <a:lnTo>
                  <a:pt x="419713" y="730751"/>
                </a:lnTo>
                <a:lnTo>
                  <a:pt x="466622" y="744153"/>
                </a:lnTo>
                <a:lnTo>
                  <a:pt x="515540" y="756961"/>
                </a:lnTo>
                <a:lnTo>
                  <a:pt x="566394" y="769153"/>
                </a:lnTo>
                <a:lnTo>
                  <a:pt x="619112" y="780709"/>
                </a:lnTo>
                <a:lnTo>
                  <a:pt x="673621" y="791608"/>
                </a:lnTo>
                <a:lnTo>
                  <a:pt x="729849" y="801829"/>
                </a:lnTo>
                <a:lnTo>
                  <a:pt x="787722" y="811352"/>
                </a:lnTo>
                <a:lnTo>
                  <a:pt x="847169" y="820156"/>
                </a:lnTo>
                <a:lnTo>
                  <a:pt x="908116" y="828219"/>
                </a:lnTo>
                <a:lnTo>
                  <a:pt x="970492" y="835522"/>
                </a:lnTo>
                <a:lnTo>
                  <a:pt x="1034222" y="842043"/>
                </a:lnTo>
                <a:lnTo>
                  <a:pt x="1099236" y="847763"/>
                </a:lnTo>
                <a:lnTo>
                  <a:pt x="1165460" y="852659"/>
                </a:lnTo>
                <a:lnTo>
                  <a:pt x="1232821" y="856711"/>
                </a:lnTo>
                <a:lnTo>
                  <a:pt x="1301247" y="859899"/>
                </a:lnTo>
                <a:lnTo>
                  <a:pt x="1370665" y="862202"/>
                </a:lnTo>
                <a:lnTo>
                  <a:pt x="1441003" y="863599"/>
                </a:lnTo>
                <a:lnTo>
                  <a:pt x="1512189" y="864069"/>
                </a:lnTo>
                <a:lnTo>
                  <a:pt x="1583374" y="863599"/>
                </a:lnTo>
                <a:lnTo>
                  <a:pt x="1653712" y="862202"/>
                </a:lnTo>
                <a:lnTo>
                  <a:pt x="1723130" y="859899"/>
                </a:lnTo>
                <a:lnTo>
                  <a:pt x="1791556" y="856711"/>
                </a:lnTo>
                <a:lnTo>
                  <a:pt x="1858917" y="852659"/>
                </a:lnTo>
                <a:lnTo>
                  <a:pt x="1925141" y="847763"/>
                </a:lnTo>
                <a:lnTo>
                  <a:pt x="1990155" y="842043"/>
                </a:lnTo>
                <a:lnTo>
                  <a:pt x="2053885" y="835522"/>
                </a:lnTo>
                <a:lnTo>
                  <a:pt x="2116261" y="828219"/>
                </a:lnTo>
                <a:lnTo>
                  <a:pt x="2177208" y="820156"/>
                </a:lnTo>
                <a:lnTo>
                  <a:pt x="2236655" y="811352"/>
                </a:lnTo>
                <a:lnTo>
                  <a:pt x="2294528" y="801829"/>
                </a:lnTo>
                <a:lnTo>
                  <a:pt x="2350756" y="791608"/>
                </a:lnTo>
                <a:lnTo>
                  <a:pt x="2405265" y="780709"/>
                </a:lnTo>
                <a:lnTo>
                  <a:pt x="2457983" y="769153"/>
                </a:lnTo>
                <a:lnTo>
                  <a:pt x="2508837" y="756961"/>
                </a:lnTo>
                <a:lnTo>
                  <a:pt x="2557755" y="744153"/>
                </a:lnTo>
                <a:lnTo>
                  <a:pt x="2604664" y="730751"/>
                </a:lnTo>
                <a:lnTo>
                  <a:pt x="2649491" y="716774"/>
                </a:lnTo>
                <a:lnTo>
                  <a:pt x="2692164" y="702245"/>
                </a:lnTo>
                <a:lnTo>
                  <a:pt x="2732611" y="687182"/>
                </a:lnTo>
                <a:lnTo>
                  <a:pt x="2770758" y="671608"/>
                </a:lnTo>
                <a:lnTo>
                  <a:pt x="2806533" y="655543"/>
                </a:lnTo>
                <a:lnTo>
                  <a:pt x="2870676" y="622023"/>
                </a:lnTo>
                <a:lnTo>
                  <a:pt x="2924459" y="586788"/>
                </a:lnTo>
                <a:lnTo>
                  <a:pt x="2967302" y="550004"/>
                </a:lnTo>
                <a:lnTo>
                  <a:pt x="2998623" y="511836"/>
                </a:lnTo>
                <a:lnTo>
                  <a:pt x="3017842" y="472451"/>
                </a:lnTo>
                <a:lnTo>
                  <a:pt x="3024378" y="432015"/>
                </a:lnTo>
                <a:lnTo>
                  <a:pt x="3022732" y="411678"/>
                </a:lnTo>
                <a:lnTo>
                  <a:pt x="3009782" y="371751"/>
                </a:lnTo>
                <a:lnTo>
                  <a:pt x="2984439" y="332958"/>
                </a:lnTo>
                <a:lnTo>
                  <a:pt x="2947284" y="295465"/>
                </a:lnTo>
                <a:lnTo>
                  <a:pt x="2898899" y="259438"/>
                </a:lnTo>
                <a:lnTo>
                  <a:pt x="2839863" y="225043"/>
                </a:lnTo>
                <a:lnTo>
                  <a:pt x="2770758" y="192445"/>
                </a:lnTo>
                <a:lnTo>
                  <a:pt x="2732611" y="176873"/>
                </a:lnTo>
                <a:lnTo>
                  <a:pt x="2692164" y="161812"/>
                </a:lnTo>
                <a:lnTo>
                  <a:pt x="2649491" y="147283"/>
                </a:lnTo>
                <a:lnTo>
                  <a:pt x="2604664" y="133308"/>
                </a:lnTo>
                <a:lnTo>
                  <a:pt x="2557755" y="119907"/>
                </a:lnTo>
                <a:lnTo>
                  <a:pt x="2508837" y="107100"/>
                </a:lnTo>
                <a:lnTo>
                  <a:pt x="2457983" y="94909"/>
                </a:lnTo>
                <a:lnTo>
                  <a:pt x="2405265" y="83354"/>
                </a:lnTo>
                <a:lnTo>
                  <a:pt x="2350756" y="72456"/>
                </a:lnTo>
                <a:lnTo>
                  <a:pt x="2294528" y="62235"/>
                </a:lnTo>
                <a:lnTo>
                  <a:pt x="2236655" y="52713"/>
                </a:lnTo>
                <a:lnTo>
                  <a:pt x="2177208" y="43910"/>
                </a:lnTo>
                <a:lnTo>
                  <a:pt x="2116261" y="35847"/>
                </a:lnTo>
                <a:lnTo>
                  <a:pt x="2053885" y="28545"/>
                </a:lnTo>
                <a:lnTo>
                  <a:pt x="1990155" y="22024"/>
                </a:lnTo>
                <a:lnTo>
                  <a:pt x="1925141" y="16305"/>
                </a:lnTo>
                <a:lnTo>
                  <a:pt x="1858917" y="11409"/>
                </a:lnTo>
                <a:lnTo>
                  <a:pt x="1791556" y="7357"/>
                </a:lnTo>
                <a:lnTo>
                  <a:pt x="1723130" y="4169"/>
                </a:lnTo>
                <a:lnTo>
                  <a:pt x="1653712" y="1867"/>
                </a:lnTo>
                <a:lnTo>
                  <a:pt x="1583374" y="470"/>
                </a:lnTo>
                <a:lnTo>
                  <a:pt x="1512189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0080" y="5301234"/>
            <a:ext cx="3024505" cy="864235"/>
          </a:xfrm>
          <a:custGeom>
            <a:avLst/>
            <a:gdLst/>
            <a:ahLst/>
            <a:cxnLst/>
            <a:rect l="l" t="t" r="r" b="b"/>
            <a:pathLst>
              <a:path w="3024504" h="864235">
                <a:moveTo>
                  <a:pt x="0" y="432015"/>
                </a:moveTo>
                <a:lnTo>
                  <a:pt x="6535" y="391584"/>
                </a:lnTo>
                <a:lnTo>
                  <a:pt x="25754" y="352203"/>
                </a:lnTo>
                <a:lnTo>
                  <a:pt x="57075" y="314039"/>
                </a:lnTo>
                <a:lnTo>
                  <a:pt x="99918" y="277258"/>
                </a:lnTo>
                <a:lnTo>
                  <a:pt x="153701" y="242026"/>
                </a:lnTo>
                <a:lnTo>
                  <a:pt x="217844" y="208509"/>
                </a:lnTo>
                <a:lnTo>
                  <a:pt x="253619" y="192445"/>
                </a:lnTo>
                <a:lnTo>
                  <a:pt x="291766" y="176873"/>
                </a:lnTo>
                <a:lnTo>
                  <a:pt x="332213" y="161812"/>
                </a:lnTo>
                <a:lnTo>
                  <a:pt x="374886" y="147283"/>
                </a:lnTo>
                <a:lnTo>
                  <a:pt x="419713" y="133308"/>
                </a:lnTo>
                <a:lnTo>
                  <a:pt x="466622" y="119907"/>
                </a:lnTo>
                <a:lnTo>
                  <a:pt x="515540" y="107100"/>
                </a:lnTo>
                <a:lnTo>
                  <a:pt x="566394" y="94909"/>
                </a:lnTo>
                <a:lnTo>
                  <a:pt x="619112" y="83354"/>
                </a:lnTo>
                <a:lnTo>
                  <a:pt x="673621" y="72456"/>
                </a:lnTo>
                <a:lnTo>
                  <a:pt x="729849" y="62235"/>
                </a:lnTo>
                <a:lnTo>
                  <a:pt x="787722" y="52713"/>
                </a:lnTo>
                <a:lnTo>
                  <a:pt x="847169" y="43910"/>
                </a:lnTo>
                <a:lnTo>
                  <a:pt x="908116" y="35847"/>
                </a:lnTo>
                <a:lnTo>
                  <a:pt x="970492" y="28545"/>
                </a:lnTo>
                <a:lnTo>
                  <a:pt x="1034222" y="22024"/>
                </a:lnTo>
                <a:lnTo>
                  <a:pt x="1099236" y="16305"/>
                </a:lnTo>
                <a:lnTo>
                  <a:pt x="1165460" y="11409"/>
                </a:lnTo>
                <a:lnTo>
                  <a:pt x="1232821" y="7357"/>
                </a:lnTo>
                <a:lnTo>
                  <a:pt x="1301247" y="4169"/>
                </a:lnTo>
                <a:lnTo>
                  <a:pt x="1370665" y="1867"/>
                </a:lnTo>
                <a:lnTo>
                  <a:pt x="1441003" y="470"/>
                </a:lnTo>
                <a:lnTo>
                  <a:pt x="1512189" y="0"/>
                </a:lnTo>
                <a:lnTo>
                  <a:pt x="1583374" y="470"/>
                </a:lnTo>
                <a:lnTo>
                  <a:pt x="1653712" y="1867"/>
                </a:lnTo>
                <a:lnTo>
                  <a:pt x="1723130" y="4169"/>
                </a:lnTo>
                <a:lnTo>
                  <a:pt x="1791556" y="7357"/>
                </a:lnTo>
                <a:lnTo>
                  <a:pt x="1858917" y="11409"/>
                </a:lnTo>
                <a:lnTo>
                  <a:pt x="1925141" y="16305"/>
                </a:lnTo>
                <a:lnTo>
                  <a:pt x="1990155" y="22024"/>
                </a:lnTo>
                <a:lnTo>
                  <a:pt x="2053885" y="28545"/>
                </a:lnTo>
                <a:lnTo>
                  <a:pt x="2116261" y="35847"/>
                </a:lnTo>
                <a:lnTo>
                  <a:pt x="2177208" y="43910"/>
                </a:lnTo>
                <a:lnTo>
                  <a:pt x="2236655" y="52713"/>
                </a:lnTo>
                <a:lnTo>
                  <a:pt x="2294528" y="62235"/>
                </a:lnTo>
                <a:lnTo>
                  <a:pt x="2350756" y="72456"/>
                </a:lnTo>
                <a:lnTo>
                  <a:pt x="2405265" y="83354"/>
                </a:lnTo>
                <a:lnTo>
                  <a:pt x="2457983" y="94909"/>
                </a:lnTo>
                <a:lnTo>
                  <a:pt x="2508837" y="107100"/>
                </a:lnTo>
                <a:lnTo>
                  <a:pt x="2557755" y="119907"/>
                </a:lnTo>
                <a:lnTo>
                  <a:pt x="2604664" y="133308"/>
                </a:lnTo>
                <a:lnTo>
                  <a:pt x="2649491" y="147283"/>
                </a:lnTo>
                <a:lnTo>
                  <a:pt x="2692164" y="161812"/>
                </a:lnTo>
                <a:lnTo>
                  <a:pt x="2732611" y="176873"/>
                </a:lnTo>
                <a:lnTo>
                  <a:pt x="2770758" y="192445"/>
                </a:lnTo>
                <a:lnTo>
                  <a:pt x="2806533" y="208509"/>
                </a:lnTo>
                <a:lnTo>
                  <a:pt x="2870676" y="242026"/>
                </a:lnTo>
                <a:lnTo>
                  <a:pt x="2924459" y="277258"/>
                </a:lnTo>
                <a:lnTo>
                  <a:pt x="2967302" y="314039"/>
                </a:lnTo>
                <a:lnTo>
                  <a:pt x="2998623" y="352203"/>
                </a:lnTo>
                <a:lnTo>
                  <a:pt x="3017842" y="391584"/>
                </a:lnTo>
                <a:lnTo>
                  <a:pt x="3024378" y="432015"/>
                </a:lnTo>
                <a:lnTo>
                  <a:pt x="3022732" y="452354"/>
                </a:lnTo>
                <a:lnTo>
                  <a:pt x="3009782" y="492286"/>
                </a:lnTo>
                <a:lnTo>
                  <a:pt x="2984439" y="531083"/>
                </a:lnTo>
                <a:lnTo>
                  <a:pt x="2947284" y="568579"/>
                </a:lnTo>
                <a:lnTo>
                  <a:pt x="2898899" y="604610"/>
                </a:lnTo>
                <a:lnTo>
                  <a:pt x="2839863" y="639008"/>
                </a:lnTo>
                <a:lnTo>
                  <a:pt x="2770758" y="671608"/>
                </a:lnTo>
                <a:lnTo>
                  <a:pt x="2732611" y="687182"/>
                </a:lnTo>
                <a:lnTo>
                  <a:pt x="2692164" y="702245"/>
                </a:lnTo>
                <a:lnTo>
                  <a:pt x="2649491" y="716774"/>
                </a:lnTo>
                <a:lnTo>
                  <a:pt x="2604664" y="730751"/>
                </a:lnTo>
                <a:lnTo>
                  <a:pt x="2557755" y="744153"/>
                </a:lnTo>
                <a:lnTo>
                  <a:pt x="2508837" y="756961"/>
                </a:lnTo>
                <a:lnTo>
                  <a:pt x="2457983" y="769153"/>
                </a:lnTo>
                <a:lnTo>
                  <a:pt x="2405265" y="780709"/>
                </a:lnTo>
                <a:lnTo>
                  <a:pt x="2350756" y="791608"/>
                </a:lnTo>
                <a:lnTo>
                  <a:pt x="2294528" y="801829"/>
                </a:lnTo>
                <a:lnTo>
                  <a:pt x="2236655" y="811352"/>
                </a:lnTo>
                <a:lnTo>
                  <a:pt x="2177208" y="820156"/>
                </a:lnTo>
                <a:lnTo>
                  <a:pt x="2116261" y="828219"/>
                </a:lnTo>
                <a:lnTo>
                  <a:pt x="2053885" y="835522"/>
                </a:lnTo>
                <a:lnTo>
                  <a:pt x="1990155" y="842043"/>
                </a:lnTo>
                <a:lnTo>
                  <a:pt x="1925141" y="847763"/>
                </a:lnTo>
                <a:lnTo>
                  <a:pt x="1858917" y="852659"/>
                </a:lnTo>
                <a:lnTo>
                  <a:pt x="1791556" y="856711"/>
                </a:lnTo>
                <a:lnTo>
                  <a:pt x="1723130" y="859899"/>
                </a:lnTo>
                <a:lnTo>
                  <a:pt x="1653712" y="862202"/>
                </a:lnTo>
                <a:lnTo>
                  <a:pt x="1583374" y="863599"/>
                </a:lnTo>
                <a:lnTo>
                  <a:pt x="1512189" y="864069"/>
                </a:lnTo>
                <a:lnTo>
                  <a:pt x="1441003" y="863599"/>
                </a:lnTo>
                <a:lnTo>
                  <a:pt x="1370665" y="862202"/>
                </a:lnTo>
                <a:lnTo>
                  <a:pt x="1301247" y="859899"/>
                </a:lnTo>
                <a:lnTo>
                  <a:pt x="1232821" y="856711"/>
                </a:lnTo>
                <a:lnTo>
                  <a:pt x="1165460" y="852659"/>
                </a:lnTo>
                <a:lnTo>
                  <a:pt x="1099236" y="847763"/>
                </a:lnTo>
                <a:lnTo>
                  <a:pt x="1034222" y="842043"/>
                </a:lnTo>
                <a:lnTo>
                  <a:pt x="970492" y="835522"/>
                </a:lnTo>
                <a:lnTo>
                  <a:pt x="908116" y="828219"/>
                </a:lnTo>
                <a:lnTo>
                  <a:pt x="847169" y="820156"/>
                </a:lnTo>
                <a:lnTo>
                  <a:pt x="787722" y="811352"/>
                </a:lnTo>
                <a:lnTo>
                  <a:pt x="729849" y="801829"/>
                </a:lnTo>
                <a:lnTo>
                  <a:pt x="673621" y="791608"/>
                </a:lnTo>
                <a:lnTo>
                  <a:pt x="619112" y="780709"/>
                </a:lnTo>
                <a:lnTo>
                  <a:pt x="566394" y="769153"/>
                </a:lnTo>
                <a:lnTo>
                  <a:pt x="515540" y="756961"/>
                </a:lnTo>
                <a:lnTo>
                  <a:pt x="466622" y="744153"/>
                </a:lnTo>
                <a:lnTo>
                  <a:pt x="419713" y="730751"/>
                </a:lnTo>
                <a:lnTo>
                  <a:pt x="374886" y="716774"/>
                </a:lnTo>
                <a:lnTo>
                  <a:pt x="332213" y="702245"/>
                </a:lnTo>
                <a:lnTo>
                  <a:pt x="291766" y="687182"/>
                </a:lnTo>
                <a:lnTo>
                  <a:pt x="253619" y="671608"/>
                </a:lnTo>
                <a:lnTo>
                  <a:pt x="217844" y="655543"/>
                </a:lnTo>
                <a:lnTo>
                  <a:pt x="153701" y="622023"/>
                </a:lnTo>
                <a:lnTo>
                  <a:pt x="99918" y="586788"/>
                </a:lnTo>
                <a:lnTo>
                  <a:pt x="57075" y="550004"/>
                </a:lnTo>
                <a:lnTo>
                  <a:pt x="25754" y="511836"/>
                </a:lnTo>
                <a:lnTo>
                  <a:pt x="6535" y="472451"/>
                </a:lnTo>
                <a:lnTo>
                  <a:pt x="0" y="432015"/>
                </a:lnTo>
                <a:close/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72632" y="5591555"/>
            <a:ext cx="13227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ВАРИАНТ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1175"/>
            <a:ext cx="716280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1195" algn="l"/>
                <a:tab pos="5608955" algn="l"/>
              </a:tabLst>
            </a:pPr>
            <a:r>
              <a:rPr sz="4200" dirty="0"/>
              <a:t>Требова</a:t>
            </a:r>
            <a:r>
              <a:rPr sz="4200" spc="-20" dirty="0"/>
              <a:t>н</a:t>
            </a:r>
            <a:r>
              <a:rPr sz="4200" spc="-5" dirty="0"/>
              <a:t>ия</a:t>
            </a:r>
            <a:r>
              <a:rPr sz="4200" spc="20" dirty="0"/>
              <a:t> </a:t>
            </a:r>
            <a:r>
              <a:rPr sz="4200" dirty="0"/>
              <a:t>к	стру</a:t>
            </a:r>
            <a:r>
              <a:rPr sz="4200" spc="-15" dirty="0"/>
              <a:t>к</a:t>
            </a:r>
            <a:r>
              <a:rPr sz="4200" dirty="0"/>
              <a:t>туре	</a:t>
            </a:r>
            <a:r>
              <a:rPr sz="4200" spc="-5" dirty="0"/>
              <a:t>АООП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93444" y="1637919"/>
            <a:ext cx="7615555" cy="409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24765" indent="-342265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Вариант 1 предполагает, что обучающиеся с УО получат  образование, которое по содержанию и итоговым достижениям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  соотносится к моменту завершения школьного обучения с  содержанием и итоговыми достижениями сверстников, не  имеющих ограничений здоровья в пролонгированные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сроки.</a:t>
            </a:r>
            <a:endParaRPr sz="2000">
              <a:latin typeface="Times New Roman"/>
              <a:cs typeface="Times New Roman"/>
            </a:endParaRPr>
          </a:p>
          <a:p>
            <a:pPr marL="354965" marR="6350" indent="-342265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Обязательной является организация специальных условий  </a:t>
            </a:r>
            <a:r>
              <a:rPr sz="2000" spc="-5" dirty="0">
                <a:latin typeface="Times New Roman"/>
                <a:cs typeface="Times New Roman"/>
              </a:rPr>
              <a:t>обучения </a:t>
            </a:r>
            <a:r>
              <a:rPr sz="2000" dirty="0">
                <a:latin typeface="Times New Roman"/>
                <a:cs typeface="Times New Roman"/>
              </a:rPr>
              <a:t>и воспитания для </a:t>
            </a:r>
            <a:r>
              <a:rPr sz="2000" spc="-5" dirty="0">
                <a:latin typeface="Times New Roman"/>
                <a:cs typeface="Times New Roman"/>
              </a:rPr>
              <a:t>реализации как </a:t>
            </a:r>
            <a:r>
              <a:rPr sz="2000" dirty="0">
                <a:latin typeface="Times New Roman"/>
                <a:cs typeface="Times New Roman"/>
              </a:rPr>
              <a:t>общих, </a:t>
            </a:r>
            <a:r>
              <a:rPr sz="2000" spc="-5" dirty="0">
                <a:latin typeface="Times New Roman"/>
                <a:cs typeface="Times New Roman"/>
              </a:rPr>
              <a:t>так </a:t>
            </a:r>
            <a:r>
              <a:rPr sz="2000" dirty="0">
                <a:latin typeface="Times New Roman"/>
                <a:cs typeface="Times New Roman"/>
              </a:rPr>
              <a:t>и особых  образовательных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потребностей.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265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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Организация должна обеспечивать требуемые для </a:t>
            </a:r>
            <a:r>
              <a:rPr sz="2000" spc="-5" dirty="0">
                <a:latin typeface="Times New Roman"/>
                <a:cs typeface="Times New Roman"/>
              </a:rPr>
              <a:t>этой </a:t>
            </a:r>
            <a:r>
              <a:rPr sz="2000" dirty="0">
                <a:latin typeface="Times New Roman"/>
                <a:cs typeface="Times New Roman"/>
              </a:rPr>
              <a:t>категории  обучающихся условия </a:t>
            </a:r>
            <a:r>
              <a:rPr sz="2000" spc="-5" dirty="0">
                <a:latin typeface="Times New Roman"/>
                <a:cs typeface="Times New Roman"/>
              </a:rPr>
              <a:t>обучения </a:t>
            </a:r>
            <a:r>
              <a:rPr sz="2000" dirty="0">
                <a:latin typeface="Times New Roman"/>
                <a:cs typeface="Times New Roman"/>
              </a:rPr>
              <a:t>и воспитания. Одним </a:t>
            </a:r>
            <a:r>
              <a:rPr sz="2000" spc="-5" dirty="0">
                <a:latin typeface="Times New Roman"/>
                <a:cs typeface="Times New Roman"/>
              </a:rPr>
              <a:t>из  </a:t>
            </a:r>
            <a:r>
              <a:rPr sz="2000" dirty="0">
                <a:latin typeface="Times New Roman"/>
                <a:cs typeface="Times New Roman"/>
              </a:rPr>
              <a:t>важнейших условий </a:t>
            </a:r>
            <a:r>
              <a:rPr sz="2000" spc="-5" dirty="0">
                <a:latin typeface="Times New Roman"/>
                <a:cs typeface="Times New Roman"/>
              </a:rPr>
              <a:t>обучения </a:t>
            </a:r>
            <a:r>
              <a:rPr sz="2000" dirty="0">
                <a:latin typeface="Times New Roman"/>
                <a:cs typeface="Times New Roman"/>
              </a:rPr>
              <a:t>ребёнка с </a:t>
            </a:r>
            <a:r>
              <a:rPr sz="2000" spc="-5" dirty="0">
                <a:latin typeface="Times New Roman"/>
                <a:cs typeface="Times New Roman"/>
              </a:rPr>
              <a:t>лёгкой </a:t>
            </a:r>
            <a:r>
              <a:rPr sz="2000" dirty="0">
                <a:latin typeface="Times New Roman"/>
                <a:cs typeface="Times New Roman"/>
              </a:rPr>
              <a:t>УО в среде  других </a:t>
            </a:r>
            <a:r>
              <a:rPr sz="2000" spc="-5" dirty="0">
                <a:latin typeface="Times New Roman"/>
                <a:cs typeface="Times New Roman"/>
              </a:rPr>
              <a:t>обучающихся </a:t>
            </a:r>
            <a:r>
              <a:rPr sz="2000" dirty="0">
                <a:latin typeface="Times New Roman"/>
                <a:cs typeface="Times New Roman"/>
              </a:rPr>
              <a:t>является готовность к </a:t>
            </a:r>
            <a:r>
              <a:rPr sz="2000" spc="-5" dirty="0">
                <a:latin typeface="Times New Roman"/>
                <a:cs typeface="Times New Roman"/>
              </a:rPr>
              <a:t>эмоциональному </a:t>
            </a:r>
            <a:r>
              <a:rPr sz="2000" dirty="0">
                <a:latin typeface="Times New Roman"/>
                <a:cs typeface="Times New Roman"/>
              </a:rPr>
              <a:t>и  коммуникативному взаимодействию с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ними.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417637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562"/>
                </a:moveTo>
                <a:lnTo>
                  <a:pt x="1828800" y="182562"/>
                </a:lnTo>
                <a:lnTo>
                  <a:pt x="1828800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4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44" y="1640078"/>
            <a:ext cx="7512050" cy="445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  <a:tab pos="1226185" algn="l"/>
                <a:tab pos="1457960" algn="l"/>
                <a:tab pos="1480820" algn="l"/>
                <a:tab pos="2001520" algn="l"/>
                <a:tab pos="2029460" algn="l"/>
                <a:tab pos="2242820" algn="l"/>
                <a:tab pos="2498725" algn="l"/>
                <a:tab pos="2879090" algn="l"/>
                <a:tab pos="2958465" algn="l"/>
                <a:tab pos="3616960" algn="l"/>
                <a:tab pos="4036695" algn="l"/>
                <a:tab pos="4099560" algn="l"/>
                <a:tab pos="4544060" algn="l"/>
                <a:tab pos="4799965" algn="l"/>
                <a:tab pos="5067935" algn="l"/>
                <a:tab pos="5357495" algn="l"/>
                <a:tab pos="6635115" algn="l"/>
                <a:tab pos="6868795" algn="l"/>
                <a:tab pos="6918325" algn="l"/>
              </a:tabLst>
            </a:pPr>
            <a:r>
              <a:rPr sz="1800" spc="-5" dirty="0">
                <a:latin typeface="Arial"/>
                <a:cs typeface="Arial"/>
              </a:rPr>
              <a:t>Обучающийся	</a:t>
            </a:r>
            <a:r>
              <a:rPr sz="1800" dirty="0">
                <a:latin typeface="Arial"/>
                <a:cs typeface="Arial"/>
              </a:rPr>
              <a:t>с	</a:t>
            </a:r>
            <a:r>
              <a:rPr sz="1800" spc="-5" dirty="0">
                <a:latin typeface="Arial"/>
                <a:cs typeface="Arial"/>
              </a:rPr>
              <a:t>умственной	отсталостью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интеллектуальное  развитие 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которого	не	позволяет		освоить	</a:t>
            </a:r>
            <a:r>
              <a:rPr sz="1800" dirty="0">
                <a:latin typeface="Arial"/>
                <a:cs typeface="Arial"/>
              </a:rPr>
              <a:t>АООП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(вариант	</a:t>
            </a:r>
            <a:r>
              <a:rPr sz="1800" dirty="0">
                <a:latin typeface="Arial"/>
                <a:cs typeface="Arial"/>
              </a:rPr>
              <a:t>1),  </a:t>
            </a:r>
            <a:r>
              <a:rPr sz="1800" spc="-10" dirty="0">
                <a:latin typeface="Arial"/>
                <a:cs typeface="Arial"/>
              </a:rPr>
              <a:t>получает	</a:t>
            </a:r>
            <a:r>
              <a:rPr sz="1800" spc="-5" dirty="0">
                <a:latin typeface="Arial"/>
                <a:cs typeface="Arial"/>
              </a:rPr>
              <a:t>образование		</a:t>
            </a:r>
            <a:r>
              <a:rPr sz="1800" b="1" dirty="0">
                <a:latin typeface="Arial"/>
                <a:cs typeface="Arial"/>
              </a:rPr>
              <a:t>по  </a:t>
            </a:r>
            <a:r>
              <a:rPr sz="1800" b="1" spc="-5" dirty="0">
                <a:latin typeface="Arial"/>
                <a:cs typeface="Arial"/>
              </a:rPr>
              <a:t>варианту	2	</a:t>
            </a:r>
            <a:r>
              <a:rPr sz="1800" spc="-5" dirty="0">
                <a:latin typeface="Arial"/>
                <a:cs typeface="Arial"/>
              </a:rPr>
              <a:t>адаптированной  основной		общеобразовательной	программы	образования,		на  основе	которой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образовательная		организация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разрабатывает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пе</a:t>
            </a:r>
            <a:r>
              <a:rPr sz="1800" b="1" spc="-10" dirty="0">
                <a:latin typeface="Arial"/>
                <a:cs typeface="Arial"/>
              </a:rPr>
              <a:t>ц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ь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ю		инд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25" dirty="0">
                <a:latin typeface="Arial"/>
                <a:cs typeface="Arial"/>
              </a:rPr>
              <a:t>у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ь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ю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прогр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мму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зви</a:t>
            </a:r>
            <a:r>
              <a:rPr sz="1800" b="1" spc="-4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ия	(СИПР),  </a:t>
            </a:r>
            <a:r>
              <a:rPr sz="1800" spc="-10" dirty="0">
                <a:latin typeface="Arial"/>
                <a:cs typeface="Arial"/>
              </a:rPr>
              <a:t>учитывающую	</a:t>
            </a:r>
            <a:r>
              <a:rPr sz="1800" spc="-5" dirty="0">
                <a:latin typeface="Arial"/>
                <a:cs typeface="Arial"/>
              </a:rPr>
              <a:t>индивидуальные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образовательные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потребности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обучающегося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умственной отсталостью (интеллектуальными  нарушениями).</a:t>
            </a:r>
            <a:endParaRPr sz="1800">
              <a:latin typeface="Arial"/>
              <a:cs typeface="Arial"/>
            </a:endParaRPr>
          </a:p>
          <a:p>
            <a:pPr marL="354965" marR="73025" indent="-342265">
              <a:lnSpc>
                <a:spcPct val="100000"/>
              </a:lnSpc>
              <a:spcBef>
                <a:spcPts val="434"/>
              </a:spcBef>
              <a:buClr>
                <a:srgbClr val="B16B01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  <a:tab pos="1930400" algn="l"/>
                <a:tab pos="2028825" algn="l"/>
                <a:tab pos="2284730" algn="l"/>
                <a:tab pos="2741930" algn="l"/>
                <a:tab pos="3067050" algn="l"/>
                <a:tab pos="3704590" algn="l"/>
                <a:tab pos="4300220" algn="l"/>
                <a:tab pos="4610100" algn="l"/>
                <a:tab pos="4733290" algn="l"/>
                <a:tab pos="4865370" algn="l"/>
                <a:tab pos="5626100" algn="l"/>
                <a:tab pos="5944870" algn="l"/>
              </a:tabLst>
            </a:pPr>
            <a:r>
              <a:rPr sz="1800" spc="-5" dirty="0">
                <a:latin typeface="Arial"/>
                <a:cs typeface="Arial"/>
              </a:rPr>
              <a:t>Вариант 2 предполагает развитии </a:t>
            </a:r>
            <a:r>
              <a:rPr sz="1800" dirty="0">
                <a:latin typeface="Arial"/>
                <a:cs typeface="Arial"/>
              </a:rPr>
              <a:t>личности, </a:t>
            </a:r>
            <a:r>
              <a:rPr sz="1800" spc="-5" dirty="0">
                <a:latin typeface="Arial"/>
                <a:cs typeface="Arial"/>
              </a:rPr>
              <a:t>формирование  общей 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культуры,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соответствующей	общепринятым  нравственным		</a:t>
            </a:r>
            <a:r>
              <a:rPr sz="1800" dirty="0">
                <a:latin typeface="Arial"/>
                <a:cs typeface="Arial"/>
              </a:rPr>
              <a:t>и	</a:t>
            </a:r>
            <a:r>
              <a:rPr sz="1800" spc="-5" dirty="0">
                <a:latin typeface="Arial"/>
                <a:cs typeface="Arial"/>
              </a:rPr>
              <a:t>социокультурным	ценностям,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формирование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необходимых	</a:t>
            </a:r>
            <a:r>
              <a:rPr sz="1800" dirty="0">
                <a:latin typeface="Arial"/>
                <a:cs typeface="Arial"/>
              </a:rPr>
              <a:t>для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самореализации </a:t>
            </a:r>
            <a:r>
              <a:rPr sz="1800" dirty="0">
                <a:latin typeface="Arial"/>
                <a:cs typeface="Arial"/>
              </a:rPr>
              <a:t> и	жизни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в	обществе  практических 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представлений,	</a:t>
            </a:r>
            <a:r>
              <a:rPr sz="1800" spc="-10" dirty="0">
                <a:latin typeface="Arial"/>
                <a:cs typeface="Arial"/>
              </a:rPr>
              <a:t>умений	</a:t>
            </a:r>
            <a:r>
              <a:rPr sz="1800" dirty="0">
                <a:latin typeface="Arial"/>
                <a:cs typeface="Arial"/>
              </a:rPr>
              <a:t>и	навыков,	</a:t>
            </a:r>
            <a:r>
              <a:rPr sz="1800" spc="-5" dirty="0">
                <a:latin typeface="Arial"/>
                <a:cs typeface="Arial"/>
              </a:rPr>
              <a:t>позволяющих  </a:t>
            </a:r>
            <a:r>
              <a:rPr sz="1800" dirty="0">
                <a:latin typeface="Arial"/>
                <a:cs typeface="Arial"/>
              </a:rPr>
              <a:t>достичь 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обучающемуся	</a:t>
            </a:r>
            <a:r>
              <a:rPr sz="1800" b="1" spc="-5" dirty="0">
                <a:latin typeface="Arial"/>
                <a:cs typeface="Arial"/>
              </a:rPr>
              <a:t>максимально		</a:t>
            </a:r>
            <a:r>
              <a:rPr sz="1800" b="1" dirty="0">
                <a:latin typeface="Arial"/>
                <a:cs typeface="Arial"/>
              </a:rPr>
              <a:t>возможной  </a:t>
            </a:r>
            <a:r>
              <a:rPr sz="1800" b="1" spc="-5" dirty="0">
                <a:latin typeface="Arial"/>
                <a:cs typeface="Arial"/>
              </a:rPr>
              <a:t>самостоятельности	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5" dirty="0">
                <a:latin typeface="Arial"/>
                <a:cs typeface="Arial"/>
              </a:rPr>
              <a:t>независимости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5" dirty="0">
                <a:latin typeface="Arial"/>
                <a:cs typeface="Arial"/>
              </a:rPr>
              <a:t>повседневной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жизни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1175"/>
            <a:ext cx="716280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1195" algn="l"/>
                <a:tab pos="5608955" algn="l"/>
              </a:tabLst>
            </a:pPr>
            <a:r>
              <a:rPr sz="4200" dirty="0"/>
              <a:t>Требова</a:t>
            </a:r>
            <a:r>
              <a:rPr sz="4200" spc="-20" dirty="0"/>
              <a:t>н</a:t>
            </a:r>
            <a:r>
              <a:rPr sz="4200" spc="-5" dirty="0"/>
              <a:t>ия</a:t>
            </a:r>
            <a:r>
              <a:rPr sz="4200" spc="20" dirty="0"/>
              <a:t> </a:t>
            </a:r>
            <a:r>
              <a:rPr sz="4200" dirty="0"/>
              <a:t>к	стру</a:t>
            </a:r>
            <a:r>
              <a:rPr sz="4200" spc="-15" dirty="0"/>
              <a:t>к</a:t>
            </a:r>
            <a:r>
              <a:rPr sz="4200" dirty="0"/>
              <a:t>туре	</a:t>
            </a:r>
            <a:r>
              <a:rPr sz="4200" spc="-5" dirty="0"/>
              <a:t>АООП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90600" y="1676400"/>
            <a:ext cx="7688580" cy="4257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АООП </a:t>
            </a:r>
            <a:r>
              <a:rPr sz="2000" spc="-5" dirty="0">
                <a:latin typeface="Arial"/>
                <a:cs typeface="Arial"/>
              </a:rPr>
              <a:t>определяет </a:t>
            </a:r>
            <a:r>
              <a:rPr sz="2000" b="1" spc="-5" dirty="0">
                <a:latin typeface="Arial"/>
                <a:cs typeface="Arial"/>
              </a:rPr>
              <a:t>содержание </a:t>
            </a:r>
            <a:r>
              <a:rPr sz="2000" b="1" dirty="0">
                <a:latin typeface="Arial"/>
                <a:cs typeface="Arial"/>
              </a:rPr>
              <a:t>и </a:t>
            </a:r>
            <a:r>
              <a:rPr sz="2000" b="1" spc="-5" dirty="0">
                <a:latin typeface="Arial"/>
                <a:cs typeface="Arial"/>
              </a:rPr>
              <a:t>организацию </a:t>
            </a:r>
            <a:r>
              <a:rPr sz="2000" spc="-5" dirty="0">
                <a:latin typeface="Arial"/>
                <a:cs typeface="Arial"/>
              </a:rPr>
              <a:t>образовательной  деятельности образования </a:t>
            </a:r>
            <a:r>
              <a:rPr sz="2000" spc="-10" dirty="0">
                <a:latin typeface="Arial"/>
                <a:cs typeface="Arial"/>
              </a:rPr>
              <a:t>обучающихся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5" dirty="0">
                <a:latin typeface="Arial"/>
                <a:cs typeface="Arial"/>
              </a:rPr>
              <a:t>умственной отсталостью  (интеллектуальными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нарушениями).</a:t>
            </a:r>
            <a:endParaRPr sz="2000" dirty="0">
              <a:latin typeface="Arial"/>
              <a:cs typeface="Arial"/>
            </a:endParaRPr>
          </a:p>
          <a:p>
            <a:pPr marL="355600" marR="840105" indent="-342900">
              <a:lnSpc>
                <a:spcPct val="100000"/>
              </a:lnSpc>
              <a:spcBef>
                <a:spcPts val="434"/>
              </a:spcBef>
              <a:buClr>
                <a:srgbClr val="B16B01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  <a:tab pos="1447800" algn="l"/>
                <a:tab pos="1965960" algn="l"/>
                <a:tab pos="2687955" algn="l"/>
                <a:tab pos="3359150" algn="l"/>
                <a:tab pos="3615690" algn="l"/>
                <a:tab pos="4327525" algn="l"/>
                <a:tab pos="5410200" algn="l"/>
                <a:tab pos="5664835" algn="l"/>
              </a:tabLst>
            </a:pPr>
            <a:r>
              <a:rPr sz="2000" dirty="0">
                <a:latin typeface="Arial"/>
                <a:cs typeface="Arial"/>
              </a:rPr>
              <a:t>АООП </a:t>
            </a:r>
            <a:r>
              <a:rPr sz="2000" b="1" u="heavy" spc="-5" dirty="0" err="1">
                <a:latin typeface="Arial"/>
                <a:cs typeface="Arial"/>
              </a:rPr>
              <a:t>самостоятельно</a:t>
            </a:r>
            <a:r>
              <a:rPr sz="2000" b="1" u="heavy" spc="-5" dirty="0">
                <a:latin typeface="Arial"/>
                <a:cs typeface="Arial"/>
              </a:rPr>
              <a:t> </a:t>
            </a:r>
            <a:r>
              <a:rPr lang="ru-RU" sz="2000" b="1" u="heavy" spc="-5" dirty="0" smtClean="0">
                <a:latin typeface="Arial"/>
                <a:cs typeface="Arial"/>
              </a:rPr>
              <a:t> </a:t>
            </a:r>
            <a:r>
              <a:rPr sz="2000" b="1" u="heavy" spc="-5" dirty="0" err="1" smtClean="0">
                <a:latin typeface="Arial"/>
                <a:cs typeface="Arial"/>
              </a:rPr>
              <a:t>разрабатывается</a:t>
            </a:r>
            <a:r>
              <a:rPr sz="2000" b="1" u="heavy" spc="-5" dirty="0" smtClean="0">
                <a:latin typeface="Arial"/>
                <a:cs typeface="Arial"/>
              </a:rPr>
              <a:t> </a:t>
            </a:r>
            <a:r>
              <a:rPr lang="ru-RU" sz="2000" b="1" u="heavy" spc="-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и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утверждается</a:t>
            </a:r>
            <a:r>
              <a:rPr sz="2000" spc="-5" dirty="0" smtClean="0">
                <a:latin typeface="Arial"/>
                <a:cs typeface="Arial"/>
              </a:rPr>
              <a:t>  </a:t>
            </a:r>
            <a:r>
              <a:rPr sz="2000" spc="-5" dirty="0">
                <a:latin typeface="Arial"/>
                <a:cs typeface="Arial"/>
              </a:rPr>
              <a:t>организацией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соответствии	</a:t>
            </a:r>
            <a:r>
              <a:rPr sz="2000" spc="-5" dirty="0">
                <a:latin typeface="Arial"/>
                <a:cs typeface="Arial"/>
              </a:rPr>
              <a:t>со 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Стандартом	</a:t>
            </a:r>
            <a:r>
              <a:rPr sz="2000" dirty="0" smtClean="0">
                <a:latin typeface="Arial"/>
                <a:cs typeface="Arial"/>
              </a:rPr>
              <a:t>и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с</a:t>
            </a:r>
            <a:r>
              <a:rPr sz="2000" spc="390" dirty="0" smtClean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учетом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ПрАОО</a:t>
            </a:r>
            <a:r>
              <a:rPr lang="ru-RU" sz="2000" dirty="0" smtClean="0">
                <a:latin typeface="Arial"/>
                <a:cs typeface="Arial"/>
              </a:rPr>
              <a:t>П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B16B01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  <a:tab pos="1950720" algn="l"/>
                <a:tab pos="4098290" algn="l"/>
                <a:tab pos="4350385" algn="l"/>
              </a:tabLst>
            </a:pPr>
            <a:r>
              <a:rPr sz="2000" dirty="0">
                <a:latin typeface="Arial"/>
                <a:cs typeface="Arial"/>
              </a:rPr>
              <a:t>АООП  </a:t>
            </a:r>
            <a:r>
              <a:rPr sz="2000" spc="-5" dirty="0" err="1" smtClean="0">
                <a:latin typeface="Arial"/>
                <a:cs typeface="Arial"/>
              </a:rPr>
              <a:t>может</a:t>
            </a:r>
            <a:r>
              <a:rPr lang="ru-RU" sz="2000" spc="-5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быть</a:t>
            </a:r>
            <a:r>
              <a:rPr sz="2000" dirty="0" smtClean="0">
                <a:latin typeface="Arial"/>
                <a:cs typeface="Arial"/>
              </a:rPr>
              <a:t>  </a:t>
            </a:r>
            <a:r>
              <a:rPr sz="2000" spc="-5" dirty="0">
                <a:latin typeface="Arial"/>
                <a:cs typeface="Arial"/>
              </a:rPr>
              <a:t>реализована	в	</a:t>
            </a:r>
            <a:r>
              <a:rPr sz="2000" b="1" dirty="0">
                <a:latin typeface="Arial"/>
                <a:cs typeface="Arial"/>
              </a:rPr>
              <a:t>разных</a:t>
            </a:r>
            <a:r>
              <a:rPr sz="2000" b="1" spc="4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формах</a:t>
            </a:r>
            <a:r>
              <a:rPr sz="2000" spc="-1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19100" indent="-406400">
              <a:lnSpc>
                <a:spcPct val="100000"/>
              </a:lnSpc>
              <a:spcBef>
                <a:spcPts val="430"/>
              </a:spcBef>
              <a:buClr>
                <a:srgbClr val="B16B01"/>
              </a:buClr>
              <a:buSzPct val="88888"/>
              <a:buFont typeface="Wingdings"/>
              <a:buChar char=""/>
              <a:tabLst>
                <a:tab pos="419100" algn="l"/>
                <a:tab pos="419734" algn="l"/>
                <a:tab pos="2119630" algn="l"/>
                <a:tab pos="2361565" algn="l"/>
              </a:tabLst>
            </a:pPr>
            <a:r>
              <a:rPr sz="2000" dirty="0">
                <a:latin typeface="Arial"/>
                <a:cs typeface="Arial"/>
              </a:rPr>
              <a:t>как</a:t>
            </a:r>
            <a:r>
              <a:rPr sz="2000" spc="4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совместно	с	</a:t>
            </a:r>
            <a:r>
              <a:rPr sz="2000" spc="-5" dirty="0">
                <a:latin typeface="Arial"/>
                <a:cs typeface="Arial"/>
              </a:rPr>
              <a:t>другими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обучающимися,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B16B01"/>
              </a:buClr>
              <a:buSzPct val="8888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в отдельных классах,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группах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B16B01"/>
              </a:buClr>
              <a:buSzPct val="88888"/>
              <a:buFont typeface="Wingdings"/>
              <a:buChar char=""/>
              <a:tabLst>
                <a:tab pos="354965" algn="l"/>
                <a:tab pos="355600" algn="l"/>
                <a:tab pos="7186930" algn="l"/>
              </a:tabLst>
            </a:pPr>
            <a:r>
              <a:rPr sz="2000" spc="-5" dirty="0">
                <a:latin typeface="Arial"/>
                <a:cs typeface="Arial"/>
              </a:rPr>
              <a:t>в отдельных  организациях (создаются </a:t>
            </a:r>
            <a:r>
              <a:rPr sz="2000" spc="13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специальные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условия</a:t>
            </a:r>
            <a:r>
              <a:rPr lang="ru-RU" sz="2000" spc="-5" dirty="0" smtClean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для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получения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образования </a:t>
            </a:r>
            <a:r>
              <a:rPr sz="2000" spc="-5" dirty="0" err="1">
                <a:latin typeface="Arial"/>
                <a:cs typeface="Arial"/>
              </a:rPr>
              <a:t>указанными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обучающимися</a:t>
            </a:r>
            <a:r>
              <a:rPr lang="ru-RU" sz="2000" spc="-5" dirty="0" smtClean="0">
                <a:latin typeface="Arial"/>
                <a:cs typeface="Arial"/>
              </a:rPr>
              <a:t>)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1175"/>
            <a:ext cx="716280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1195" algn="l"/>
                <a:tab pos="5608955" algn="l"/>
              </a:tabLst>
            </a:pPr>
            <a:r>
              <a:rPr sz="4200" dirty="0"/>
              <a:t>Требова</a:t>
            </a:r>
            <a:r>
              <a:rPr sz="4200" spc="-20" dirty="0"/>
              <a:t>н</a:t>
            </a:r>
            <a:r>
              <a:rPr sz="4200" spc="-5" dirty="0"/>
              <a:t>ия</a:t>
            </a:r>
            <a:r>
              <a:rPr sz="4200" spc="20" dirty="0"/>
              <a:t> </a:t>
            </a:r>
            <a:r>
              <a:rPr sz="4200" dirty="0"/>
              <a:t>к	стру</a:t>
            </a:r>
            <a:r>
              <a:rPr sz="4200" spc="-15" dirty="0"/>
              <a:t>к</a:t>
            </a:r>
            <a:r>
              <a:rPr sz="4200" dirty="0"/>
              <a:t>туре	</a:t>
            </a:r>
            <a:r>
              <a:rPr sz="4200" spc="-5" dirty="0"/>
              <a:t>АООП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93444" y="1639442"/>
            <a:ext cx="7244715" cy="281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389255" indent="-342265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АООП реализуется с учетом особых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образовательных  потребностей групп </a:t>
            </a:r>
            <a:r>
              <a:rPr sz="2000" spc="-5" dirty="0">
                <a:latin typeface="Arial"/>
                <a:cs typeface="Arial"/>
              </a:rPr>
              <a:t>или </a:t>
            </a:r>
            <a:r>
              <a:rPr sz="2000" dirty="0">
                <a:latin typeface="Arial"/>
                <a:cs typeface="Arial"/>
              </a:rPr>
              <a:t>отдельных обучающихся с  умственной отсталостью </a:t>
            </a:r>
            <a:r>
              <a:rPr sz="2000" spc="-5" dirty="0">
                <a:latin typeface="Arial"/>
                <a:cs typeface="Arial"/>
              </a:rPr>
              <a:t>(интеллектуальными  </a:t>
            </a:r>
            <a:r>
              <a:rPr sz="2000" dirty="0">
                <a:latin typeface="Arial"/>
                <a:cs typeface="Arial"/>
              </a:rPr>
              <a:t>нарушениями) на основе специально разработанных  учебных планов, в том числе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индивидуальных</a:t>
            </a:r>
            <a:endParaRPr sz="2000" dirty="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АООП </a:t>
            </a: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dirty="0">
                <a:latin typeface="Arial"/>
                <a:cs typeface="Arial"/>
              </a:rPr>
              <a:t>обучающихся с УО, </a:t>
            </a:r>
            <a:r>
              <a:rPr sz="2000" b="1" dirty="0">
                <a:latin typeface="Arial"/>
                <a:cs typeface="Arial"/>
              </a:rPr>
              <a:t>имеющих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инвалидность,  </a:t>
            </a:r>
            <a:r>
              <a:rPr sz="2000" b="1" spc="-5" dirty="0">
                <a:latin typeface="Arial"/>
                <a:cs typeface="Arial"/>
              </a:rPr>
              <a:t>дополняется </a:t>
            </a:r>
            <a:r>
              <a:rPr sz="2000" b="1" dirty="0">
                <a:latin typeface="Arial"/>
                <a:cs typeface="Arial"/>
              </a:rPr>
              <a:t>СИПР </a:t>
            </a:r>
            <a:r>
              <a:rPr sz="2000" dirty="0">
                <a:latin typeface="Arial"/>
                <a:cs typeface="Arial"/>
              </a:rPr>
              <a:t>( специальной индивидуальной  программой развития), </a:t>
            </a:r>
            <a:r>
              <a:rPr sz="2000" spc="-5" dirty="0">
                <a:latin typeface="Arial"/>
                <a:cs typeface="Arial"/>
              </a:rPr>
              <a:t>учитывающую </a:t>
            </a:r>
            <a:r>
              <a:rPr sz="2000" dirty="0">
                <a:latin typeface="Arial"/>
                <a:cs typeface="Arial"/>
              </a:rPr>
              <a:t>специфические  </a:t>
            </a:r>
            <a:r>
              <a:rPr sz="2000" dirty="0" err="1">
                <a:latin typeface="Arial"/>
                <a:cs typeface="Arial"/>
              </a:rPr>
              <a:t>образовательные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потребности</a:t>
            </a:r>
            <a:r>
              <a:rPr lang="ru-RU" sz="200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80" y="4509096"/>
            <a:ext cx="1872233" cy="1872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1371600" y="2286000"/>
            <a:ext cx="5715000" cy="1376616"/>
          </a:xfrm>
          <a:custGeom>
            <a:avLst/>
            <a:gdLst/>
            <a:ahLst/>
            <a:cxnLst/>
            <a:rect l="l" t="t" r="r" b="b"/>
            <a:pathLst>
              <a:path w="7648575" h="2138679">
                <a:moveTo>
                  <a:pt x="0" y="2138426"/>
                </a:moveTo>
                <a:lnTo>
                  <a:pt x="7648575" y="2138426"/>
                </a:lnTo>
                <a:lnTo>
                  <a:pt x="7648575" y="0"/>
                </a:lnTo>
                <a:lnTo>
                  <a:pt x="0" y="0"/>
                </a:lnTo>
                <a:lnTo>
                  <a:pt x="0" y="2138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0" y="1371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школа должна быть открыта для всего нового, должна идти в ногу со временем и при этом сохранять свое уникальное лицо, свои корни, те ценности, которые веками закладывались в обществе, должна не только учить, но и воспитывать человека и гражданина.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В.В. Путин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983" y="864108"/>
            <a:ext cx="4963668" cy="77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5470" y="1410461"/>
            <a:ext cx="365760" cy="652145"/>
          </a:xfrm>
          <a:custGeom>
            <a:avLst/>
            <a:gdLst/>
            <a:ahLst/>
            <a:cxnLst/>
            <a:rect l="l" t="t" r="r" b="b"/>
            <a:pathLst>
              <a:path w="365760" h="652144">
                <a:moveTo>
                  <a:pt x="7366" y="550290"/>
                </a:moveTo>
                <a:lnTo>
                  <a:pt x="2031" y="550417"/>
                </a:lnTo>
                <a:lnTo>
                  <a:pt x="119" y="552450"/>
                </a:lnTo>
                <a:lnTo>
                  <a:pt x="0" y="555243"/>
                </a:lnTo>
                <a:lnTo>
                  <a:pt x="2286" y="651637"/>
                </a:lnTo>
                <a:lnTo>
                  <a:pt x="12290" y="645667"/>
                </a:lnTo>
                <a:lnTo>
                  <a:pt x="11049" y="645667"/>
                </a:lnTo>
                <a:lnTo>
                  <a:pt x="2667" y="641096"/>
                </a:lnTo>
                <a:lnTo>
                  <a:pt x="11251" y="625558"/>
                </a:lnTo>
                <a:lnTo>
                  <a:pt x="9531" y="555243"/>
                </a:lnTo>
                <a:lnTo>
                  <a:pt x="9525" y="552450"/>
                </a:lnTo>
                <a:lnTo>
                  <a:pt x="7366" y="550290"/>
                </a:lnTo>
                <a:close/>
              </a:path>
              <a:path w="365760" h="652144">
                <a:moveTo>
                  <a:pt x="11251" y="625558"/>
                </a:moveTo>
                <a:lnTo>
                  <a:pt x="2667" y="641096"/>
                </a:lnTo>
                <a:lnTo>
                  <a:pt x="11049" y="645667"/>
                </a:lnTo>
                <a:lnTo>
                  <a:pt x="12382" y="643254"/>
                </a:lnTo>
                <a:lnTo>
                  <a:pt x="11684" y="643254"/>
                </a:lnTo>
                <a:lnTo>
                  <a:pt x="4445" y="639317"/>
                </a:lnTo>
                <a:lnTo>
                  <a:pt x="11484" y="635112"/>
                </a:lnTo>
                <a:lnTo>
                  <a:pt x="11251" y="625558"/>
                </a:lnTo>
                <a:close/>
              </a:path>
              <a:path w="365760" h="652144">
                <a:moveTo>
                  <a:pt x="82423" y="592709"/>
                </a:moveTo>
                <a:lnTo>
                  <a:pt x="80137" y="594105"/>
                </a:lnTo>
                <a:lnTo>
                  <a:pt x="19538" y="630302"/>
                </a:lnTo>
                <a:lnTo>
                  <a:pt x="11049" y="645667"/>
                </a:lnTo>
                <a:lnTo>
                  <a:pt x="12290" y="645667"/>
                </a:lnTo>
                <a:lnTo>
                  <a:pt x="85090" y="602234"/>
                </a:lnTo>
                <a:lnTo>
                  <a:pt x="87376" y="600837"/>
                </a:lnTo>
                <a:lnTo>
                  <a:pt x="88011" y="597915"/>
                </a:lnTo>
                <a:lnTo>
                  <a:pt x="86741" y="595757"/>
                </a:lnTo>
                <a:lnTo>
                  <a:pt x="85343" y="593471"/>
                </a:lnTo>
                <a:lnTo>
                  <a:pt x="82423" y="592709"/>
                </a:lnTo>
                <a:close/>
              </a:path>
              <a:path w="365760" h="652144">
                <a:moveTo>
                  <a:pt x="11484" y="635112"/>
                </a:moveTo>
                <a:lnTo>
                  <a:pt x="4445" y="639317"/>
                </a:lnTo>
                <a:lnTo>
                  <a:pt x="11684" y="643254"/>
                </a:lnTo>
                <a:lnTo>
                  <a:pt x="11484" y="635112"/>
                </a:lnTo>
                <a:close/>
              </a:path>
              <a:path w="365760" h="652144">
                <a:moveTo>
                  <a:pt x="19538" y="630302"/>
                </a:moveTo>
                <a:lnTo>
                  <a:pt x="11484" y="635112"/>
                </a:lnTo>
                <a:lnTo>
                  <a:pt x="11684" y="643254"/>
                </a:lnTo>
                <a:lnTo>
                  <a:pt x="12382" y="643254"/>
                </a:lnTo>
                <a:lnTo>
                  <a:pt x="19538" y="630302"/>
                </a:lnTo>
                <a:close/>
              </a:path>
              <a:path w="365760" h="652144">
                <a:moveTo>
                  <a:pt x="356870" y="0"/>
                </a:moveTo>
                <a:lnTo>
                  <a:pt x="11251" y="625558"/>
                </a:lnTo>
                <a:lnTo>
                  <a:pt x="11484" y="635112"/>
                </a:lnTo>
                <a:lnTo>
                  <a:pt x="19538" y="630302"/>
                </a:lnTo>
                <a:lnTo>
                  <a:pt x="365252" y="4572"/>
                </a:lnTo>
                <a:lnTo>
                  <a:pt x="356870" y="0"/>
                </a:lnTo>
                <a:close/>
              </a:path>
            </a:pathLst>
          </a:custGeom>
          <a:solidFill>
            <a:srgbClr val="473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4225" y="1410080"/>
            <a:ext cx="436245" cy="652145"/>
          </a:xfrm>
          <a:custGeom>
            <a:avLst/>
            <a:gdLst/>
            <a:ahLst/>
            <a:cxnLst/>
            <a:rect l="l" t="t" r="r" b="b"/>
            <a:pathLst>
              <a:path w="436245" h="652144">
                <a:moveTo>
                  <a:pt x="351027" y="599821"/>
                </a:moveTo>
                <a:lnTo>
                  <a:pt x="348107" y="600837"/>
                </a:lnTo>
                <a:lnTo>
                  <a:pt x="346963" y="603250"/>
                </a:lnTo>
                <a:lnTo>
                  <a:pt x="345821" y="605536"/>
                </a:lnTo>
                <a:lnTo>
                  <a:pt x="346837" y="608457"/>
                </a:lnTo>
                <a:lnTo>
                  <a:pt x="349250" y="609600"/>
                </a:lnTo>
                <a:lnTo>
                  <a:pt x="435737" y="652018"/>
                </a:lnTo>
                <a:lnTo>
                  <a:pt x="435427" y="646811"/>
                </a:lnTo>
                <a:lnTo>
                  <a:pt x="426592" y="646811"/>
                </a:lnTo>
                <a:lnTo>
                  <a:pt x="416799" y="632083"/>
                </a:lnTo>
                <a:lnTo>
                  <a:pt x="353440" y="600964"/>
                </a:lnTo>
                <a:lnTo>
                  <a:pt x="351027" y="599821"/>
                </a:lnTo>
                <a:close/>
              </a:path>
              <a:path w="436245" h="652144">
                <a:moveTo>
                  <a:pt x="416799" y="632083"/>
                </a:moveTo>
                <a:lnTo>
                  <a:pt x="426592" y="646811"/>
                </a:lnTo>
                <a:lnTo>
                  <a:pt x="430155" y="644398"/>
                </a:lnTo>
                <a:lnTo>
                  <a:pt x="425703" y="644398"/>
                </a:lnTo>
                <a:lnTo>
                  <a:pt x="425220" y="636219"/>
                </a:lnTo>
                <a:lnTo>
                  <a:pt x="416799" y="632083"/>
                </a:lnTo>
                <a:close/>
              </a:path>
              <a:path w="436245" h="652144">
                <a:moveTo>
                  <a:pt x="427609" y="551180"/>
                </a:moveTo>
                <a:lnTo>
                  <a:pt x="422401" y="551434"/>
                </a:lnTo>
                <a:lnTo>
                  <a:pt x="420370" y="553720"/>
                </a:lnTo>
                <a:lnTo>
                  <a:pt x="420497" y="556387"/>
                </a:lnTo>
                <a:lnTo>
                  <a:pt x="424658" y="626727"/>
                </a:lnTo>
                <a:lnTo>
                  <a:pt x="434466" y="641477"/>
                </a:lnTo>
                <a:lnTo>
                  <a:pt x="426592" y="646811"/>
                </a:lnTo>
                <a:lnTo>
                  <a:pt x="435427" y="646811"/>
                </a:lnTo>
                <a:lnTo>
                  <a:pt x="430022" y="555752"/>
                </a:lnTo>
                <a:lnTo>
                  <a:pt x="429895" y="553212"/>
                </a:lnTo>
                <a:lnTo>
                  <a:pt x="427609" y="551180"/>
                </a:lnTo>
                <a:close/>
              </a:path>
              <a:path w="436245" h="652144">
                <a:moveTo>
                  <a:pt x="425220" y="636219"/>
                </a:moveTo>
                <a:lnTo>
                  <a:pt x="425703" y="644398"/>
                </a:lnTo>
                <a:lnTo>
                  <a:pt x="432562" y="639826"/>
                </a:lnTo>
                <a:lnTo>
                  <a:pt x="425220" y="636219"/>
                </a:lnTo>
                <a:close/>
              </a:path>
              <a:path w="436245" h="652144">
                <a:moveTo>
                  <a:pt x="424658" y="626727"/>
                </a:moveTo>
                <a:lnTo>
                  <a:pt x="425220" y="636219"/>
                </a:lnTo>
                <a:lnTo>
                  <a:pt x="432562" y="639826"/>
                </a:lnTo>
                <a:lnTo>
                  <a:pt x="425703" y="644398"/>
                </a:lnTo>
                <a:lnTo>
                  <a:pt x="430155" y="644398"/>
                </a:lnTo>
                <a:lnTo>
                  <a:pt x="434466" y="641477"/>
                </a:lnTo>
                <a:lnTo>
                  <a:pt x="424658" y="626727"/>
                </a:lnTo>
                <a:close/>
              </a:path>
              <a:path w="436245" h="652144">
                <a:moveTo>
                  <a:pt x="7874" y="0"/>
                </a:moveTo>
                <a:lnTo>
                  <a:pt x="0" y="5334"/>
                </a:lnTo>
                <a:lnTo>
                  <a:pt x="416799" y="632083"/>
                </a:lnTo>
                <a:lnTo>
                  <a:pt x="425220" y="636219"/>
                </a:lnTo>
                <a:lnTo>
                  <a:pt x="424658" y="626727"/>
                </a:lnTo>
                <a:lnTo>
                  <a:pt x="7874" y="0"/>
                </a:lnTo>
                <a:close/>
              </a:path>
            </a:pathLst>
          </a:custGeom>
          <a:solidFill>
            <a:srgbClr val="473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112" y="2276855"/>
            <a:ext cx="3023870" cy="1223645"/>
          </a:xfrm>
          <a:custGeom>
            <a:avLst/>
            <a:gdLst/>
            <a:ahLst/>
            <a:cxnLst/>
            <a:rect l="l" t="t" r="r" b="b"/>
            <a:pathLst>
              <a:path w="3023870" h="1223645">
                <a:moveTo>
                  <a:pt x="2819844" y="0"/>
                </a:moveTo>
                <a:lnTo>
                  <a:pt x="203936" y="0"/>
                </a:lnTo>
                <a:lnTo>
                  <a:pt x="157174" y="5386"/>
                </a:lnTo>
                <a:lnTo>
                  <a:pt x="114248" y="20730"/>
                </a:lnTo>
                <a:lnTo>
                  <a:pt x="76382" y="44806"/>
                </a:lnTo>
                <a:lnTo>
                  <a:pt x="44800" y="76392"/>
                </a:lnTo>
                <a:lnTo>
                  <a:pt x="20727" y="114262"/>
                </a:lnTo>
                <a:lnTo>
                  <a:pt x="5385" y="157194"/>
                </a:lnTo>
                <a:lnTo>
                  <a:pt x="0" y="203962"/>
                </a:lnTo>
                <a:lnTo>
                  <a:pt x="0" y="1019683"/>
                </a:lnTo>
                <a:lnTo>
                  <a:pt x="5385" y="1066450"/>
                </a:lnTo>
                <a:lnTo>
                  <a:pt x="20727" y="1109382"/>
                </a:lnTo>
                <a:lnTo>
                  <a:pt x="44800" y="1147252"/>
                </a:lnTo>
                <a:lnTo>
                  <a:pt x="76382" y="1178838"/>
                </a:lnTo>
                <a:lnTo>
                  <a:pt x="114248" y="1202914"/>
                </a:lnTo>
                <a:lnTo>
                  <a:pt x="157174" y="1218258"/>
                </a:lnTo>
                <a:lnTo>
                  <a:pt x="203936" y="1223645"/>
                </a:lnTo>
                <a:lnTo>
                  <a:pt x="2819844" y="1223645"/>
                </a:lnTo>
                <a:lnTo>
                  <a:pt x="2866612" y="1218258"/>
                </a:lnTo>
                <a:lnTo>
                  <a:pt x="2909543" y="1202914"/>
                </a:lnTo>
                <a:lnTo>
                  <a:pt x="2947413" y="1178838"/>
                </a:lnTo>
                <a:lnTo>
                  <a:pt x="2978999" y="1147252"/>
                </a:lnTo>
                <a:lnTo>
                  <a:pt x="3003076" y="1109382"/>
                </a:lnTo>
                <a:lnTo>
                  <a:pt x="3018419" y="1066450"/>
                </a:lnTo>
                <a:lnTo>
                  <a:pt x="3023806" y="1019683"/>
                </a:lnTo>
                <a:lnTo>
                  <a:pt x="3023806" y="203962"/>
                </a:lnTo>
                <a:lnTo>
                  <a:pt x="3018419" y="157194"/>
                </a:lnTo>
                <a:lnTo>
                  <a:pt x="3003076" y="114262"/>
                </a:lnTo>
                <a:lnTo>
                  <a:pt x="2978999" y="76392"/>
                </a:lnTo>
                <a:lnTo>
                  <a:pt x="2947413" y="44806"/>
                </a:lnTo>
                <a:lnTo>
                  <a:pt x="2909543" y="20730"/>
                </a:lnTo>
                <a:lnTo>
                  <a:pt x="2866612" y="5386"/>
                </a:lnTo>
                <a:lnTo>
                  <a:pt x="2819844" y="0"/>
                </a:lnTo>
                <a:close/>
              </a:path>
            </a:pathLst>
          </a:custGeom>
          <a:solidFill>
            <a:srgbClr val="BEA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112" y="2276855"/>
            <a:ext cx="3023870" cy="1223645"/>
          </a:xfrm>
          <a:custGeom>
            <a:avLst/>
            <a:gdLst/>
            <a:ahLst/>
            <a:cxnLst/>
            <a:rect l="l" t="t" r="r" b="b"/>
            <a:pathLst>
              <a:path w="3023870" h="1223645">
                <a:moveTo>
                  <a:pt x="0" y="203962"/>
                </a:moveTo>
                <a:lnTo>
                  <a:pt x="5385" y="157194"/>
                </a:lnTo>
                <a:lnTo>
                  <a:pt x="20727" y="114262"/>
                </a:lnTo>
                <a:lnTo>
                  <a:pt x="44800" y="76392"/>
                </a:lnTo>
                <a:lnTo>
                  <a:pt x="76382" y="44806"/>
                </a:lnTo>
                <a:lnTo>
                  <a:pt x="114248" y="20730"/>
                </a:lnTo>
                <a:lnTo>
                  <a:pt x="157174" y="5386"/>
                </a:lnTo>
                <a:lnTo>
                  <a:pt x="203936" y="0"/>
                </a:lnTo>
                <a:lnTo>
                  <a:pt x="2819844" y="0"/>
                </a:lnTo>
                <a:lnTo>
                  <a:pt x="2866612" y="5386"/>
                </a:lnTo>
                <a:lnTo>
                  <a:pt x="2909543" y="20730"/>
                </a:lnTo>
                <a:lnTo>
                  <a:pt x="2947413" y="44806"/>
                </a:lnTo>
                <a:lnTo>
                  <a:pt x="2978999" y="76392"/>
                </a:lnTo>
                <a:lnTo>
                  <a:pt x="3003076" y="114262"/>
                </a:lnTo>
                <a:lnTo>
                  <a:pt x="3018419" y="157194"/>
                </a:lnTo>
                <a:lnTo>
                  <a:pt x="3023806" y="203962"/>
                </a:lnTo>
                <a:lnTo>
                  <a:pt x="3023806" y="1019683"/>
                </a:lnTo>
                <a:lnTo>
                  <a:pt x="3018419" y="1066450"/>
                </a:lnTo>
                <a:lnTo>
                  <a:pt x="3003076" y="1109382"/>
                </a:lnTo>
                <a:lnTo>
                  <a:pt x="2978999" y="1147252"/>
                </a:lnTo>
                <a:lnTo>
                  <a:pt x="2947413" y="1178838"/>
                </a:lnTo>
                <a:lnTo>
                  <a:pt x="2909543" y="1202914"/>
                </a:lnTo>
                <a:lnTo>
                  <a:pt x="2866612" y="1218258"/>
                </a:lnTo>
                <a:lnTo>
                  <a:pt x="2819844" y="1223645"/>
                </a:lnTo>
                <a:lnTo>
                  <a:pt x="203936" y="1223645"/>
                </a:lnTo>
                <a:lnTo>
                  <a:pt x="157174" y="1218258"/>
                </a:lnTo>
                <a:lnTo>
                  <a:pt x="114248" y="1202914"/>
                </a:lnTo>
                <a:lnTo>
                  <a:pt x="76382" y="1178838"/>
                </a:lnTo>
                <a:lnTo>
                  <a:pt x="44800" y="1147252"/>
                </a:lnTo>
                <a:lnTo>
                  <a:pt x="20727" y="1109382"/>
                </a:lnTo>
                <a:lnTo>
                  <a:pt x="5385" y="1066450"/>
                </a:lnTo>
                <a:lnTo>
                  <a:pt x="0" y="101968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3A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8036" y="2388361"/>
            <a:ext cx="250761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8035" marR="5080" indent="-77597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О</a:t>
            </a:r>
            <a:r>
              <a:rPr sz="3200" spc="-80" dirty="0">
                <a:latin typeface="Times New Roman"/>
                <a:cs typeface="Times New Roman"/>
              </a:rPr>
              <a:t>б</a:t>
            </a:r>
            <a:r>
              <a:rPr sz="3200" dirty="0">
                <a:latin typeface="Times New Roman"/>
                <a:cs typeface="Times New Roman"/>
              </a:rPr>
              <a:t>яз</a:t>
            </a:r>
            <a:r>
              <a:rPr sz="3200" spc="-85" dirty="0">
                <a:latin typeface="Times New Roman"/>
                <a:cs typeface="Times New Roman"/>
              </a:rPr>
              <a:t>а</a:t>
            </a:r>
            <a:r>
              <a:rPr sz="3200" dirty="0">
                <a:latin typeface="Times New Roman"/>
                <a:cs typeface="Times New Roman"/>
              </a:rPr>
              <a:t>тель</a:t>
            </a:r>
            <a:r>
              <a:rPr sz="3200" spc="5" dirty="0">
                <a:latin typeface="Times New Roman"/>
                <a:cs typeface="Times New Roman"/>
              </a:rPr>
              <a:t>н</a:t>
            </a:r>
            <a:r>
              <a:rPr sz="3200" dirty="0">
                <a:latin typeface="Times New Roman"/>
                <a:cs typeface="Times New Roman"/>
              </a:rPr>
              <a:t>ую  часть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92725" y="2276475"/>
            <a:ext cx="2879725" cy="1152525"/>
          </a:xfrm>
          <a:custGeom>
            <a:avLst/>
            <a:gdLst/>
            <a:ahLst/>
            <a:cxnLst/>
            <a:rect l="l" t="t" r="r" b="b"/>
            <a:pathLst>
              <a:path w="2879725" h="1152525">
                <a:moveTo>
                  <a:pt x="2687574" y="0"/>
                </a:moveTo>
                <a:lnTo>
                  <a:pt x="192150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0"/>
                </a:lnTo>
                <a:lnTo>
                  <a:pt x="0" y="960374"/>
                </a:lnTo>
                <a:lnTo>
                  <a:pt x="5072" y="1004448"/>
                </a:lnTo>
                <a:lnTo>
                  <a:pt x="19521" y="1044898"/>
                </a:lnTo>
                <a:lnTo>
                  <a:pt x="42197" y="1080575"/>
                </a:lnTo>
                <a:lnTo>
                  <a:pt x="71949" y="1110327"/>
                </a:lnTo>
                <a:lnTo>
                  <a:pt x="107626" y="1133003"/>
                </a:lnTo>
                <a:lnTo>
                  <a:pt x="148076" y="1147452"/>
                </a:lnTo>
                <a:lnTo>
                  <a:pt x="192150" y="1152525"/>
                </a:lnTo>
                <a:lnTo>
                  <a:pt x="2687574" y="1152525"/>
                </a:lnTo>
                <a:lnTo>
                  <a:pt x="2731648" y="1147452"/>
                </a:lnTo>
                <a:lnTo>
                  <a:pt x="2772098" y="1133003"/>
                </a:lnTo>
                <a:lnTo>
                  <a:pt x="2807775" y="1110327"/>
                </a:lnTo>
                <a:lnTo>
                  <a:pt x="2837527" y="1080575"/>
                </a:lnTo>
                <a:lnTo>
                  <a:pt x="2860203" y="1044898"/>
                </a:lnTo>
                <a:lnTo>
                  <a:pt x="2874652" y="1004448"/>
                </a:lnTo>
                <a:lnTo>
                  <a:pt x="2879725" y="960374"/>
                </a:lnTo>
                <a:lnTo>
                  <a:pt x="2879725" y="192150"/>
                </a:lnTo>
                <a:lnTo>
                  <a:pt x="2874652" y="148076"/>
                </a:lnTo>
                <a:lnTo>
                  <a:pt x="2860203" y="107626"/>
                </a:lnTo>
                <a:lnTo>
                  <a:pt x="2837527" y="71949"/>
                </a:lnTo>
                <a:lnTo>
                  <a:pt x="2807775" y="42197"/>
                </a:lnTo>
                <a:lnTo>
                  <a:pt x="2772098" y="19521"/>
                </a:lnTo>
                <a:lnTo>
                  <a:pt x="2731648" y="5072"/>
                </a:lnTo>
                <a:lnTo>
                  <a:pt x="2687574" y="0"/>
                </a:lnTo>
                <a:close/>
              </a:path>
            </a:pathLst>
          </a:custGeom>
          <a:solidFill>
            <a:srgbClr val="BEA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725" y="2276475"/>
            <a:ext cx="2879725" cy="1152525"/>
          </a:xfrm>
          <a:custGeom>
            <a:avLst/>
            <a:gdLst/>
            <a:ahLst/>
            <a:cxnLst/>
            <a:rect l="l" t="t" r="r" b="b"/>
            <a:pathLst>
              <a:path w="2879725" h="1152525">
                <a:moveTo>
                  <a:pt x="0" y="192150"/>
                </a:moveTo>
                <a:lnTo>
                  <a:pt x="5072" y="148076"/>
                </a:lnTo>
                <a:lnTo>
                  <a:pt x="19521" y="107626"/>
                </a:lnTo>
                <a:lnTo>
                  <a:pt x="42197" y="71949"/>
                </a:lnTo>
                <a:lnTo>
                  <a:pt x="71949" y="42197"/>
                </a:lnTo>
                <a:lnTo>
                  <a:pt x="107626" y="19521"/>
                </a:lnTo>
                <a:lnTo>
                  <a:pt x="148076" y="5072"/>
                </a:lnTo>
                <a:lnTo>
                  <a:pt x="192150" y="0"/>
                </a:lnTo>
                <a:lnTo>
                  <a:pt x="2687574" y="0"/>
                </a:lnTo>
                <a:lnTo>
                  <a:pt x="2731648" y="5072"/>
                </a:lnTo>
                <a:lnTo>
                  <a:pt x="2772098" y="19521"/>
                </a:lnTo>
                <a:lnTo>
                  <a:pt x="2807775" y="42197"/>
                </a:lnTo>
                <a:lnTo>
                  <a:pt x="2837527" y="71949"/>
                </a:lnTo>
                <a:lnTo>
                  <a:pt x="2860203" y="107626"/>
                </a:lnTo>
                <a:lnTo>
                  <a:pt x="2874652" y="148076"/>
                </a:lnTo>
                <a:lnTo>
                  <a:pt x="2879725" y="192150"/>
                </a:lnTo>
                <a:lnTo>
                  <a:pt x="2879725" y="960374"/>
                </a:lnTo>
                <a:lnTo>
                  <a:pt x="2874652" y="1004448"/>
                </a:lnTo>
                <a:lnTo>
                  <a:pt x="2860203" y="1044898"/>
                </a:lnTo>
                <a:lnTo>
                  <a:pt x="2837527" y="1080575"/>
                </a:lnTo>
                <a:lnTo>
                  <a:pt x="2807775" y="1110327"/>
                </a:lnTo>
                <a:lnTo>
                  <a:pt x="2772098" y="1133003"/>
                </a:lnTo>
                <a:lnTo>
                  <a:pt x="2731648" y="1147452"/>
                </a:lnTo>
                <a:lnTo>
                  <a:pt x="2687574" y="1152525"/>
                </a:lnTo>
                <a:lnTo>
                  <a:pt x="192150" y="1152525"/>
                </a:lnTo>
                <a:lnTo>
                  <a:pt x="148076" y="1147452"/>
                </a:lnTo>
                <a:lnTo>
                  <a:pt x="107626" y="1133003"/>
                </a:lnTo>
                <a:lnTo>
                  <a:pt x="71949" y="1110327"/>
                </a:lnTo>
                <a:lnTo>
                  <a:pt x="42197" y="1080575"/>
                </a:lnTo>
                <a:lnTo>
                  <a:pt x="19521" y="1044898"/>
                </a:lnTo>
                <a:lnTo>
                  <a:pt x="5072" y="1004448"/>
                </a:lnTo>
                <a:lnTo>
                  <a:pt x="0" y="960374"/>
                </a:lnTo>
                <a:lnTo>
                  <a:pt x="0" y="192150"/>
                </a:lnTo>
                <a:close/>
              </a:path>
            </a:pathLst>
          </a:custGeom>
          <a:ln w="25400">
            <a:solidFill>
              <a:srgbClr val="3A6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38978" y="2234946"/>
            <a:ext cx="238823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821690" algn="l"/>
              </a:tabLst>
            </a:pPr>
            <a:r>
              <a:rPr sz="2000" dirty="0">
                <a:solidFill>
                  <a:srgbClr val="000000"/>
                </a:solidFill>
              </a:rPr>
              <a:t>Часть,	фо</a:t>
            </a:r>
            <a:r>
              <a:rPr sz="2000" spc="-30" dirty="0">
                <a:solidFill>
                  <a:srgbClr val="000000"/>
                </a:solidFill>
              </a:rPr>
              <a:t>р</a:t>
            </a:r>
            <a:r>
              <a:rPr sz="2000" dirty="0">
                <a:solidFill>
                  <a:srgbClr val="000000"/>
                </a:solidFill>
              </a:rPr>
              <a:t>ми</a:t>
            </a:r>
            <a:r>
              <a:rPr sz="2000" spc="-20" dirty="0">
                <a:solidFill>
                  <a:srgbClr val="000000"/>
                </a:solidFill>
              </a:rPr>
              <a:t>р</a:t>
            </a:r>
            <a:r>
              <a:rPr sz="2000" spc="-30" dirty="0">
                <a:solidFill>
                  <a:srgbClr val="000000"/>
                </a:solidFill>
              </a:rPr>
              <a:t>у</a:t>
            </a:r>
            <a:r>
              <a:rPr sz="2000" dirty="0">
                <a:solidFill>
                  <a:srgbClr val="000000"/>
                </a:solidFill>
              </a:rPr>
              <a:t>емую  </a:t>
            </a:r>
            <a:r>
              <a:rPr sz="2000" spc="-5" dirty="0">
                <a:solidFill>
                  <a:srgbClr val="000000"/>
                </a:solidFill>
              </a:rPr>
              <a:t>участниками  </a:t>
            </a:r>
            <a:r>
              <a:rPr sz="2000" spc="-10" dirty="0">
                <a:solidFill>
                  <a:srgbClr val="000000"/>
                </a:solidFill>
              </a:rPr>
              <a:t>образовательных  </a:t>
            </a:r>
            <a:r>
              <a:rPr sz="2000" spc="-5" dirty="0">
                <a:solidFill>
                  <a:srgbClr val="000000"/>
                </a:solidFill>
              </a:rPr>
              <a:t>отношений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3059810" y="4761735"/>
            <a:ext cx="3615054" cy="2096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8509" y="3684142"/>
            <a:ext cx="747522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Обязательная </a:t>
            </a:r>
            <a:r>
              <a:rPr sz="1800" spc="-5" dirty="0">
                <a:latin typeface="Times New Roman"/>
                <a:cs typeface="Times New Roman"/>
              </a:rPr>
              <a:t>часть </a:t>
            </a:r>
            <a:r>
              <a:rPr sz="1800" spc="-30" dirty="0">
                <a:latin typeface="Times New Roman"/>
                <a:cs typeface="Times New Roman"/>
              </a:rPr>
              <a:t>АООП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15" dirty="0">
                <a:latin typeface="Times New Roman"/>
                <a:cs typeface="Times New Roman"/>
              </a:rPr>
              <a:t>обучающихся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0" dirty="0">
                <a:latin typeface="Times New Roman"/>
                <a:cs typeface="Times New Roman"/>
              </a:rPr>
              <a:t>УО </a:t>
            </a:r>
            <a:r>
              <a:rPr sz="1800" dirty="0">
                <a:latin typeface="Times New Roman"/>
                <a:cs typeface="Times New Roman"/>
              </a:rPr>
              <a:t>составляет </a:t>
            </a:r>
            <a:r>
              <a:rPr sz="1800" spc="-5" dirty="0">
                <a:latin typeface="Times New Roman"/>
                <a:cs typeface="Times New Roman"/>
              </a:rPr>
              <a:t>не менее  </a:t>
            </a:r>
            <a:r>
              <a:rPr sz="1800" dirty="0">
                <a:latin typeface="Times New Roman"/>
                <a:cs typeface="Times New Roman"/>
              </a:rPr>
              <a:t>70%, а </a:t>
            </a:r>
            <a:r>
              <a:rPr sz="1800" spc="-5" dirty="0">
                <a:latin typeface="Times New Roman"/>
                <a:cs typeface="Times New Roman"/>
              </a:rPr>
              <a:t>часть </a:t>
            </a:r>
            <a:r>
              <a:rPr sz="1800" spc="-10" dirty="0">
                <a:latin typeface="Times New Roman"/>
                <a:cs typeface="Times New Roman"/>
              </a:rPr>
              <a:t>формируемая </a:t>
            </a:r>
            <a:r>
              <a:rPr sz="1800" spc="-5" dirty="0">
                <a:latin typeface="Times New Roman"/>
                <a:cs typeface="Times New Roman"/>
              </a:rPr>
              <a:t>участниками </a:t>
            </a:r>
            <a:r>
              <a:rPr sz="1800" spc="-10" dirty="0">
                <a:latin typeface="Times New Roman"/>
                <a:cs typeface="Times New Roman"/>
              </a:rPr>
              <a:t>образовательных </a:t>
            </a:r>
            <a:r>
              <a:rPr sz="1800" spc="-5" dirty="0">
                <a:latin typeface="Times New Roman"/>
                <a:cs typeface="Times New Roman"/>
              </a:rPr>
              <a:t>отношений, не  более </a:t>
            </a:r>
            <a:r>
              <a:rPr sz="1800" dirty="0">
                <a:latin typeface="Times New Roman"/>
                <a:cs typeface="Times New Roman"/>
              </a:rPr>
              <a:t>30%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10" dirty="0">
                <a:latin typeface="Times New Roman"/>
                <a:cs typeface="Times New Roman"/>
              </a:rPr>
              <a:t>общего </a:t>
            </a:r>
            <a:r>
              <a:rPr sz="1800" spc="-15" dirty="0">
                <a:latin typeface="Times New Roman"/>
                <a:cs typeface="Times New Roman"/>
              </a:rPr>
              <a:t>объёма</a:t>
            </a:r>
            <a:r>
              <a:rPr sz="1800" spc="-25" dirty="0">
                <a:latin typeface="Times New Roman"/>
                <a:cs typeface="Times New Roman"/>
              </a:rPr>
              <a:t> АООП.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383" rIns="0" bIns="0" rtlCol="0">
            <a:spAutoFit/>
          </a:bodyPr>
          <a:lstStyle/>
          <a:p>
            <a:pPr marL="1448435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АООП </a:t>
            </a:r>
            <a:r>
              <a:rPr sz="2400" b="1" spc="-5" dirty="0">
                <a:latin typeface="Times New Roman"/>
                <a:cs typeface="Times New Roman"/>
              </a:rPr>
              <a:t>реализуется организацией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через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012" y="1484375"/>
            <a:ext cx="7416863" cy="72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6012" y="1484375"/>
            <a:ext cx="7417434" cy="720725"/>
          </a:xfrm>
          <a:custGeom>
            <a:avLst/>
            <a:gdLst/>
            <a:ahLst/>
            <a:cxnLst/>
            <a:rect l="l" t="t" r="r" b="b"/>
            <a:pathLst>
              <a:path w="7417434" h="720725">
                <a:moveTo>
                  <a:pt x="0" y="360299"/>
                </a:moveTo>
                <a:lnTo>
                  <a:pt x="3289" y="311404"/>
                </a:lnTo>
                <a:lnTo>
                  <a:pt x="12873" y="264509"/>
                </a:lnTo>
                <a:lnTo>
                  <a:pt x="28321" y="220045"/>
                </a:lnTo>
                <a:lnTo>
                  <a:pt x="49203" y="178439"/>
                </a:lnTo>
                <a:lnTo>
                  <a:pt x="75090" y="140121"/>
                </a:lnTo>
                <a:lnTo>
                  <a:pt x="105552" y="105521"/>
                </a:lnTo>
                <a:lnTo>
                  <a:pt x="140161" y="75066"/>
                </a:lnTo>
                <a:lnTo>
                  <a:pt x="178486" y="49186"/>
                </a:lnTo>
                <a:lnTo>
                  <a:pt x="220098" y="28311"/>
                </a:lnTo>
                <a:lnTo>
                  <a:pt x="264568" y="12868"/>
                </a:lnTo>
                <a:lnTo>
                  <a:pt x="311466" y="3288"/>
                </a:lnTo>
                <a:lnTo>
                  <a:pt x="360362" y="0"/>
                </a:lnTo>
                <a:lnTo>
                  <a:pt x="7056437" y="0"/>
                </a:lnTo>
                <a:lnTo>
                  <a:pt x="7105334" y="3288"/>
                </a:lnTo>
                <a:lnTo>
                  <a:pt x="7152236" y="12868"/>
                </a:lnTo>
                <a:lnTo>
                  <a:pt x="7196710" y="28311"/>
                </a:lnTo>
                <a:lnTo>
                  <a:pt x="7238329" y="49186"/>
                </a:lnTo>
                <a:lnTo>
                  <a:pt x="7276662" y="75066"/>
                </a:lnTo>
                <a:lnTo>
                  <a:pt x="7311278" y="105521"/>
                </a:lnTo>
                <a:lnTo>
                  <a:pt x="7341749" y="140121"/>
                </a:lnTo>
                <a:lnTo>
                  <a:pt x="7367643" y="178439"/>
                </a:lnTo>
                <a:lnTo>
                  <a:pt x="7388532" y="220045"/>
                </a:lnTo>
                <a:lnTo>
                  <a:pt x="7403985" y="264509"/>
                </a:lnTo>
                <a:lnTo>
                  <a:pt x="7413572" y="311404"/>
                </a:lnTo>
                <a:lnTo>
                  <a:pt x="7416863" y="360299"/>
                </a:lnTo>
                <a:lnTo>
                  <a:pt x="7413572" y="409196"/>
                </a:lnTo>
                <a:lnTo>
                  <a:pt x="7403985" y="456097"/>
                </a:lnTo>
                <a:lnTo>
                  <a:pt x="7388532" y="500572"/>
                </a:lnTo>
                <a:lnTo>
                  <a:pt x="7367643" y="542191"/>
                </a:lnTo>
                <a:lnTo>
                  <a:pt x="7341749" y="580523"/>
                </a:lnTo>
                <a:lnTo>
                  <a:pt x="7311278" y="615140"/>
                </a:lnTo>
                <a:lnTo>
                  <a:pt x="7276662" y="645610"/>
                </a:lnTo>
                <a:lnTo>
                  <a:pt x="7238329" y="671505"/>
                </a:lnTo>
                <a:lnTo>
                  <a:pt x="7196710" y="692394"/>
                </a:lnTo>
                <a:lnTo>
                  <a:pt x="7152236" y="707846"/>
                </a:lnTo>
                <a:lnTo>
                  <a:pt x="7105334" y="717433"/>
                </a:lnTo>
                <a:lnTo>
                  <a:pt x="7056437" y="720725"/>
                </a:lnTo>
                <a:lnTo>
                  <a:pt x="360362" y="720725"/>
                </a:lnTo>
                <a:lnTo>
                  <a:pt x="311466" y="717433"/>
                </a:lnTo>
                <a:lnTo>
                  <a:pt x="264568" y="707846"/>
                </a:lnTo>
                <a:lnTo>
                  <a:pt x="220098" y="692394"/>
                </a:lnTo>
                <a:lnTo>
                  <a:pt x="178486" y="671505"/>
                </a:lnTo>
                <a:lnTo>
                  <a:pt x="140161" y="645610"/>
                </a:lnTo>
                <a:lnTo>
                  <a:pt x="105552" y="615140"/>
                </a:lnTo>
                <a:lnTo>
                  <a:pt x="75090" y="580523"/>
                </a:lnTo>
                <a:lnTo>
                  <a:pt x="49203" y="542191"/>
                </a:lnTo>
                <a:lnTo>
                  <a:pt x="28321" y="500572"/>
                </a:lnTo>
                <a:lnTo>
                  <a:pt x="12873" y="456097"/>
                </a:lnTo>
                <a:lnTo>
                  <a:pt x="3289" y="409196"/>
                </a:lnTo>
                <a:lnTo>
                  <a:pt x="0" y="360299"/>
                </a:lnTo>
                <a:close/>
              </a:path>
            </a:pathLst>
          </a:custGeom>
          <a:ln w="38100">
            <a:solidFill>
              <a:srgbClr val="C5A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41370" y="1523238"/>
            <a:ext cx="296672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006666"/>
                </a:solidFill>
                <a:latin typeface="Arial"/>
                <a:cs typeface="Arial"/>
              </a:rPr>
              <a:t>Урочную</a:t>
            </a:r>
            <a:r>
              <a:rPr sz="2000" b="1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деятельность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113" y="1416689"/>
            <a:ext cx="781050" cy="702310"/>
          </a:xfrm>
          <a:custGeom>
            <a:avLst/>
            <a:gdLst/>
            <a:ahLst/>
            <a:cxnLst/>
            <a:rect l="l" t="t" r="r" b="b"/>
            <a:pathLst>
              <a:path w="781050" h="702310">
                <a:moveTo>
                  <a:pt x="320081" y="0"/>
                </a:moveTo>
                <a:lnTo>
                  <a:pt x="275197" y="2596"/>
                </a:lnTo>
                <a:lnTo>
                  <a:pt x="231971" y="10022"/>
                </a:lnTo>
                <a:lnTo>
                  <a:pt x="190887" y="22195"/>
                </a:lnTo>
                <a:lnTo>
                  <a:pt x="152432" y="39033"/>
                </a:lnTo>
                <a:lnTo>
                  <a:pt x="117090" y="60453"/>
                </a:lnTo>
                <a:lnTo>
                  <a:pt x="85346" y="86372"/>
                </a:lnTo>
                <a:lnTo>
                  <a:pt x="57686" y="116709"/>
                </a:lnTo>
                <a:lnTo>
                  <a:pt x="34595" y="151379"/>
                </a:lnTo>
                <a:lnTo>
                  <a:pt x="17049" y="189135"/>
                </a:lnTo>
                <a:lnTo>
                  <a:pt x="5578" y="228534"/>
                </a:lnTo>
                <a:lnTo>
                  <a:pt x="0" y="269121"/>
                </a:lnTo>
                <a:lnTo>
                  <a:pt x="133" y="310437"/>
                </a:lnTo>
                <a:lnTo>
                  <a:pt x="5797" y="352026"/>
                </a:lnTo>
                <a:lnTo>
                  <a:pt x="16809" y="393430"/>
                </a:lnTo>
                <a:lnTo>
                  <a:pt x="32988" y="434193"/>
                </a:lnTo>
                <a:lnTo>
                  <a:pt x="54152" y="473856"/>
                </a:lnTo>
                <a:lnTo>
                  <a:pt x="80120" y="511964"/>
                </a:lnTo>
                <a:lnTo>
                  <a:pt x="110711" y="548059"/>
                </a:lnTo>
                <a:lnTo>
                  <a:pt x="145741" y="581684"/>
                </a:lnTo>
                <a:lnTo>
                  <a:pt x="185031" y="612381"/>
                </a:lnTo>
                <a:lnTo>
                  <a:pt x="228397" y="639694"/>
                </a:lnTo>
                <a:lnTo>
                  <a:pt x="274289" y="662483"/>
                </a:lnTo>
                <a:lnTo>
                  <a:pt x="320949" y="680025"/>
                </a:lnTo>
                <a:lnTo>
                  <a:pt x="367893" y="692405"/>
                </a:lnTo>
                <a:lnTo>
                  <a:pt x="414635" y="699706"/>
                </a:lnTo>
                <a:lnTo>
                  <a:pt x="460691" y="702012"/>
                </a:lnTo>
                <a:lnTo>
                  <a:pt x="505575" y="699407"/>
                </a:lnTo>
                <a:lnTo>
                  <a:pt x="548801" y="691974"/>
                </a:lnTo>
                <a:lnTo>
                  <a:pt x="589884" y="679796"/>
                </a:lnTo>
                <a:lnTo>
                  <a:pt x="628340" y="662958"/>
                </a:lnTo>
                <a:lnTo>
                  <a:pt x="663682" y="641542"/>
                </a:lnTo>
                <a:lnTo>
                  <a:pt x="695426" y="615632"/>
                </a:lnTo>
                <a:lnTo>
                  <a:pt x="723086" y="585313"/>
                </a:lnTo>
                <a:lnTo>
                  <a:pt x="746176" y="550667"/>
                </a:lnTo>
                <a:lnTo>
                  <a:pt x="763725" y="512910"/>
                </a:lnTo>
                <a:lnTo>
                  <a:pt x="775198" y="473505"/>
                </a:lnTo>
                <a:lnTo>
                  <a:pt x="780778" y="432910"/>
                </a:lnTo>
                <a:lnTo>
                  <a:pt x="780644" y="391585"/>
                </a:lnTo>
                <a:lnTo>
                  <a:pt x="774981" y="349986"/>
                </a:lnTo>
                <a:lnTo>
                  <a:pt x="763968" y="308573"/>
                </a:lnTo>
                <a:lnTo>
                  <a:pt x="747788" y="267803"/>
                </a:lnTo>
                <a:lnTo>
                  <a:pt x="726623" y="228135"/>
                </a:lnTo>
                <a:lnTo>
                  <a:pt x="700654" y="190026"/>
                </a:lnTo>
                <a:lnTo>
                  <a:pt x="670063" y="153935"/>
                </a:lnTo>
                <a:lnTo>
                  <a:pt x="635031" y="120321"/>
                </a:lnTo>
                <a:lnTo>
                  <a:pt x="595741" y="89640"/>
                </a:lnTo>
                <a:lnTo>
                  <a:pt x="552374" y="62352"/>
                </a:lnTo>
                <a:lnTo>
                  <a:pt x="506483" y="39562"/>
                </a:lnTo>
                <a:lnTo>
                  <a:pt x="459823" y="22014"/>
                </a:lnTo>
                <a:lnTo>
                  <a:pt x="412879" y="9626"/>
                </a:lnTo>
                <a:lnTo>
                  <a:pt x="366136" y="2315"/>
                </a:lnTo>
                <a:lnTo>
                  <a:pt x="320081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888" y="1392847"/>
            <a:ext cx="780772" cy="70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520" y="1451176"/>
            <a:ext cx="365097" cy="371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000" y="1600200"/>
            <a:ext cx="2520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2895600"/>
            <a:ext cx="7343838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6012" y="2636773"/>
            <a:ext cx="7344409" cy="721360"/>
          </a:xfrm>
          <a:custGeom>
            <a:avLst/>
            <a:gdLst/>
            <a:ahLst/>
            <a:cxnLst/>
            <a:rect l="l" t="t" r="r" b="b"/>
            <a:pathLst>
              <a:path w="7344409" h="721360">
                <a:moveTo>
                  <a:pt x="0" y="360425"/>
                </a:moveTo>
                <a:lnTo>
                  <a:pt x="3289" y="311528"/>
                </a:lnTo>
                <a:lnTo>
                  <a:pt x="12873" y="264627"/>
                </a:lnTo>
                <a:lnTo>
                  <a:pt x="28321" y="220152"/>
                </a:lnTo>
                <a:lnTo>
                  <a:pt x="49203" y="178533"/>
                </a:lnTo>
                <a:lnTo>
                  <a:pt x="75090" y="140201"/>
                </a:lnTo>
                <a:lnTo>
                  <a:pt x="105552" y="105584"/>
                </a:lnTo>
                <a:lnTo>
                  <a:pt x="140161" y="75114"/>
                </a:lnTo>
                <a:lnTo>
                  <a:pt x="178486" y="49219"/>
                </a:lnTo>
                <a:lnTo>
                  <a:pt x="220098" y="28330"/>
                </a:lnTo>
                <a:lnTo>
                  <a:pt x="264568" y="12878"/>
                </a:lnTo>
                <a:lnTo>
                  <a:pt x="311466" y="3291"/>
                </a:lnTo>
                <a:lnTo>
                  <a:pt x="360362" y="0"/>
                </a:lnTo>
                <a:lnTo>
                  <a:pt x="6983412" y="0"/>
                </a:lnTo>
                <a:lnTo>
                  <a:pt x="7032309" y="3291"/>
                </a:lnTo>
                <a:lnTo>
                  <a:pt x="7079211" y="12878"/>
                </a:lnTo>
                <a:lnTo>
                  <a:pt x="7123685" y="28330"/>
                </a:lnTo>
                <a:lnTo>
                  <a:pt x="7165304" y="49219"/>
                </a:lnTo>
                <a:lnTo>
                  <a:pt x="7203637" y="75114"/>
                </a:lnTo>
                <a:lnTo>
                  <a:pt x="7238253" y="105584"/>
                </a:lnTo>
                <a:lnTo>
                  <a:pt x="7268724" y="140201"/>
                </a:lnTo>
                <a:lnTo>
                  <a:pt x="7294618" y="178533"/>
                </a:lnTo>
                <a:lnTo>
                  <a:pt x="7315507" y="220152"/>
                </a:lnTo>
                <a:lnTo>
                  <a:pt x="7330960" y="264627"/>
                </a:lnTo>
                <a:lnTo>
                  <a:pt x="7340547" y="311528"/>
                </a:lnTo>
                <a:lnTo>
                  <a:pt x="7343838" y="360425"/>
                </a:lnTo>
                <a:lnTo>
                  <a:pt x="7340547" y="409323"/>
                </a:lnTo>
                <a:lnTo>
                  <a:pt x="7330960" y="456224"/>
                </a:lnTo>
                <a:lnTo>
                  <a:pt x="7315507" y="500699"/>
                </a:lnTo>
                <a:lnTo>
                  <a:pt x="7294618" y="542318"/>
                </a:lnTo>
                <a:lnTo>
                  <a:pt x="7268724" y="580650"/>
                </a:lnTo>
                <a:lnTo>
                  <a:pt x="7238253" y="615267"/>
                </a:lnTo>
                <a:lnTo>
                  <a:pt x="7203637" y="645737"/>
                </a:lnTo>
                <a:lnTo>
                  <a:pt x="7165304" y="671632"/>
                </a:lnTo>
                <a:lnTo>
                  <a:pt x="7123685" y="692521"/>
                </a:lnTo>
                <a:lnTo>
                  <a:pt x="7079211" y="707973"/>
                </a:lnTo>
                <a:lnTo>
                  <a:pt x="7032309" y="717560"/>
                </a:lnTo>
                <a:lnTo>
                  <a:pt x="6983412" y="720851"/>
                </a:lnTo>
                <a:lnTo>
                  <a:pt x="360362" y="720725"/>
                </a:lnTo>
                <a:lnTo>
                  <a:pt x="311466" y="717436"/>
                </a:lnTo>
                <a:lnTo>
                  <a:pt x="264568" y="707856"/>
                </a:lnTo>
                <a:lnTo>
                  <a:pt x="220098" y="692413"/>
                </a:lnTo>
                <a:lnTo>
                  <a:pt x="178486" y="671538"/>
                </a:lnTo>
                <a:lnTo>
                  <a:pt x="140161" y="645658"/>
                </a:lnTo>
                <a:lnTo>
                  <a:pt x="105552" y="615203"/>
                </a:lnTo>
                <a:lnTo>
                  <a:pt x="75090" y="580603"/>
                </a:lnTo>
                <a:lnTo>
                  <a:pt x="49203" y="542285"/>
                </a:lnTo>
                <a:lnTo>
                  <a:pt x="28321" y="500679"/>
                </a:lnTo>
                <a:lnTo>
                  <a:pt x="12873" y="456215"/>
                </a:lnTo>
                <a:lnTo>
                  <a:pt x="3289" y="409320"/>
                </a:lnTo>
                <a:lnTo>
                  <a:pt x="0" y="360425"/>
                </a:lnTo>
                <a:close/>
              </a:path>
            </a:pathLst>
          </a:custGeom>
          <a:ln w="38099">
            <a:solidFill>
              <a:srgbClr val="74A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28366" y="2676016"/>
            <a:ext cx="3430904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6666"/>
                </a:solidFill>
                <a:latin typeface="Arial"/>
                <a:cs typeface="Arial"/>
              </a:rPr>
              <a:t>Внеурочную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деятельность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113" y="2569214"/>
            <a:ext cx="780778" cy="702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888" y="2545372"/>
            <a:ext cx="780772" cy="70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520" y="2603692"/>
            <a:ext cx="365097" cy="371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8200" y="2743200"/>
            <a:ext cx="2520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59810" y="3644988"/>
            <a:ext cx="2952368" cy="29523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417637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562"/>
                </a:moveTo>
                <a:lnTo>
                  <a:pt x="1828800" y="182562"/>
                </a:lnTo>
                <a:lnTo>
                  <a:pt x="1828800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4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6891" y="3419855"/>
            <a:ext cx="2095500" cy="2124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6976" y="3863340"/>
            <a:ext cx="2415540" cy="108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1430" y="3680967"/>
            <a:ext cx="2079879" cy="1829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1430" y="3401948"/>
            <a:ext cx="2079879" cy="5580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1430" y="3401948"/>
            <a:ext cx="2080260" cy="558165"/>
          </a:xfrm>
          <a:custGeom>
            <a:avLst/>
            <a:gdLst/>
            <a:ahLst/>
            <a:cxnLst/>
            <a:rect l="l" t="t" r="r" b="b"/>
            <a:pathLst>
              <a:path w="2080260" h="558164">
                <a:moveTo>
                  <a:pt x="2079879" y="279019"/>
                </a:moveTo>
                <a:lnTo>
                  <a:pt x="2070385" y="316897"/>
                </a:lnTo>
                <a:lnTo>
                  <a:pt x="2042732" y="353221"/>
                </a:lnTo>
                <a:lnTo>
                  <a:pt x="1998158" y="387659"/>
                </a:lnTo>
                <a:lnTo>
                  <a:pt x="1937902" y="419880"/>
                </a:lnTo>
                <a:lnTo>
                  <a:pt x="1902280" y="435056"/>
                </a:lnTo>
                <a:lnTo>
                  <a:pt x="1863203" y="449553"/>
                </a:lnTo>
                <a:lnTo>
                  <a:pt x="1820825" y="463330"/>
                </a:lnTo>
                <a:lnTo>
                  <a:pt x="1775301" y="476345"/>
                </a:lnTo>
                <a:lnTo>
                  <a:pt x="1726785" y="488557"/>
                </a:lnTo>
                <a:lnTo>
                  <a:pt x="1675434" y="499925"/>
                </a:lnTo>
                <a:lnTo>
                  <a:pt x="1621401" y="510407"/>
                </a:lnTo>
                <a:lnTo>
                  <a:pt x="1564842" y="519961"/>
                </a:lnTo>
                <a:lnTo>
                  <a:pt x="1505911" y="528547"/>
                </a:lnTo>
                <a:lnTo>
                  <a:pt x="1444763" y="536122"/>
                </a:lnTo>
                <a:lnTo>
                  <a:pt x="1381554" y="542646"/>
                </a:lnTo>
                <a:lnTo>
                  <a:pt x="1316438" y="548076"/>
                </a:lnTo>
                <a:lnTo>
                  <a:pt x="1249570" y="552372"/>
                </a:lnTo>
                <a:lnTo>
                  <a:pt x="1181105" y="555492"/>
                </a:lnTo>
                <a:lnTo>
                  <a:pt x="1111197" y="557394"/>
                </a:lnTo>
                <a:lnTo>
                  <a:pt x="1040003" y="558038"/>
                </a:lnTo>
                <a:lnTo>
                  <a:pt x="968793" y="557394"/>
                </a:lnTo>
                <a:lnTo>
                  <a:pt x="898871" y="555492"/>
                </a:lnTo>
                <a:lnTo>
                  <a:pt x="830393" y="552372"/>
                </a:lnTo>
                <a:lnTo>
                  <a:pt x="763514" y="548076"/>
                </a:lnTo>
                <a:lnTo>
                  <a:pt x="698387" y="542646"/>
                </a:lnTo>
                <a:lnTo>
                  <a:pt x="635168" y="536122"/>
                </a:lnTo>
                <a:lnTo>
                  <a:pt x="574012" y="528547"/>
                </a:lnTo>
                <a:lnTo>
                  <a:pt x="515074" y="519961"/>
                </a:lnTo>
                <a:lnTo>
                  <a:pt x="458508" y="510407"/>
                </a:lnTo>
                <a:lnTo>
                  <a:pt x="404469" y="499925"/>
                </a:lnTo>
                <a:lnTo>
                  <a:pt x="353113" y="488557"/>
                </a:lnTo>
                <a:lnTo>
                  <a:pt x="304593" y="476345"/>
                </a:lnTo>
                <a:lnTo>
                  <a:pt x="259065" y="463330"/>
                </a:lnTo>
                <a:lnTo>
                  <a:pt x="216684" y="449553"/>
                </a:lnTo>
                <a:lnTo>
                  <a:pt x="177604" y="435056"/>
                </a:lnTo>
                <a:lnTo>
                  <a:pt x="141981" y="419880"/>
                </a:lnTo>
                <a:lnTo>
                  <a:pt x="81722" y="387659"/>
                </a:lnTo>
                <a:lnTo>
                  <a:pt x="37146" y="353221"/>
                </a:lnTo>
                <a:lnTo>
                  <a:pt x="9493" y="316897"/>
                </a:lnTo>
                <a:lnTo>
                  <a:pt x="0" y="279019"/>
                </a:lnTo>
                <a:lnTo>
                  <a:pt x="2399" y="259921"/>
                </a:lnTo>
                <a:lnTo>
                  <a:pt x="21127" y="222800"/>
                </a:lnTo>
                <a:lnTo>
                  <a:pt x="57396" y="187390"/>
                </a:lnTo>
                <a:lnTo>
                  <a:pt x="109968" y="154025"/>
                </a:lnTo>
                <a:lnTo>
                  <a:pt x="177604" y="123037"/>
                </a:lnTo>
                <a:lnTo>
                  <a:pt x="216684" y="108538"/>
                </a:lnTo>
                <a:lnTo>
                  <a:pt x="259065" y="94759"/>
                </a:lnTo>
                <a:lnTo>
                  <a:pt x="304593" y="81740"/>
                </a:lnTo>
                <a:lnTo>
                  <a:pt x="353113" y="69523"/>
                </a:lnTo>
                <a:lnTo>
                  <a:pt x="404469" y="58151"/>
                </a:lnTo>
                <a:lnTo>
                  <a:pt x="458508" y="47664"/>
                </a:lnTo>
                <a:lnTo>
                  <a:pt x="515074" y="38104"/>
                </a:lnTo>
                <a:lnTo>
                  <a:pt x="574012" y="29513"/>
                </a:lnTo>
                <a:lnTo>
                  <a:pt x="635168" y="21933"/>
                </a:lnTo>
                <a:lnTo>
                  <a:pt x="698387" y="15404"/>
                </a:lnTo>
                <a:lnTo>
                  <a:pt x="763514" y="9970"/>
                </a:lnTo>
                <a:lnTo>
                  <a:pt x="830393" y="5670"/>
                </a:lnTo>
                <a:lnTo>
                  <a:pt x="898871" y="2548"/>
                </a:lnTo>
                <a:lnTo>
                  <a:pt x="968793" y="643"/>
                </a:lnTo>
                <a:lnTo>
                  <a:pt x="1040003" y="0"/>
                </a:lnTo>
                <a:lnTo>
                  <a:pt x="1111197" y="643"/>
                </a:lnTo>
                <a:lnTo>
                  <a:pt x="1181105" y="2548"/>
                </a:lnTo>
                <a:lnTo>
                  <a:pt x="1249570" y="5670"/>
                </a:lnTo>
                <a:lnTo>
                  <a:pt x="1316438" y="9970"/>
                </a:lnTo>
                <a:lnTo>
                  <a:pt x="1381554" y="15404"/>
                </a:lnTo>
                <a:lnTo>
                  <a:pt x="1444763" y="21933"/>
                </a:lnTo>
                <a:lnTo>
                  <a:pt x="1505911" y="29513"/>
                </a:lnTo>
                <a:lnTo>
                  <a:pt x="1564842" y="38104"/>
                </a:lnTo>
                <a:lnTo>
                  <a:pt x="1621401" y="47664"/>
                </a:lnTo>
                <a:lnTo>
                  <a:pt x="1675434" y="58151"/>
                </a:lnTo>
                <a:lnTo>
                  <a:pt x="1726785" y="69523"/>
                </a:lnTo>
                <a:lnTo>
                  <a:pt x="1775301" y="81740"/>
                </a:lnTo>
                <a:lnTo>
                  <a:pt x="1820825" y="94759"/>
                </a:lnTo>
                <a:lnTo>
                  <a:pt x="1863203" y="108538"/>
                </a:lnTo>
                <a:lnTo>
                  <a:pt x="1902280" y="123037"/>
                </a:lnTo>
                <a:lnTo>
                  <a:pt x="1937902" y="138213"/>
                </a:lnTo>
                <a:lnTo>
                  <a:pt x="1998158" y="170432"/>
                </a:lnTo>
                <a:lnTo>
                  <a:pt x="2042732" y="204860"/>
                </a:lnTo>
                <a:lnTo>
                  <a:pt x="2070385" y="241167"/>
                </a:lnTo>
                <a:lnTo>
                  <a:pt x="2079879" y="279019"/>
                </a:lnTo>
                <a:close/>
              </a:path>
            </a:pathLst>
          </a:custGeom>
          <a:ln w="12700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1430" y="3680967"/>
            <a:ext cx="2080260" cy="1830070"/>
          </a:xfrm>
          <a:custGeom>
            <a:avLst/>
            <a:gdLst/>
            <a:ahLst/>
            <a:cxnLst/>
            <a:rect l="l" t="t" r="r" b="b"/>
            <a:pathLst>
              <a:path w="2080260" h="1830070">
                <a:moveTo>
                  <a:pt x="2079879" y="0"/>
                </a:moveTo>
                <a:lnTo>
                  <a:pt x="2079879" y="1550923"/>
                </a:lnTo>
                <a:lnTo>
                  <a:pt x="2077479" y="1570021"/>
                </a:lnTo>
                <a:lnTo>
                  <a:pt x="2058751" y="1607142"/>
                </a:lnTo>
                <a:lnTo>
                  <a:pt x="2022483" y="1642552"/>
                </a:lnTo>
                <a:lnTo>
                  <a:pt x="1969913" y="1675917"/>
                </a:lnTo>
                <a:lnTo>
                  <a:pt x="1902280" y="1706905"/>
                </a:lnTo>
                <a:lnTo>
                  <a:pt x="1863203" y="1721404"/>
                </a:lnTo>
                <a:lnTo>
                  <a:pt x="1820825" y="1735183"/>
                </a:lnTo>
                <a:lnTo>
                  <a:pt x="1775301" y="1748202"/>
                </a:lnTo>
                <a:lnTo>
                  <a:pt x="1726785" y="1760419"/>
                </a:lnTo>
                <a:lnTo>
                  <a:pt x="1675434" y="1771791"/>
                </a:lnTo>
                <a:lnTo>
                  <a:pt x="1621401" y="1782278"/>
                </a:lnTo>
                <a:lnTo>
                  <a:pt x="1564842" y="1791838"/>
                </a:lnTo>
                <a:lnTo>
                  <a:pt x="1505911" y="1800429"/>
                </a:lnTo>
                <a:lnTo>
                  <a:pt x="1444763" y="1808009"/>
                </a:lnTo>
                <a:lnTo>
                  <a:pt x="1381554" y="1814538"/>
                </a:lnTo>
                <a:lnTo>
                  <a:pt x="1316438" y="1819972"/>
                </a:lnTo>
                <a:lnTo>
                  <a:pt x="1249570" y="1824272"/>
                </a:lnTo>
                <a:lnTo>
                  <a:pt x="1181105" y="1827394"/>
                </a:lnTo>
                <a:lnTo>
                  <a:pt x="1111197" y="1829299"/>
                </a:lnTo>
                <a:lnTo>
                  <a:pt x="1040003" y="1829942"/>
                </a:lnTo>
                <a:lnTo>
                  <a:pt x="968793" y="1829299"/>
                </a:lnTo>
                <a:lnTo>
                  <a:pt x="898871" y="1827394"/>
                </a:lnTo>
                <a:lnTo>
                  <a:pt x="830393" y="1824272"/>
                </a:lnTo>
                <a:lnTo>
                  <a:pt x="763514" y="1819972"/>
                </a:lnTo>
                <a:lnTo>
                  <a:pt x="698387" y="1814538"/>
                </a:lnTo>
                <a:lnTo>
                  <a:pt x="635168" y="1808009"/>
                </a:lnTo>
                <a:lnTo>
                  <a:pt x="574012" y="1800429"/>
                </a:lnTo>
                <a:lnTo>
                  <a:pt x="515074" y="1791838"/>
                </a:lnTo>
                <a:lnTo>
                  <a:pt x="458508" y="1782278"/>
                </a:lnTo>
                <a:lnTo>
                  <a:pt x="404469" y="1771791"/>
                </a:lnTo>
                <a:lnTo>
                  <a:pt x="353113" y="1760419"/>
                </a:lnTo>
                <a:lnTo>
                  <a:pt x="304593" y="1748202"/>
                </a:lnTo>
                <a:lnTo>
                  <a:pt x="259065" y="1735183"/>
                </a:lnTo>
                <a:lnTo>
                  <a:pt x="216684" y="1721404"/>
                </a:lnTo>
                <a:lnTo>
                  <a:pt x="177604" y="1706905"/>
                </a:lnTo>
                <a:lnTo>
                  <a:pt x="141981" y="1691729"/>
                </a:lnTo>
                <a:lnTo>
                  <a:pt x="81722" y="1659510"/>
                </a:lnTo>
                <a:lnTo>
                  <a:pt x="37146" y="1625082"/>
                </a:lnTo>
                <a:lnTo>
                  <a:pt x="9493" y="1588775"/>
                </a:lnTo>
                <a:lnTo>
                  <a:pt x="0" y="1550923"/>
                </a:lnTo>
                <a:lnTo>
                  <a:pt x="0" y="0"/>
                </a:lnTo>
              </a:path>
            </a:pathLst>
          </a:custGeom>
          <a:ln w="12700">
            <a:solidFill>
              <a:srgbClr val="D99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9042" y="3978909"/>
            <a:ext cx="1688464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Arial Black"/>
                <a:cs typeface="Arial Black"/>
              </a:rPr>
              <a:t>АООП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25923" y="1763267"/>
            <a:ext cx="3168396" cy="2193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4040" y="1755648"/>
            <a:ext cx="2151888" cy="1537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9071" y="1740054"/>
            <a:ext cx="3121016" cy="21898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303" y="1912620"/>
            <a:ext cx="2252472" cy="20772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588" y="1851660"/>
            <a:ext cx="1795272" cy="2107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6835" y="1888449"/>
            <a:ext cx="2230412" cy="20737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0255" y="676655"/>
            <a:ext cx="2662427" cy="2586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4679" y="882396"/>
            <a:ext cx="1920240" cy="952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9207" y="652718"/>
            <a:ext cx="2659888" cy="25471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3680" y="4389246"/>
            <a:ext cx="2312035" cy="1831339"/>
          </a:xfrm>
          <a:custGeom>
            <a:avLst/>
            <a:gdLst/>
            <a:ahLst/>
            <a:cxnLst/>
            <a:rect l="l" t="t" r="r" b="b"/>
            <a:pathLst>
              <a:path w="2312034" h="1831339">
                <a:moveTo>
                  <a:pt x="1955292" y="0"/>
                </a:moveTo>
                <a:lnTo>
                  <a:pt x="0" y="1291780"/>
                </a:lnTo>
                <a:lnTo>
                  <a:pt x="356235" y="1831047"/>
                </a:lnTo>
                <a:lnTo>
                  <a:pt x="2311527" y="539241"/>
                </a:lnTo>
                <a:lnTo>
                  <a:pt x="1955292" y="0"/>
                </a:lnTo>
                <a:close/>
              </a:path>
            </a:pathLst>
          </a:custGeom>
          <a:solidFill>
            <a:srgbClr val="877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8067" y="4274820"/>
            <a:ext cx="2717291" cy="22631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7864" y="4750120"/>
            <a:ext cx="1806575" cy="1271905"/>
          </a:xfrm>
          <a:custGeom>
            <a:avLst/>
            <a:gdLst/>
            <a:ahLst/>
            <a:cxnLst/>
            <a:rect l="l" t="t" r="r" b="b"/>
            <a:pathLst>
              <a:path w="1806575" h="1271904">
                <a:moveTo>
                  <a:pt x="184737" y="896384"/>
                </a:moveTo>
                <a:lnTo>
                  <a:pt x="145720" y="905571"/>
                </a:lnTo>
                <a:lnTo>
                  <a:pt x="111533" y="925179"/>
                </a:lnTo>
                <a:lnTo>
                  <a:pt x="0" y="998546"/>
                </a:lnTo>
                <a:lnTo>
                  <a:pt x="180339" y="1271609"/>
                </a:lnTo>
                <a:lnTo>
                  <a:pt x="235458" y="1235185"/>
                </a:lnTo>
                <a:lnTo>
                  <a:pt x="167512" y="1132176"/>
                </a:lnTo>
                <a:lnTo>
                  <a:pt x="203453" y="1108427"/>
                </a:lnTo>
                <a:lnTo>
                  <a:pt x="220862" y="1096547"/>
                </a:lnTo>
                <a:lnTo>
                  <a:pt x="235542" y="1085795"/>
                </a:lnTo>
                <a:lnTo>
                  <a:pt x="136778" y="1085795"/>
                </a:lnTo>
                <a:lnTo>
                  <a:pt x="85598" y="1008313"/>
                </a:lnTo>
                <a:lnTo>
                  <a:pt x="125980" y="981815"/>
                </a:lnTo>
                <a:lnTo>
                  <a:pt x="160688" y="963793"/>
                </a:lnTo>
                <a:lnTo>
                  <a:pt x="168227" y="962515"/>
                </a:lnTo>
                <a:lnTo>
                  <a:pt x="274666" y="962515"/>
                </a:lnTo>
                <a:lnTo>
                  <a:pt x="272051" y="956805"/>
                </a:lnTo>
                <a:lnTo>
                  <a:pt x="241141" y="917379"/>
                </a:lnTo>
                <a:lnTo>
                  <a:pt x="199062" y="897792"/>
                </a:lnTo>
                <a:lnTo>
                  <a:pt x="184737" y="896384"/>
                </a:lnTo>
                <a:close/>
              </a:path>
              <a:path w="1806575" h="1271904">
                <a:moveTo>
                  <a:pt x="274666" y="962515"/>
                </a:moveTo>
                <a:lnTo>
                  <a:pt x="168227" y="962515"/>
                </a:lnTo>
                <a:lnTo>
                  <a:pt x="175789" y="962530"/>
                </a:lnTo>
                <a:lnTo>
                  <a:pt x="183387" y="963837"/>
                </a:lnTo>
                <a:lnTo>
                  <a:pt x="214264" y="995028"/>
                </a:lnTo>
                <a:lnTo>
                  <a:pt x="216153" y="1007995"/>
                </a:lnTo>
                <a:lnTo>
                  <a:pt x="215558" y="1014510"/>
                </a:lnTo>
                <a:lnTo>
                  <a:pt x="193484" y="1046827"/>
                </a:lnTo>
                <a:lnTo>
                  <a:pt x="136778" y="1085795"/>
                </a:lnTo>
                <a:lnTo>
                  <a:pt x="235542" y="1085795"/>
                </a:lnTo>
                <a:lnTo>
                  <a:pt x="263947" y="1059958"/>
                </a:lnTo>
                <a:lnTo>
                  <a:pt x="281195" y="1025115"/>
                </a:lnTo>
                <a:lnTo>
                  <a:pt x="283914" y="1003994"/>
                </a:lnTo>
                <a:lnTo>
                  <a:pt x="283463" y="992666"/>
                </a:lnTo>
                <a:lnTo>
                  <a:pt x="281437" y="980960"/>
                </a:lnTo>
                <a:lnTo>
                  <a:pt x="277637" y="969006"/>
                </a:lnTo>
                <a:lnTo>
                  <a:pt x="274666" y="962515"/>
                </a:lnTo>
                <a:close/>
              </a:path>
              <a:path w="1806575" h="1271904">
                <a:moveTo>
                  <a:pt x="512965" y="885190"/>
                </a:moveTo>
                <a:lnTo>
                  <a:pt x="427989" y="885190"/>
                </a:lnTo>
                <a:lnTo>
                  <a:pt x="433705" y="886460"/>
                </a:lnTo>
                <a:lnTo>
                  <a:pt x="439229" y="890270"/>
                </a:lnTo>
                <a:lnTo>
                  <a:pt x="444563" y="895350"/>
                </a:lnTo>
                <a:lnTo>
                  <a:pt x="449707" y="901700"/>
                </a:lnTo>
                <a:lnTo>
                  <a:pt x="453136" y="906780"/>
                </a:lnTo>
                <a:lnTo>
                  <a:pt x="446633" y="915670"/>
                </a:lnTo>
                <a:lnTo>
                  <a:pt x="437403" y="925830"/>
                </a:lnTo>
                <a:lnTo>
                  <a:pt x="425436" y="938530"/>
                </a:lnTo>
                <a:lnTo>
                  <a:pt x="410717" y="952500"/>
                </a:lnTo>
                <a:lnTo>
                  <a:pt x="399692" y="963930"/>
                </a:lnTo>
                <a:lnTo>
                  <a:pt x="372903" y="1000760"/>
                </a:lnTo>
                <a:lnTo>
                  <a:pt x="368045" y="1027430"/>
                </a:lnTo>
                <a:lnTo>
                  <a:pt x="368996" y="1036320"/>
                </a:lnTo>
                <a:lnTo>
                  <a:pt x="388850" y="1074420"/>
                </a:lnTo>
                <a:lnTo>
                  <a:pt x="425068" y="1093470"/>
                </a:lnTo>
                <a:lnTo>
                  <a:pt x="439475" y="1093470"/>
                </a:lnTo>
                <a:lnTo>
                  <a:pt x="484124" y="1078230"/>
                </a:lnTo>
                <a:lnTo>
                  <a:pt x="512444" y="1050290"/>
                </a:lnTo>
                <a:lnTo>
                  <a:pt x="519419" y="1037590"/>
                </a:lnTo>
                <a:lnTo>
                  <a:pt x="455967" y="1037590"/>
                </a:lnTo>
                <a:lnTo>
                  <a:pt x="449326" y="1036320"/>
                </a:lnTo>
                <a:lnTo>
                  <a:pt x="424307" y="1010920"/>
                </a:lnTo>
                <a:lnTo>
                  <a:pt x="424640" y="1004570"/>
                </a:lnTo>
                <a:lnTo>
                  <a:pt x="449071" y="970280"/>
                </a:lnTo>
                <a:lnTo>
                  <a:pt x="457737" y="961390"/>
                </a:lnTo>
                <a:lnTo>
                  <a:pt x="465058" y="952500"/>
                </a:lnTo>
                <a:lnTo>
                  <a:pt x="471021" y="946150"/>
                </a:lnTo>
                <a:lnTo>
                  <a:pt x="475614" y="941070"/>
                </a:lnTo>
                <a:lnTo>
                  <a:pt x="548974" y="941070"/>
                </a:lnTo>
                <a:lnTo>
                  <a:pt x="546227" y="937260"/>
                </a:lnTo>
                <a:lnTo>
                  <a:pt x="512965" y="885190"/>
                </a:lnTo>
                <a:close/>
              </a:path>
              <a:path w="1806575" h="1271904">
                <a:moveTo>
                  <a:pt x="548974" y="941070"/>
                </a:moveTo>
                <a:lnTo>
                  <a:pt x="475614" y="941070"/>
                </a:lnTo>
                <a:lnTo>
                  <a:pt x="482472" y="951230"/>
                </a:lnTo>
                <a:lnTo>
                  <a:pt x="488098" y="960120"/>
                </a:lnTo>
                <a:lnTo>
                  <a:pt x="492426" y="967740"/>
                </a:lnTo>
                <a:lnTo>
                  <a:pt x="495492" y="972820"/>
                </a:lnTo>
                <a:lnTo>
                  <a:pt x="497332" y="977900"/>
                </a:lnTo>
                <a:lnTo>
                  <a:pt x="498691" y="984250"/>
                </a:lnTo>
                <a:lnTo>
                  <a:pt x="498967" y="990600"/>
                </a:lnTo>
                <a:lnTo>
                  <a:pt x="498171" y="996950"/>
                </a:lnTo>
                <a:lnTo>
                  <a:pt x="475488" y="1031240"/>
                </a:lnTo>
                <a:lnTo>
                  <a:pt x="455967" y="1037590"/>
                </a:lnTo>
                <a:lnTo>
                  <a:pt x="519419" y="1037590"/>
                </a:lnTo>
                <a:lnTo>
                  <a:pt x="521890" y="1032510"/>
                </a:lnTo>
                <a:lnTo>
                  <a:pt x="525428" y="1022350"/>
                </a:lnTo>
                <a:lnTo>
                  <a:pt x="528192" y="1010920"/>
                </a:lnTo>
                <a:lnTo>
                  <a:pt x="576203" y="1010920"/>
                </a:lnTo>
                <a:lnTo>
                  <a:pt x="601090" y="994410"/>
                </a:lnTo>
                <a:lnTo>
                  <a:pt x="593330" y="989330"/>
                </a:lnTo>
                <a:lnTo>
                  <a:pt x="586247" y="984250"/>
                </a:lnTo>
                <a:lnTo>
                  <a:pt x="554468" y="948690"/>
                </a:lnTo>
                <a:lnTo>
                  <a:pt x="548974" y="941070"/>
                </a:lnTo>
                <a:close/>
              </a:path>
              <a:path w="1806575" h="1271904">
                <a:moveTo>
                  <a:pt x="576203" y="1010920"/>
                </a:moveTo>
                <a:lnTo>
                  <a:pt x="528192" y="1010920"/>
                </a:lnTo>
                <a:lnTo>
                  <a:pt x="529209" y="1012190"/>
                </a:lnTo>
                <a:lnTo>
                  <a:pt x="531240" y="1013460"/>
                </a:lnTo>
                <a:lnTo>
                  <a:pt x="534162" y="1016000"/>
                </a:lnTo>
                <a:lnTo>
                  <a:pt x="540638" y="1022350"/>
                </a:lnTo>
                <a:lnTo>
                  <a:pt x="545718" y="1026160"/>
                </a:lnTo>
                <a:lnTo>
                  <a:pt x="549402" y="1028700"/>
                </a:lnTo>
                <a:lnTo>
                  <a:pt x="576203" y="1010920"/>
                </a:lnTo>
                <a:close/>
              </a:path>
              <a:path w="1806575" h="1271904">
                <a:moveTo>
                  <a:pt x="451326" y="828040"/>
                </a:moveTo>
                <a:lnTo>
                  <a:pt x="430530" y="828040"/>
                </a:lnTo>
                <a:lnTo>
                  <a:pt x="418431" y="830580"/>
                </a:lnTo>
                <a:lnTo>
                  <a:pt x="372871" y="854710"/>
                </a:lnTo>
                <a:lnTo>
                  <a:pt x="341360" y="880110"/>
                </a:lnTo>
                <a:lnTo>
                  <a:pt x="319964" y="920750"/>
                </a:lnTo>
                <a:lnTo>
                  <a:pt x="318770" y="934720"/>
                </a:lnTo>
                <a:lnTo>
                  <a:pt x="320242" y="951230"/>
                </a:lnTo>
                <a:lnTo>
                  <a:pt x="324358" y="967740"/>
                </a:lnTo>
                <a:lnTo>
                  <a:pt x="377570" y="944880"/>
                </a:lnTo>
                <a:lnTo>
                  <a:pt x="375925" y="935990"/>
                </a:lnTo>
                <a:lnTo>
                  <a:pt x="375364" y="929640"/>
                </a:lnTo>
                <a:lnTo>
                  <a:pt x="395605" y="896620"/>
                </a:lnTo>
                <a:lnTo>
                  <a:pt x="421608" y="885190"/>
                </a:lnTo>
                <a:lnTo>
                  <a:pt x="512965" y="885190"/>
                </a:lnTo>
                <a:lnTo>
                  <a:pt x="506476" y="875030"/>
                </a:lnTo>
                <a:lnTo>
                  <a:pt x="476668" y="839470"/>
                </a:lnTo>
                <a:lnTo>
                  <a:pt x="460355" y="830580"/>
                </a:lnTo>
                <a:lnTo>
                  <a:pt x="451326" y="828040"/>
                </a:lnTo>
                <a:close/>
              </a:path>
              <a:path w="1806575" h="1271904">
                <a:moveTo>
                  <a:pt x="632206" y="887730"/>
                </a:moveTo>
                <a:lnTo>
                  <a:pt x="590168" y="928370"/>
                </a:lnTo>
                <a:lnTo>
                  <a:pt x="617507" y="944880"/>
                </a:lnTo>
                <a:lnTo>
                  <a:pt x="647144" y="949960"/>
                </a:lnTo>
                <a:lnTo>
                  <a:pt x="679090" y="943610"/>
                </a:lnTo>
                <a:lnTo>
                  <a:pt x="713359" y="927100"/>
                </a:lnTo>
                <a:lnTo>
                  <a:pt x="731768" y="913130"/>
                </a:lnTo>
                <a:lnTo>
                  <a:pt x="746426" y="899160"/>
                </a:lnTo>
                <a:lnTo>
                  <a:pt x="661955" y="899160"/>
                </a:lnTo>
                <a:lnTo>
                  <a:pt x="647354" y="896620"/>
                </a:lnTo>
                <a:lnTo>
                  <a:pt x="632206" y="887730"/>
                </a:lnTo>
                <a:close/>
              </a:path>
              <a:path w="1806575" h="1271904">
                <a:moveTo>
                  <a:pt x="890396" y="519430"/>
                </a:moveTo>
                <a:lnTo>
                  <a:pt x="730758" y="624840"/>
                </a:lnTo>
                <a:lnTo>
                  <a:pt x="752949" y="660400"/>
                </a:lnTo>
                <a:lnTo>
                  <a:pt x="770556" y="692150"/>
                </a:lnTo>
                <a:lnTo>
                  <a:pt x="791971" y="739140"/>
                </a:lnTo>
                <a:lnTo>
                  <a:pt x="801170" y="786130"/>
                </a:lnTo>
                <a:lnTo>
                  <a:pt x="801290" y="789940"/>
                </a:lnTo>
                <a:lnTo>
                  <a:pt x="800608" y="801370"/>
                </a:lnTo>
                <a:lnTo>
                  <a:pt x="779144" y="815340"/>
                </a:lnTo>
                <a:lnTo>
                  <a:pt x="841883" y="910590"/>
                </a:lnTo>
                <a:lnTo>
                  <a:pt x="884301" y="882650"/>
                </a:lnTo>
                <a:lnTo>
                  <a:pt x="849884" y="829310"/>
                </a:lnTo>
                <a:lnTo>
                  <a:pt x="945168" y="767080"/>
                </a:lnTo>
                <a:lnTo>
                  <a:pt x="851788" y="767080"/>
                </a:lnTo>
                <a:lnTo>
                  <a:pt x="849933" y="741680"/>
                </a:lnTo>
                <a:lnTo>
                  <a:pt x="841327" y="712470"/>
                </a:lnTo>
                <a:lnTo>
                  <a:pt x="825982" y="678180"/>
                </a:lnTo>
                <a:lnTo>
                  <a:pt x="803910" y="637540"/>
                </a:lnTo>
                <a:lnTo>
                  <a:pt x="867283" y="595630"/>
                </a:lnTo>
                <a:lnTo>
                  <a:pt x="940738" y="595630"/>
                </a:lnTo>
                <a:lnTo>
                  <a:pt x="890396" y="519430"/>
                </a:lnTo>
                <a:close/>
              </a:path>
              <a:path w="1806575" h="1271904">
                <a:moveTo>
                  <a:pt x="767231" y="833120"/>
                </a:moveTo>
                <a:lnTo>
                  <a:pt x="692785" y="833120"/>
                </a:lnTo>
                <a:lnTo>
                  <a:pt x="699896" y="836930"/>
                </a:lnTo>
                <a:lnTo>
                  <a:pt x="709549" y="852170"/>
                </a:lnTo>
                <a:lnTo>
                  <a:pt x="689610" y="891540"/>
                </a:lnTo>
                <a:lnTo>
                  <a:pt x="661955" y="899160"/>
                </a:lnTo>
                <a:lnTo>
                  <a:pt x="746426" y="899160"/>
                </a:lnTo>
                <a:lnTo>
                  <a:pt x="757346" y="883920"/>
                </a:lnTo>
                <a:lnTo>
                  <a:pt x="764539" y="868680"/>
                </a:lnTo>
                <a:lnTo>
                  <a:pt x="768181" y="853440"/>
                </a:lnTo>
                <a:lnTo>
                  <a:pt x="768619" y="839470"/>
                </a:lnTo>
                <a:lnTo>
                  <a:pt x="767231" y="833120"/>
                </a:lnTo>
                <a:close/>
              </a:path>
              <a:path w="1806575" h="1271904">
                <a:moveTo>
                  <a:pt x="698388" y="749300"/>
                </a:moveTo>
                <a:lnTo>
                  <a:pt x="619250" y="749300"/>
                </a:lnTo>
                <a:lnTo>
                  <a:pt x="625347" y="750570"/>
                </a:lnTo>
                <a:lnTo>
                  <a:pt x="633349" y="753110"/>
                </a:lnTo>
                <a:lnTo>
                  <a:pt x="639444" y="756920"/>
                </a:lnTo>
                <a:lnTo>
                  <a:pt x="643509" y="763270"/>
                </a:lnTo>
                <a:lnTo>
                  <a:pt x="647445" y="769620"/>
                </a:lnTo>
                <a:lnTo>
                  <a:pt x="648969" y="775970"/>
                </a:lnTo>
                <a:lnTo>
                  <a:pt x="647700" y="789940"/>
                </a:lnTo>
                <a:lnTo>
                  <a:pt x="645667" y="795020"/>
                </a:lnTo>
                <a:lnTo>
                  <a:pt x="639063" y="802640"/>
                </a:lnTo>
                <a:lnTo>
                  <a:pt x="632840" y="807720"/>
                </a:lnTo>
                <a:lnTo>
                  <a:pt x="623696" y="814070"/>
                </a:lnTo>
                <a:lnTo>
                  <a:pt x="646303" y="848360"/>
                </a:lnTo>
                <a:lnTo>
                  <a:pt x="655192" y="842010"/>
                </a:lnTo>
                <a:lnTo>
                  <a:pt x="662551" y="838200"/>
                </a:lnTo>
                <a:lnTo>
                  <a:pt x="669766" y="834390"/>
                </a:lnTo>
                <a:lnTo>
                  <a:pt x="676838" y="833120"/>
                </a:lnTo>
                <a:lnTo>
                  <a:pt x="767231" y="833120"/>
                </a:lnTo>
                <a:lnTo>
                  <a:pt x="765843" y="826770"/>
                </a:lnTo>
                <a:lnTo>
                  <a:pt x="759840" y="815340"/>
                </a:lnTo>
                <a:lnTo>
                  <a:pt x="753411" y="806450"/>
                </a:lnTo>
                <a:lnTo>
                  <a:pt x="746125" y="800100"/>
                </a:lnTo>
                <a:lnTo>
                  <a:pt x="737981" y="795020"/>
                </a:lnTo>
                <a:lnTo>
                  <a:pt x="684149" y="795020"/>
                </a:lnTo>
                <a:lnTo>
                  <a:pt x="689748" y="784860"/>
                </a:lnTo>
                <a:lnTo>
                  <a:pt x="693991" y="775970"/>
                </a:lnTo>
                <a:lnTo>
                  <a:pt x="696900" y="767080"/>
                </a:lnTo>
                <a:lnTo>
                  <a:pt x="698500" y="759460"/>
                </a:lnTo>
                <a:lnTo>
                  <a:pt x="698617" y="750570"/>
                </a:lnTo>
                <a:lnTo>
                  <a:pt x="698388" y="749300"/>
                </a:lnTo>
                <a:close/>
              </a:path>
              <a:path w="1806575" h="1271904">
                <a:moveTo>
                  <a:pt x="643128" y="699770"/>
                </a:moveTo>
                <a:lnTo>
                  <a:pt x="627556" y="699770"/>
                </a:lnTo>
                <a:lnTo>
                  <a:pt x="611330" y="702310"/>
                </a:lnTo>
                <a:lnTo>
                  <a:pt x="576961" y="720090"/>
                </a:lnTo>
                <a:lnTo>
                  <a:pt x="543028" y="753110"/>
                </a:lnTo>
                <a:lnTo>
                  <a:pt x="528018" y="793750"/>
                </a:lnTo>
                <a:lnTo>
                  <a:pt x="528770" y="808990"/>
                </a:lnTo>
                <a:lnTo>
                  <a:pt x="532511" y="824230"/>
                </a:lnTo>
                <a:lnTo>
                  <a:pt x="583184" y="803910"/>
                </a:lnTo>
                <a:lnTo>
                  <a:pt x="581590" y="793750"/>
                </a:lnTo>
                <a:lnTo>
                  <a:pt x="581199" y="786130"/>
                </a:lnTo>
                <a:lnTo>
                  <a:pt x="606434" y="753110"/>
                </a:lnTo>
                <a:lnTo>
                  <a:pt x="612949" y="750570"/>
                </a:lnTo>
                <a:lnTo>
                  <a:pt x="619250" y="749300"/>
                </a:lnTo>
                <a:lnTo>
                  <a:pt x="698388" y="749300"/>
                </a:lnTo>
                <a:lnTo>
                  <a:pt x="697245" y="742950"/>
                </a:lnTo>
                <a:lnTo>
                  <a:pt x="670083" y="708660"/>
                </a:lnTo>
                <a:lnTo>
                  <a:pt x="657486" y="702310"/>
                </a:lnTo>
                <a:lnTo>
                  <a:pt x="643128" y="699770"/>
                </a:lnTo>
                <a:close/>
              </a:path>
              <a:path w="1806575" h="1271904">
                <a:moveTo>
                  <a:pt x="719099" y="789940"/>
                </a:moveTo>
                <a:lnTo>
                  <a:pt x="708326" y="789940"/>
                </a:lnTo>
                <a:lnTo>
                  <a:pt x="696672" y="792480"/>
                </a:lnTo>
                <a:lnTo>
                  <a:pt x="684149" y="795020"/>
                </a:lnTo>
                <a:lnTo>
                  <a:pt x="737981" y="795020"/>
                </a:lnTo>
                <a:lnTo>
                  <a:pt x="728980" y="791210"/>
                </a:lnTo>
                <a:lnTo>
                  <a:pt x="719099" y="789940"/>
                </a:lnTo>
                <a:close/>
              </a:path>
              <a:path w="1806575" h="1271904">
                <a:moveTo>
                  <a:pt x="1061445" y="731520"/>
                </a:moveTo>
                <a:lnTo>
                  <a:pt x="999616" y="731520"/>
                </a:lnTo>
                <a:lnTo>
                  <a:pt x="1034161" y="783590"/>
                </a:lnTo>
                <a:lnTo>
                  <a:pt x="1076706" y="754380"/>
                </a:lnTo>
                <a:lnTo>
                  <a:pt x="1061445" y="731520"/>
                </a:lnTo>
                <a:close/>
              </a:path>
              <a:path w="1806575" h="1271904">
                <a:moveTo>
                  <a:pt x="940738" y="595630"/>
                </a:moveTo>
                <a:lnTo>
                  <a:pt x="867283" y="595630"/>
                </a:lnTo>
                <a:lnTo>
                  <a:pt x="940942" y="708660"/>
                </a:lnTo>
                <a:lnTo>
                  <a:pt x="851788" y="767080"/>
                </a:lnTo>
                <a:lnTo>
                  <a:pt x="945168" y="767080"/>
                </a:lnTo>
                <a:lnTo>
                  <a:pt x="999616" y="731520"/>
                </a:lnTo>
                <a:lnTo>
                  <a:pt x="1061445" y="731520"/>
                </a:lnTo>
                <a:lnTo>
                  <a:pt x="1023293" y="674370"/>
                </a:lnTo>
                <a:lnTo>
                  <a:pt x="992759" y="674370"/>
                </a:lnTo>
                <a:lnTo>
                  <a:pt x="940738" y="595630"/>
                </a:lnTo>
                <a:close/>
              </a:path>
              <a:path w="1806575" h="1271904">
                <a:moveTo>
                  <a:pt x="1013967" y="660400"/>
                </a:moveTo>
                <a:lnTo>
                  <a:pt x="992759" y="674370"/>
                </a:lnTo>
                <a:lnTo>
                  <a:pt x="1023293" y="674370"/>
                </a:lnTo>
                <a:lnTo>
                  <a:pt x="1013967" y="660400"/>
                </a:lnTo>
                <a:close/>
              </a:path>
              <a:path w="1806575" h="1271904">
                <a:moveTo>
                  <a:pt x="1086100" y="406400"/>
                </a:moveTo>
                <a:lnTo>
                  <a:pt x="1041626" y="415290"/>
                </a:lnTo>
                <a:lnTo>
                  <a:pt x="1001861" y="441960"/>
                </a:lnTo>
                <a:lnTo>
                  <a:pt x="978568" y="476250"/>
                </a:lnTo>
                <a:lnTo>
                  <a:pt x="971732" y="520700"/>
                </a:lnTo>
                <a:lnTo>
                  <a:pt x="975518" y="543560"/>
                </a:lnTo>
                <a:lnTo>
                  <a:pt x="998092" y="591820"/>
                </a:lnTo>
                <a:lnTo>
                  <a:pt x="1027842" y="626110"/>
                </a:lnTo>
                <a:lnTo>
                  <a:pt x="1062736" y="647700"/>
                </a:lnTo>
                <a:lnTo>
                  <a:pt x="1086528" y="652780"/>
                </a:lnTo>
                <a:lnTo>
                  <a:pt x="1110868" y="651510"/>
                </a:lnTo>
                <a:lnTo>
                  <a:pt x="1161288" y="631190"/>
                </a:lnTo>
                <a:lnTo>
                  <a:pt x="1194596" y="599440"/>
                </a:lnTo>
                <a:lnTo>
                  <a:pt x="1107475" y="599440"/>
                </a:lnTo>
                <a:lnTo>
                  <a:pt x="1097280" y="598170"/>
                </a:lnTo>
                <a:lnTo>
                  <a:pt x="1087278" y="594360"/>
                </a:lnTo>
                <a:lnTo>
                  <a:pt x="1077848" y="589280"/>
                </a:lnTo>
                <a:lnTo>
                  <a:pt x="1068990" y="580390"/>
                </a:lnTo>
                <a:lnTo>
                  <a:pt x="1060704" y="570230"/>
                </a:lnTo>
                <a:lnTo>
                  <a:pt x="1110865" y="537210"/>
                </a:lnTo>
                <a:lnTo>
                  <a:pt x="1040511" y="537210"/>
                </a:lnTo>
                <a:lnTo>
                  <a:pt x="1034367" y="527050"/>
                </a:lnTo>
                <a:lnTo>
                  <a:pt x="1030414" y="516890"/>
                </a:lnTo>
                <a:lnTo>
                  <a:pt x="1028652" y="506730"/>
                </a:lnTo>
                <a:lnTo>
                  <a:pt x="1029081" y="496570"/>
                </a:lnTo>
                <a:lnTo>
                  <a:pt x="1057338" y="461010"/>
                </a:lnTo>
                <a:lnTo>
                  <a:pt x="1074864" y="457200"/>
                </a:lnTo>
                <a:lnTo>
                  <a:pt x="1173074" y="457200"/>
                </a:lnTo>
                <a:lnTo>
                  <a:pt x="1172178" y="455930"/>
                </a:lnTo>
                <a:lnTo>
                  <a:pt x="1151699" y="434340"/>
                </a:lnTo>
                <a:lnTo>
                  <a:pt x="1130458" y="419100"/>
                </a:lnTo>
                <a:lnTo>
                  <a:pt x="1108456" y="410210"/>
                </a:lnTo>
                <a:lnTo>
                  <a:pt x="1086100" y="406400"/>
                </a:lnTo>
                <a:close/>
              </a:path>
              <a:path w="1806575" h="1271904">
                <a:moveTo>
                  <a:pt x="1208659" y="515620"/>
                </a:moveTo>
                <a:lnTo>
                  <a:pt x="1150619" y="541020"/>
                </a:lnTo>
                <a:lnTo>
                  <a:pt x="1152860" y="548640"/>
                </a:lnTo>
                <a:lnTo>
                  <a:pt x="1153874" y="557530"/>
                </a:lnTo>
                <a:lnTo>
                  <a:pt x="1126819" y="595630"/>
                </a:lnTo>
                <a:lnTo>
                  <a:pt x="1107475" y="599440"/>
                </a:lnTo>
                <a:lnTo>
                  <a:pt x="1194596" y="599440"/>
                </a:lnTo>
                <a:lnTo>
                  <a:pt x="1198524" y="594360"/>
                </a:lnTo>
                <a:lnTo>
                  <a:pt x="1205738" y="579120"/>
                </a:lnTo>
                <a:lnTo>
                  <a:pt x="1210337" y="565150"/>
                </a:lnTo>
                <a:lnTo>
                  <a:pt x="1212342" y="548640"/>
                </a:lnTo>
                <a:lnTo>
                  <a:pt x="1211774" y="532130"/>
                </a:lnTo>
                <a:lnTo>
                  <a:pt x="1208659" y="515620"/>
                </a:lnTo>
                <a:close/>
              </a:path>
              <a:path w="1806575" h="1271904">
                <a:moveTo>
                  <a:pt x="1348739" y="215900"/>
                </a:moveTo>
                <a:lnTo>
                  <a:pt x="1173480" y="331470"/>
                </a:lnTo>
                <a:lnTo>
                  <a:pt x="1249044" y="445770"/>
                </a:lnTo>
                <a:lnTo>
                  <a:pt x="1265428" y="472440"/>
                </a:lnTo>
                <a:lnTo>
                  <a:pt x="1270047" y="481330"/>
                </a:lnTo>
                <a:lnTo>
                  <a:pt x="1272286" y="486410"/>
                </a:lnTo>
                <a:lnTo>
                  <a:pt x="1273810" y="492760"/>
                </a:lnTo>
                <a:lnTo>
                  <a:pt x="1271015" y="497840"/>
                </a:lnTo>
                <a:lnTo>
                  <a:pt x="1263904" y="502920"/>
                </a:lnTo>
                <a:lnTo>
                  <a:pt x="1260983" y="504190"/>
                </a:lnTo>
                <a:lnTo>
                  <a:pt x="1256538" y="506730"/>
                </a:lnTo>
                <a:lnTo>
                  <a:pt x="1250822" y="510540"/>
                </a:lnTo>
                <a:lnTo>
                  <a:pt x="1245996" y="513080"/>
                </a:lnTo>
                <a:lnTo>
                  <a:pt x="1242949" y="514350"/>
                </a:lnTo>
                <a:lnTo>
                  <a:pt x="1241806" y="515620"/>
                </a:lnTo>
                <a:lnTo>
                  <a:pt x="1267333" y="553720"/>
                </a:lnTo>
                <a:lnTo>
                  <a:pt x="1278044" y="548640"/>
                </a:lnTo>
                <a:lnTo>
                  <a:pt x="1287494" y="544830"/>
                </a:lnTo>
                <a:lnTo>
                  <a:pt x="1295657" y="539750"/>
                </a:lnTo>
                <a:lnTo>
                  <a:pt x="1302512" y="535940"/>
                </a:lnTo>
                <a:lnTo>
                  <a:pt x="1312160" y="528320"/>
                </a:lnTo>
                <a:lnTo>
                  <a:pt x="1335805" y="490220"/>
                </a:lnTo>
                <a:lnTo>
                  <a:pt x="1335659" y="481330"/>
                </a:lnTo>
                <a:lnTo>
                  <a:pt x="1321942" y="444500"/>
                </a:lnTo>
                <a:lnTo>
                  <a:pt x="1253363" y="340360"/>
                </a:lnTo>
                <a:lnTo>
                  <a:pt x="1324737" y="293370"/>
                </a:lnTo>
                <a:lnTo>
                  <a:pt x="1399890" y="293370"/>
                </a:lnTo>
                <a:lnTo>
                  <a:pt x="1348739" y="215900"/>
                </a:lnTo>
                <a:close/>
              </a:path>
              <a:path w="1806575" h="1271904">
                <a:moveTo>
                  <a:pt x="1173074" y="457200"/>
                </a:moveTo>
                <a:lnTo>
                  <a:pt x="1074864" y="457200"/>
                </a:lnTo>
                <a:lnTo>
                  <a:pt x="1084199" y="458470"/>
                </a:lnTo>
                <a:lnTo>
                  <a:pt x="1093436" y="462280"/>
                </a:lnTo>
                <a:lnTo>
                  <a:pt x="1102280" y="468630"/>
                </a:lnTo>
                <a:lnTo>
                  <a:pt x="1110720" y="476250"/>
                </a:lnTo>
                <a:lnTo>
                  <a:pt x="1118742" y="486410"/>
                </a:lnTo>
                <a:lnTo>
                  <a:pt x="1040511" y="537210"/>
                </a:lnTo>
                <a:lnTo>
                  <a:pt x="1110865" y="537210"/>
                </a:lnTo>
                <a:lnTo>
                  <a:pt x="1191894" y="483870"/>
                </a:lnTo>
                <a:lnTo>
                  <a:pt x="1173074" y="457200"/>
                </a:lnTo>
                <a:close/>
              </a:path>
              <a:path w="1806575" h="1271904">
                <a:moveTo>
                  <a:pt x="1399890" y="293370"/>
                </a:moveTo>
                <a:lnTo>
                  <a:pt x="1324737" y="293370"/>
                </a:lnTo>
                <a:lnTo>
                  <a:pt x="1427353" y="448310"/>
                </a:lnTo>
                <a:lnTo>
                  <a:pt x="1479550" y="414020"/>
                </a:lnTo>
                <a:lnTo>
                  <a:pt x="1399890" y="293370"/>
                </a:lnTo>
                <a:close/>
              </a:path>
              <a:path w="1806575" h="1271904">
                <a:moveTo>
                  <a:pt x="1454912" y="146050"/>
                </a:moveTo>
                <a:lnTo>
                  <a:pt x="1402588" y="180340"/>
                </a:lnTo>
                <a:lnTo>
                  <a:pt x="1533270" y="378460"/>
                </a:lnTo>
                <a:lnTo>
                  <a:pt x="1635628" y="311150"/>
                </a:lnTo>
                <a:lnTo>
                  <a:pt x="1563751" y="311150"/>
                </a:lnTo>
                <a:lnTo>
                  <a:pt x="1530477" y="260350"/>
                </a:lnTo>
                <a:lnTo>
                  <a:pt x="1564386" y="237490"/>
                </a:lnTo>
                <a:lnTo>
                  <a:pt x="1577867" y="229870"/>
                </a:lnTo>
                <a:lnTo>
                  <a:pt x="1580207" y="228600"/>
                </a:lnTo>
                <a:lnTo>
                  <a:pt x="1509267" y="228600"/>
                </a:lnTo>
                <a:lnTo>
                  <a:pt x="1454912" y="146050"/>
                </a:lnTo>
                <a:close/>
              </a:path>
              <a:path w="1806575" h="1271904">
                <a:moveTo>
                  <a:pt x="1696065" y="217170"/>
                </a:moveTo>
                <a:lnTo>
                  <a:pt x="1614640" y="217170"/>
                </a:lnTo>
                <a:lnTo>
                  <a:pt x="1620980" y="219710"/>
                </a:lnTo>
                <a:lnTo>
                  <a:pt x="1626677" y="223520"/>
                </a:lnTo>
                <a:lnTo>
                  <a:pt x="1631695" y="229870"/>
                </a:lnTo>
                <a:lnTo>
                  <a:pt x="1635317" y="236220"/>
                </a:lnTo>
                <a:lnTo>
                  <a:pt x="1637236" y="242570"/>
                </a:lnTo>
                <a:lnTo>
                  <a:pt x="1637464" y="248920"/>
                </a:lnTo>
                <a:lnTo>
                  <a:pt x="1636014" y="254000"/>
                </a:lnTo>
                <a:lnTo>
                  <a:pt x="1632751" y="260350"/>
                </a:lnTo>
                <a:lnTo>
                  <a:pt x="1627727" y="266700"/>
                </a:lnTo>
                <a:lnTo>
                  <a:pt x="1612391" y="278130"/>
                </a:lnTo>
                <a:lnTo>
                  <a:pt x="1563751" y="311150"/>
                </a:lnTo>
                <a:lnTo>
                  <a:pt x="1635628" y="311150"/>
                </a:lnTo>
                <a:lnTo>
                  <a:pt x="1677400" y="278130"/>
                </a:lnTo>
                <a:lnTo>
                  <a:pt x="1698251" y="237490"/>
                </a:lnTo>
                <a:lnTo>
                  <a:pt x="1697894" y="223520"/>
                </a:lnTo>
                <a:lnTo>
                  <a:pt x="1696065" y="217170"/>
                </a:lnTo>
                <a:close/>
              </a:path>
              <a:path w="1806575" h="1271904">
                <a:moveTo>
                  <a:pt x="1675638" y="0"/>
                </a:moveTo>
                <a:lnTo>
                  <a:pt x="1623314" y="34290"/>
                </a:lnTo>
                <a:lnTo>
                  <a:pt x="1753996" y="232410"/>
                </a:lnTo>
                <a:lnTo>
                  <a:pt x="1806320" y="198120"/>
                </a:lnTo>
                <a:lnTo>
                  <a:pt x="1675638" y="0"/>
                </a:lnTo>
                <a:close/>
              </a:path>
              <a:path w="1806575" h="1271904">
                <a:moveTo>
                  <a:pt x="1631473" y="163830"/>
                </a:moveTo>
                <a:lnTo>
                  <a:pt x="1621547" y="163830"/>
                </a:lnTo>
                <a:lnTo>
                  <a:pt x="1611884" y="166370"/>
                </a:lnTo>
                <a:lnTo>
                  <a:pt x="1576433" y="184150"/>
                </a:lnTo>
                <a:lnTo>
                  <a:pt x="1509267" y="228600"/>
                </a:lnTo>
                <a:lnTo>
                  <a:pt x="1580207" y="228600"/>
                </a:lnTo>
                <a:lnTo>
                  <a:pt x="1589563" y="223520"/>
                </a:lnTo>
                <a:lnTo>
                  <a:pt x="1599497" y="218440"/>
                </a:lnTo>
                <a:lnTo>
                  <a:pt x="1607692" y="217170"/>
                </a:lnTo>
                <a:lnTo>
                  <a:pt x="1696065" y="217170"/>
                </a:lnTo>
                <a:lnTo>
                  <a:pt x="1693870" y="209550"/>
                </a:lnTo>
                <a:lnTo>
                  <a:pt x="1671050" y="177800"/>
                </a:lnTo>
                <a:lnTo>
                  <a:pt x="1641637" y="165100"/>
                </a:lnTo>
                <a:lnTo>
                  <a:pt x="1631473" y="163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1175"/>
            <a:ext cx="497967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53055" algn="l"/>
              </a:tabLst>
            </a:pPr>
            <a:r>
              <a:rPr sz="4200" b="1" dirty="0">
                <a:solidFill>
                  <a:srgbClr val="771F28"/>
                </a:solidFill>
                <a:latin typeface="Times New Roman"/>
                <a:cs typeface="Times New Roman"/>
              </a:rPr>
              <a:t>ЦЕЛЕ</a:t>
            </a:r>
            <a:r>
              <a:rPr sz="4200" b="1" spc="-20" dirty="0">
                <a:solidFill>
                  <a:srgbClr val="771F28"/>
                </a:solidFill>
                <a:latin typeface="Times New Roman"/>
                <a:cs typeface="Times New Roman"/>
              </a:rPr>
              <a:t>В</a:t>
            </a:r>
            <a:r>
              <a:rPr sz="4200" b="1" dirty="0">
                <a:solidFill>
                  <a:srgbClr val="771F28"/>
                </a:solidFill>
                <a:latin typeface="Times New Roman"/>
                <a:cs typeface="Times New Roman"/>
              </a:rPr>
              <a:t>ОЙ	РАЗДЕЛ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40078"/>
            <a:ext cx="7303134" cy="229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определяет </a:t>
            </a:r>
            <a:r>
              <a:rPr sz="1800" b="1" spc="-10" dirty="0">
                <a:latin typeface="Arial"/>
                <a:cs typeface="Arial"/>
              </a:rPr>
              <a:t>общее </a:t>
            </a:r>
            <a:r>
              <a:rPr sz="1800" b="1" spc="-5" dirty="0">
                <a:latin typeface="Arial"/>
                <a:cs typeface="Arial"/>
              </a:rPr>
              <a:t>назначение, цели, задачи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5" dirty="0">
                <a:latin typeface="Arial"/>
                <a:cs typeface="Arial"/>
              </a:rPr>
              <a:t>планируемые  </a:t>
            </a:r>
            <a:r>
              <a:rPr sz="1800" b="1" spc="-10" dirty="0">
                <a:latin typeface="Arial"/>
                <a:cs typeface="Arial"/>
              </a:rPr>
              <a:t>результаты, </a:t>
            </a:r>
            <a:r>
              <a:rPr sz="1800" b="1" spc="-5" dirty="0">
                <a:latin typeface="Arial"/>
                <a:cs typeface="Arial"/>
              </a:rPr>
              <a:t>а </a:t>
            </a:r>
            <a:r>
              <a:rPr sz="1800" b="1" spc="-10" dirty="0">
                <a:latin typeface="Arial"/>
                <a:cs typeface="Arial"/>
              </a:rPr>
              <a:t>также </a:t>
            </a:r>
            <a:r>
              <a:rPr sz="1800" b="1" dirty="0">
                <a:latin typeface="Arial"/>
                <a:cs typeface="Arial"/>
              </a:rPr>
              <a:t>способы </a:t>
            </a:r>
            <a:r>
              <a:rPr sz="1800" b="1" spc="-5" dirty="0">
                <a:latin typeface="Arial"/>
                <a:cs typeface="Arial"/>
              </a:rPr>
              <a:t>достижений целей </a:t>
            </a:r>
            <a:r>
              <a:rPr sz="1800" b="1" dirty="0">
                <a:latin typeface="Arial"/>
                <a:cs typeface="Arial"/>
              </a:rPr>
              <a:t>и  </a:t>
            </a:r>
            <a:r>
              <a:rPr sz="1800" b="1" spc="-10" dirty="0">
                <a:latin typeface="Arial"/>
                <a:cs typeface="Arial"/>
              </a:rPr>
              <a:t>результатов.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Clr>
                <a:srgbClr val="B16B01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Целевой раздел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включает: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пояснительную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записку;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планируемые результаты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освоения;</a:t>
            </a:r>
            <a:endParaRPr sz="20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419100" algn="l"/>
                <a:tab pos="419734" algn="l"/>
              </a:tabLst>
            </a:pPr>
            <a:r>
              <a:rPr sz="2000" dirty="0">
                <a:latin typeface="Times New Roman"/>
                <a:cs typeface="Times New Roman"/>
              </a:rPr>
              <a:t>систему оценки достижений планируемых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результатов.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3111" y="3931920"/>
            <a:ext cx="1802891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91134"/>
            <a:ext cx="5600065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5" dirty="0">
                <a:solidFill>
                  <a:srgbClr val="771F28"/>
                </a:solidFill>
                <a:latin typeface="Times New Roman"/>
                <a:cs typeface="Times New Roman"/>
              </a:rPr>
              <a:t>СОДЕРЖАТЕЛЬНЫЙ</a:t>
            </a: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200" b="1" dirty="0">
                <a:solidFill>
                  <a:srgbClr val="771F28"/>
                </a:solidFill>
                <a:latin typeface="Times New Roman"/>
                <a:cs typeface="Times New Roman"/>
              </a:rPr>
              <a:t>РАЗДЕЛ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9442"/>
            <a:ext cx="7519034" cy="458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определяет </a:t>
            </a:r>
            <a:r>
              <a:rPr sz="2000" b="1" dirty="0">
                <a:latin typeface="Arial"/>
                <a:cs typeface="Arial"/>
              </a:rPr>
              <a:t>общее содержание образования  </a:t>
            </a:r>
            <a:r>
              <a:rPr sz="2000" dirty="0">
                <a:latin typeface="Arial"/>
                <a:cs typeface="Arial"/>
              </a:rPr>
              <a:t>обучающихся с умственной отсталостью  </a:t>
            </a:r>
            <a:r>
              <a:rPr sz="2000" spc="-5" dirty="0">
                <a:latin typeface="Arial"/>
                <a:cs typeface="Arial"/>
              </a:rPr>
              <a:t>(интеллектуальными </a:t>
            </a:r>
            <a:r>
              <a:rPr sz="2000" dirty="0">
                <a:latin typeface="Arial"/>
                <a:cs typeface="Arial"/>
              </a:rPr>
              <a:t>нарушениями), т. е. </a:t>
            </a:r>
            <a:r>
              <a:rPr sz="2000" spc="-5" dirty="0">
                <a:latin typeface="Arial"/>
                <a:cs typeface="Arial"/>
              </a:rPr>
              <a:t>это </a:t>
            </a:r>
            <a:r>
              <a:rPr sz="2000" dirty="0">
                <a:latin typeface="Arial"/>
                <a:cs typeface="Arial"/>
              </a:rPr>
              <a:t>программы,  ориентированные на достижение предметных и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личностных  результатов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обучающихся</a:t>
            </a:r>
            <a:endParaRPr sz="2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Программа формирования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БУД;</a:t>
            </a:r>
            <a:endParaRPr sz="2000">
              <a:latin typeface="Arial"/>
              <a:cs typeface="Arial"/>
            </a:endParaRPr>
          </a:p>
          <a:p>
            <a:pPr marL="527685" marR="383540" indent="-514984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Программы </a:t>
            </a:r>
            <a:r>
              <a:rPr sz="2000" b="1" spc="-5" dirty="0">
                <a:latin typeface="Arial"/>
                <a:cs typeface="Arial"/>
              </a:rPr>
              <a:t>отдельных учебных предметов, курсов  </a:t>
            </a:r>
            <a:r>
              <a:rPr sz="2000" b="1" dirty="0">
                <a:latin typeface="Arial"/>
                <a:cs typeface="Arial"/>
              </a:rPr>
              <a:t>коррекционно-развивающей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области;</a:t>
            </a:r>
            <a:endParaRPr sz="2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Программа духовно-нравственного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развития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обучающихся;</a:t>
            </a:r>
            <a:endParaRPr sz="2000">
              <a:latin typeface="Arial"/>
              <a:cs typeface="Arial"/>
            </a:endParaRPr>
          </a:p>
          <a:p>
            <a:pPr marL="527685" marR="264160" indent="-514984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Программа формирования экологической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культуры,  </a:t>
            </a:r>
            <a:r>
              <a:rPr sz="2000" b="1" dirty="0">
                <a:latin typeface="Arial"/>
                <a:cs typeface="Arial"/>
              </a:rPr>
              <a:t>ЗОЖ;</a:t>
            </a:r>
            <a:endParaRPr sz="2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Программа коррекционной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работы;</a:t>
            </a:r>
            <a:endParaRPr sz="2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Программа </a:t>
            </a:r>
            <a:r>
              <a:rPr sz="2000" b="1" spc="-5" dirty="0">
                <a:latin typeface="Arial"/>
                <a:cs typeface="Arial"/>
              </a:rPr>
              <a:t>внеурочной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деятельности</a:t>
            </a:r>
            <a:r>
              <a:rPr sz="2000" spc="-5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Clr>
                <a:srgbClr val="B16B01"/>
              </a:buClr>
              <a:buSzPct val="90000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000" b="1" dirty="0">
                <a:latin typeface="Arial"/>
                <a:cs typeface="Arial"/>
              </a:rPr>
              <a:t>Программа </a:t>
            </a:r>
            <a:r>
              <a:rPr sz="2000" b="1" spc="-5" dirty="0">
                <a:latin typeface="Arial"/>
                <a:cs typeface="Arial"/>
              </a:rPr>
              <a:t>сотрудничества </a:t>
            </a:r>
            <a:r>
              <a:rPr sz="2000" b="1" dirty="0">
                <a:latin typeface="Arial"/>
                <a:cs typeface="Arial"/>
              </a:rPr>
              <a:t>с </a:t>
            </a:r>
            <a:r>
              <a:rPr sz="2000" b="1" spc="-5" dirty="0">
                <a:latin typeface="Arial"/>
                <a:cs typeface="Arial"/>
              </a:rPr>
              <a:t>родителями </a:t>
            </a:r>
            <a:r>
              <a:rPr sz="2000" b="1" dirty="0">
                <a:latin typeface="Arial"/>
                <a:cs typeface="Arial"/>
              </a:rPr>
              <a:t>(вариант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2);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6288" y="188595"/>
            <a:ext cx="1803527" cy="151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655" y="39623"/>
            <a:ext cx="6798564" cy="117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655" y="679704"/>
            <a:ext cx="2808732" cy="1175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470" rIns="0" bIns="0" rtlCol="0">
            <a:spAutoFit/>
          </a:bodyPr>
          <a:lstStyle/>
          <a:p>
            <a:pPr marL="534035">
              <a:lnSpc>
                <a:spcPct val="100000"/>
              </a:lnSpc>
            </a:pPr>
            <a:r>
              <a:rPr sz="4200" b="1" dirty="0">
                <a:solidFill>
                  <a:srgbClr val="771F28"/>
                </a:solidFill>
                <a:latin typeface="Times New Roman"/>
                <a:cs typeface="Times New Roman"/>
              </a:rPr>
              <a:t>ОРГАНИЗАЦИОННЫЙ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831469"/>
            <a:ext cx="213995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dirty="0">
                <a:solidFill>
                  <a:srgbClr val="771F28"/>
                </a:solidFill>
                <a:latin typeface="Times New Roman"/>
                <a:cs typeface="Times New Roman"/>
              </a:rPr>
              <a:t>РАЗДЕЛ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1633854"/>
            <a:ext cx="7603490" cy="231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B16B01"/>
              </a:buClr>
              <a:buSzPct val="89285"/>
              <a:buFont typeface="Wingdings"/>
              <a:buChar char="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Организационный </a:t>
            </a:r>
            <a:r>
              <a:rPr sz="2800" b="1" dirty="0" err="1">
                <a:latin typeface="Times New Roman"/>
                <a:cs typeface="Times New Roman"/>
              </a:rPr>
              <a:t>раздел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 smtClean="0">
                <a:latin typeface="Times New Roman"/>
                <a:cs typeface="Times New Roman"/>
              </a:rPr>
              <a:t>-</a:t>
            </a:r>
            <a:r>
              <a:rPr lang="ru-RU" sz="2800" b="1" spc="-5" dirty="0" smtClean="0">
                <a:latin typeface="Times New Roman"/>
                <a:cs typeface="Times New Roman"/>
              </a:rPr>
              <a:t> </a:t>
            </a:r>
            <a:r>
              <a:rPr sz="2800" b="1" spc="-5" dirty="0" err="1" smtClean="0">
                <a:latin typeface="Times New Roman"/>
                <a:cs typeface="Times New Roman"/>
              </a:rPr>
              <a:t>определяет</a:t>
            </a:r>
            <a:r>
              <a:rPr sz="2800" b="1" spc="-5" dirty="0" smtClean="0">
                <a:latin typeface="Times New Roman"/>
                <a:cs typeface="Times New Roman"/>
              </a:rPr>
              <a:t>  </a:t>
            </a:r>
            <a:r>
              <a:rPr sz="2800" b="1" spc="-5" dirty="0">
                <a:latin typeface="Times New Roman"/>
                <a:cs typeface="Times New Roman"/>
              </a:rPr>
              <a:t>общие рамки организации образовательного  процесса, механизмы реализации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АООП</a:t>
            </a:r>
            <a:endParaRPr sz="2800" dirty="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85"/>
              </a:spcBef>
              <a:buClr>
                <a:srgbClr val="B16B01"/>
              </a:buClr>
              <a:buSzPct val="8928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sz="2800" spc="-5" dirty="0">
                <a:latin typeface="Arial"/>
                <a:cs typeface="Arial"/>
              </a:rPr>
              <a:t>включает в </a:t>
            </a:r>
            <a:r>
              <a:rPr sz="2800" dirty="0">
                <a:latin typeface="Arial"/>
                <a:cs typeface="Arial"/>
              </a:rPr>
              <a:t>себя </a:t>
            </a:r>
            <a:r>
              <a:rPr sz="2800" spc="-5" dirty="0">
                <a:latin typeface="Arial"/>
                <a:cs typeface="Arial"/>
              </a:rPr>
              <a:t>учебный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план;</a:t>
            </a:r>
            <a:endParaRPr sz="2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5"/>
              </a:spcBef>
              <a:buClr>
                <a:srgbClr val="B16B01"/>
              </a:buClr>
              <a:buSzPct val="89285"/>
              <a:buFont typeface="Wingdings"/>
              <a:buChar char=""/>
              <a:tabLst>
                <a:tab pos="355600" algn="l"/>
                <a:tab pos="3335020" algn="l"/>
                <a:tab pos="5494655" algn="l"/>
              </a:tabLst>
            </a:pPr>
            <a:r>
              <a:rPr sz="2800" spc="-5" dirty="0">
                <a:latin typeface="Arial"/>
                <a:cs typeface="Arial"/>
              </a:rPr>
              <a:t>систему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условий	</a:t>
            </a:r>
            <a:r>
              <a:rPr sz="2800" spc="-5" dirty="0">
                <a:latin typeface="Arial"/>
                <a:cs typeface="Arial"/>
              </a:rPr>
              <a:t>реализации	АООП.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27982" y="4149128"/>
            <a:ext cx="1415034" cy="2331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1175"/>
            <a:ext cx="4399915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6535" algn="l"/>
              </a:tabLst>
            </a:pPr>
            <a:r>
              <a:rPr sz="42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Стру</a:t>
            </a:r>
            <a:r>
              <a:rPr sz="4200" b="1" spc="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42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тура</a:t>
            </a:r>
            <a:r>
              <a:rPr sz="4200" b="1" dirty="0">
                <a:solidFill>
                  <a:srgbClr val="000000"/>
                </a:solidFill>
                <a:latin typeface="Times New Roman"/>
                <a:cs typeface="Times New Roman"/>
              </a:rPr>
              <a:t>	АООП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5455">
              <a:lnSpc>
                <a:spcPts val="1945"/>
              </a:lnSpc>
              <a:tabLst>
                <a:tab pos="808355" algn="l"/>
              </a:tabLst>
            </a:pPr>
            <a:r>
              <a:rPr sz="1600" spc="5" dirty="0">
                <a:solidFill>
                  <a:srgbClr val="B16B01"/>
                </a:solidFill>
                <a:latin typeface="Arial"/>
                <a:cs typeface="Arial"/>
              </a:rPr>
              <a:t>1.	</a:t>
            </a:r>
            <a:r>
              <a:rPr sz="1800" b="0" u="heavy" spc="5" dirty="0">
                <a:latin typeface="Times New Roman"/>
                <a:cs typeface="Times New Roman"/>
              </a:rPr>
              <a:t> </a:t>
            </a:r>
            <a:r>
              <a:rPr sz="1800" u="heavy" spc="-5" dirty="0">
                <a:latin typeface="Arial"/>
                <a:cs typeface="Arial"/>
              </a:rPr>
              <a:t>Целевой</a:t>
            </a:r>
            <a:r>
              <a:rPr sz="1800" u="heavy" spc="-55" dirty="0">
                <a:latin typeface="Arial"/>
                <a:cs typeface="Arial"/>
              </a:rPr>
              <a:t> </a:t>
            </a:r>
            <a:r>
              <a:rPr sz="1800" u="heavy" spc="-5" dirty="0">
                <a:latin typeface="Arial"/>
                <a:cs typeface="Arial"/>
              </a:rPr>
              <a:t>раздел</a:t>
            </a:r>
            <a:endParaRPr sz="1800">
              <a:latin typeface="Arial"/>
              <a:cs typeface="Arial"/>
            </a:endParaRPr>
          </a:p>
          <a:p>
            <a:pPr marL="807720" indent="-342265">
              <a:lnSpc>
                <a:spcPts val="173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808355" algn="l"/>
                <a:tab pos="808990" algn="l"/>
              </a:tabLst>
            </a:pPr>
            <a:r>
              <a:rPr sz="1800" b="0" spc="-5" dirty="0">
                <a:latin typeface="Arial"/>
                <a:cs typeface="Arial"/>
              </a:rPr>
              <a:t>Пояснительная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записка;</a:t>
            </a:r>
            <a:endParaRPr sz="1800">
              <a:latin typeface="Arial"/>
              <a:cs typeface="Arial"/>
            </a:endParaRPr>
          </a:p>
          <a:p>
            <a:pPr marL="807720" indent="-342265">
              <a:lnSpc>
                <a:spcPts val="173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808355" algn="l"/>
                <a:tab pos="808990" algn="l"/>
              </a:tabLst>
            </a:pPr>
            <a:r>
              <a:rPr sz="1800" b="0" spc="-5" dirty="0">
                <a:latin typeface="Arial"/>
                <a:cs typeface="Arial"/>
              </a:rPr>
              <a:t>Планируемые результаты</a:t>
            </a:r>
            <a:r>
              <a:rPr sz="1800" b="0" spc="3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освоения;</a:t>
            </a:r>
            <a:endParaRPr sz="1800">
              <a:latin typeface="Arial"/>
              <a:cs typeface="Arial"/>
            </a:endParaRPr>
          </a:p>
          <a:p>
            <a:pPr marL="807720" indent="-342265">
              <a:lnSpc>
                <a:spcPts val="173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808355" algn="l"/>
                <a:tab pos="808990" algn="l"/>
              </a:tabLst>
            </a:pPr>
            <a:r>
              <a:rPr sz="1800" b="0" spc="-5" dirty="0">
                <a:latin typeface="Arial"/>
                <a:cs typeface="Arial"/>
              </a:rPr>
              <a:t>Система оценки достижения;</a:t>
            </a:r>
            <a:endParaRPr sz="1800">
              <a:latin typeface="Arial"/>
              <a:cs typeface="Arial"/>
            </a:endParaRPr>
          </a:p>
          <a:p>
            <a:pPr marL="465455">
              <a:lnSpc>
                <a:spcPts val="1945"/>
              </a:lnSpc>
            </a:pPr>
            <a:r>
              <a:rPr sz="1800" b="0" dirty="0">
                <a:latin typeface="Arial"/>
                <a:cs typeface="Arial"/>
              </a:rPr>
              <a:t>2. </a:t>
            </a:r>
            <a:r>
              <a:rPr sz="1800" u="heavy" spc="-5" dirty="0">
                <a:latin typeface="Arial"/>
                <a:cs typeface="Arial"/>
              </a:rPr>
              <a:t>Содержательный</a:t>
            </a:r>
            <a:r>
              <a:rPr sz="1800" u="heavy" spc="-20" dirty="0">
                <a:latin typeface="Arial"/>
                <a:cs typeface="Arial"/>
              </a:rPr>
              <a:t> </a:t>
            </a:r>
            <a:r>
              <a:rPr sz="1800" u="heavy" spc="-5" dirty="0">
                <a:latin typeface="Arial"/>
                <a:cs typeface="Arial"/>
              </a:rPr>
              <a:t>раздел</a:t>
            </a:r>
            <a:endParaRPr sz="1800">
              <a:latin typeface="Arial"/>
              <a:cs typeface="Arial"/>
            </a:endParaRPr>
          </a:p>
          <a:p>
            <a:pPr marL="980440" indent="-514984">
              <a:lnSpc>
                <a:spcPts val="1945"/>
              </a:lnSpc>
              <a:spcBef>
                <a:spcPts val="1295"/>
              </a:spcBef>
              <a:buClr>
                <a:srgbClr val="B16B01"/>
              </a:buClr>
              <a:buSzPct val="88888"/>
              <a:buFont typeface="Wingdings"/>
              <a:buChar char=""/>
              <a:tabLst>
                <a:tab pos="981075" algn="l"/>
                <a:tab pos="981710" algn="l"/>
              </a:tabLst>
            </a:pPr>
            <a:r>
              <a:rPr sz="1800" spc="-5" dirty="0">
                <a:latin typeface="Arial"/>
                <a:cs typeface="Arial"/>
              </a:rPr>
              <a:t>Программа формирования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БУД;</a:t>
            </a:r>
            <a:endParaRPr sz="1800">
              <a:latin typeface="Arial"/>
              <a:cs typeface="Arial"/>
            </a:endParaRPr>
          </a:p>
          <a:p>
            <a:pPr marL="980440" marR="5080" indent="-514984">
              <a:lnSpc>
                <a:spcPct val="80000"/>
              </a:lnSpc>
              <a:spcBef>
                <a:spcPts val="215"/>
              </a:spcBef>
              <a:buClr>
                <a:srgbClr val="B16B01"/>
              </a:buClr>
              <a:buSzPct val="88888"/>
              <a:buFont typeface="Wingdings"/>
              <a:buChar char=""/>
              <a:tabLst>
                <a:tab pos="981075" algn="l"/>
                <a:tab pos="981710" algn="l"/>
              </a:tabLst>
            </a:pPr>
            <a:r>
              <a:rPr sz="1800" b="0" spc="-5" dirty="0">
                <a:latin typeface="Arial"/>
                <a:cs typeface="Arial"/>
              </a:rPr>
              <a:t>Программы отдельных учебных предметов, курсов коррекционно-  развивающей</a:t>
            </a:r>
            <a:r>
              <a:rPr sz="1800" b="0" spc="-7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области;</a:t>
            </a:r>
            <a:endParaRPr sz="1800">
              <a:latin typeface="Arial"/>
              <a:cs typeface="Arial"/>
            </a:endParaRPr>
          </a:p>
          <a:p>
            <a:pPr marL="980440" indent="-514984">
              <a:lnSpc>
                <a:spcPts val="151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981075" algn="l"/>
                <a:tab pos="981710" algn="l"/>
              </a:tabLst>
            </a:pPr>
            <a:r>
              <a:rPr sz="1800" b="0" spc="-5" dirty="0">
                <a:latin typeface="Arial"/>
                <a:cs typeface="Arial"/>
              </a:rPr>
              <a:t>Программа духовно-нравственного развития</a:t>
            </a:r>
            <a:r>
              <a:rPr sz="1800" b="0" spc="175" dirty="0">
                <a:latin typeface="Arial"/>
                <a:cs typeface="Arial"/>
              </a:rPr>
              <a:t> </a:t>
            </a:r>
            <a:r>
              <a:rPr sz="1600" b="0" spc="-10" dirty="0">
                <a:latin typeface="Arial"/>
                <a:cs typeface="Arial"/>
              </a:rPr>
              <a:t>обучающихся;</a:t>
            </a:r>
            <a:endParaRPr sz="1600">
              <a:latin typeface="Arial"/>
              <a:cs typeface="Arial"/>
            </a:endParaRPr>
          </a:p>
          <a:p>
            <a:pPr marL="980440" indent="-514984">
              <a:lnSpc>
                <a:spcPts val="1730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981075" algn="l"/>
                <a:tab pos="981710" algn="l"/>
              </a:tabLst>
            </a:pPr>
            <a:r>
              <a:rPr sz="1800" b="0" spc="-5" dirty="0">
                <a:latin typeface="Arial"/>
                <a:cs typeface="Arial"/>
              </a:rPr>
              <a:t>Программа формирования экологической культуры,</a:t>
            </a:r>
            <a:r>
              <a:rPr sz="1800" b="0" spc="7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ЗОЖ;</a:t>
            </a:r>
            <a:endParaRPr sz="1800">
              <a:latin typeface="Arial"/>
              <a:cs typeface="Arial"/>
            </a:endParaRPr>
          </a:p>
          <a:p>
            <a:pPr marL="980440" indent="-514984">
              <a:lnSpc>
                <a:spcPts val="1945"/>
              </a:lnSpc>
              <a:buClr>
                <a:srgbClr val="B16B01"/>
              </a:buClr>
              <a:buSzPct val="88888"/>
              <a:buFont typeface="Wingdings"/>
              <a:buChar char=""/>
              <a:tabLst>
                <a:tab pos="981075" algn="l"/>
                <a:tab pos="981710" algn="l"/>
              </a:tabLst>
            </a:pPr>
            <a:r>
              <a:rPr sz="1800" b="0" spc="-5" dirty="0">
                <a:latin typeface="Arial"/>
                <a:cs typeface="Arial"/>
              </a:rPr>
              <a:t>Программа коррекционной</a:t>
            </a:r>
            <a:r>
              <a:rPr sz="1800" b="0" spc="2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работы;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245102"/>
            <a:ext cx="1797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5" dirty="0">
                <a:solidFill>
                  <a:srgbClr val="B16B01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8505" y="4219702"/>
            <a:ext cx="4128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Программа внеурочной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деятельности;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4439157"/>
            <a:ext cx="7604759" cy="161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3. </a:t>
            </a:r>
            <a:r>
              <a:rPr sz="1800" b="1" u="heavy" spc="-5" dirty="0">
                <a:latin typeface="Arial"/>
                <a:cs typeface="Arial"/>
              </a:rPr>
              <a:t>Организационный раздел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527685" indent="-514984">
              <a:lnSpc>
                <a:spcPts val="2270"/>
              </a:lnSpc>
              <a:spcBef>
                <a:spcPts val="5"/>
              </a:spcBef>
              <a:buClr>
                <a:srgbClr val="B16B01"/>
              </a:buClr>
              <a:buSzPct val="90476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100" spc="-5" dirty="0">
                <a:latin typeface="Arial"/>
                <a:cs typeface="Arial"/>
              </a:rPr>
              <a:t>Учебный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план;</a:t>
            </a:r>
            <a:endParaRPr sz="2100">
              <a:latin typeface="Arial"/>
              <a:cs typeface="Arial"/>
            </a:endParaRPr>
          </a:p>
          <a:p>
            <a:pPr marL="527685" marR="5080" indent="-514984">
              <a:lnSpc>
                <a:spcPct val="78900"/>
              </a:lnSpc>
              <a:spcBef>
                <a:spcPts val="280"/>
              </a:spcBef>
              <a:buClr>
                <a:srgbClr val="B16B01"/>
              </a:buClr>
              <a:buSzPct val="90476"/>
              <a:buFont typeface="Wingdings"/>
              <a:buChar char=""/>
              <a:tabLst>
                <a:tab pos="527685" algn="l"/>
                <a:tab pos="528320" algn="l"/>
              </a:tabLst>
            </a:pPr>
            <a:r>
              <a:rPr sz="2100" spc="-5" dirty="0">
                <a:latin typeface="Arial"/>
                <a:cs typeface="Arial"/>
              </a:rPr>
              <a:t>Систему </a:t>
            </a:r>
            <a:r>
              <a:rPr sz="2100" dirty="0">
                <a:latin typeface="Arial"/>
                <a:cs typeface="Arial"/>
              </a:rPr>
              <a:t>условий </a:t>
            </a:r>
            <a:r>
              <a:rPr sz="2100" spc="-5" dirty="0">
                <a:latin typeface="Arial"/>
                <a:cs typeface="Arial"/>
              </a:rPr>
              <a:t>реализации </a:t>
            </a:r>
            <a:r>
              <a:rPr sz="2100" dirty="0">
                <a:latin typeface="Arial"/>
                <a:cs typeface="Arial"/>
              </a:rPr>
              <a:t>АООП </a:t>
            </a:r>
            <a:r>
              <a:rPr sz="2100" spc="-5" dirty="0">
                <a:latin typeface="Arial"/>
                <a:cs typeface="Arial"/>
              </a:rPr>
              <a:t>для обучающихся </a:t>
            </a:r>
            <a:r>
              <a:rPr sz="2100" dirty="0">
                <a:latin typeface="Arial"/>
                <a:cs typeface="Arial"/>
              </a:rPr>
              <a:t>с  </a:t>
            </a:r>
            <a:r>
              <a:rPr sz="2100" spc="-5" dirty="0">
                <a:latin typeface="Arial"/>
                <a:cs typeface="Arial"/>
              </a:rPr>
              <a:t>умственной отсталостью (интеллектуальными  нарушениями)</a:t>
            </a:r>
            <a:r>
              <a:rPr sz="2300" spc="-5" dirty="0">
                <a:latin typeface="Arial"/>
                <a:cs typeface="Arial"/>
              </a:rPr>
              <a:t>;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72225" y="404622"/>
            <a:ext cx="2520315" cy="2520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719328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5" dirty="0"/>
              <a:t>Пояснительная </a:t>
            </a:r>
            <a:r>
              <a:rPr sz="4200" spc="-5" dirty="0" err="1"/>
              <a:t>записка</a:t>
            </a:r>
            <a:r>
              <a:rPr sz="4200" spc="15" dirty="0"/>
              <a:t> </a:t>
            </a:r>
            <a:endParaRPr sz="42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838200"/>
            <a:ext cx="276225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5" dirty="0" err="1" smtClean="0">
                <a:solidFill>
                  <a:srgbClr val="313131"/>
                </a:solidFill>
                <a:latin typeface="Times New Roman"/>
                <a:cs typeface="Times New Roman"/>
              </a:rPr>
              <a:t>раскрыва</a:t>
            </a:r>
            <a:r>
              <a:rPr lang="ru-RU" sz="4200" spc="-5" dirty="0" err="1" smtClean="0">
                <a:solidFill>
                  <a:srgbClr val="313131"/>
                </a:solidFill>
                <a:latin typeface="Times New Roman"/>
                <a:cs typeface="Times New Roman"/>
              </a:rPr>
              <a:t>ет</a:t>
            </a:r>
            <a:r>
              <a:rPr sz="4200" spc="-5" dirty="0" smtClean="0">
                <a:solidFill>
                  <a:srgbClr val="313131"/>
                </a:solidFill>
                <a:latin typeface="Times New Roman"/>
                <a:cs typeface="Times New Roman"/>
              </a:rPr>
              <a:t>:</a:t>
            </a: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640078"/>
            <a:ext cx="7602220" cy="33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marR="66675" indent="-287020">
              <a:lnSpc>
                <a:spcPct val="100000"/>
              </a:lnSpc>
              <a:buClr>
                <a:srgbClr val="EF7E0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цели </a:t>
            </a:r>
            <a:r>
              <a:rPr sz="1800" spc="-5" dirty="0">
                <a:latin typeface="Arial"/>
                <a:cs typeface="Arial"/>
              </a:rPr>
              <a:t>реализации </a:t>
            </a:r>
            <a:r>
              <a:rPr sz="1800" dirty="0">
                <a:latin typeface="Arial"/>
                <a:cs typeface="Arial"/>
              </a:rPr>
              <a:t>АООП, </a:t>
            </a:r>
            <a:r>
              <a:rPr sz="1800" spc="-5" dirty="0">
                <a:latin typeface="Arial"/>
                <a:cs typeface="Arial"/>
              </a:rPr>
              <a:t>конкретизированные в </a:t>
            </a:r>
            <a:r>
              <a:rPr sz="1800" dirty="0">
                <a:latin typeface="Arial"/>
                <a:cs typeface="Arial"/>
              </a:rPr>
              <a:t>соответствии с  </a:t>
            </a:r>
            <a:r>
              <a:rPr sz="1800" spc="-5" dirty="0">
                <a:latin typeface="Arial"/>
                <a:cs typeface="Arial"/>
              </a:rPr>
              <a:t>требованиями Стандарта </a:t>
            </a:r>
            <a:r>
              <a:rPr sz="1800" dirty="0">
                <a:latin typeface="Arial"/>
                <a:cs typeface="Arial"/>
              </a:rPr>
              <a:t>к </a:t>
            </a:r>
            <a:r>
              <a:rPr sz="1800" spc="-5" dirty="0">
                <a:latin typeface="Arial"/>
                <a:cs typeface="Arial"/>
              </a:rPr>
              <a:t>результатам освоения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АООП;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430"/>
              </a:spcBef>
              <a:buClr>
                <a:srgbClr val="EF7E0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принципы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подходы </a:t>
            </a:r>
            <a:r>
              <a:rPr sz="1800" dirty="0">
                <a:latin typeface="Arial"/>
                <a:cs typeface="Arial"/>
              </a:rPr>
              <a:t>к </a:t>
            </a:r>
            <a:r>
              <a:rPr sz="1800" spc="-5" dirty="0">
                <a:latin typeface="Arial"/>
                <a:cs typeface="Arial"/>
              </a:rPr>
              <a:t>формированию </a:t>
            </a:r>
            <a:r>
              <a:rPr sz="1800" dirty="0">
                <a:latin typeface="Arial"/>
                <a:cs typeface="Arial"/>
              </a:rPr>
              <a:t>АООП;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430"/>
              </a:spcBef>
              <a:buClr>
                <a:srgbClr val="EF7E0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общую </a:t>
            </a:r>
            <a:r>
              <a:rPr sz="1800" spc="-5" dirty="0">
                <a:latin typeface="Arial"/>
                <a:cs typeface="Arial"/>
              </a:rPr>
              <a:t>характеристику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АООП;</a:t>
            </a:r>
            <a:endParaRPr sz="1800">
              <a:latin typeface="Arial"/>
              <a:cs typeface="Arial"/>
            </a:endParaRPr>
          </a:p>
          <a:p>
            <a:pPr marL="756285" marR="219075" indent="-287020">
              <a:lnSpc>
                <a:spcPct val="100000"/>
              </a:lnSpc>
              <a:spcBef>
                <a:spcPts val="434"/>
              </a:spcBef>
              <a:buClr>
                <a:srgbClr val="EF7E0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психолого-педагогическую характеристику </a:t>
            </a:r>
            <a:r>
              <a:rPr sz="1800" spc="-10" dirty="0">
                <a:latin typeface="Arial"/>
                <a:cs typeface="Arial"/>
              </a:rPr>
              <a:t>обучающихся </a:t>
            </a:r>
            <a:r>
              <a:rPr sz="1800" dirty="0">
                <a:latin typeface="Arial"/>
                <a:cs typeface="Arial"/>
              </a:rPr>
              <a:t>с  </a:t>
            </a:r>
            <a:r>
              <a:rPr sz="1800" spc="-5" dirty="0">
                <a:latin typeface="Arial"/>
                <a:cs typeface="Arial"/>
              </a:rPr>
              <a:t>умственной отсталостью (интеллектуальными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нарушениями);</a:t>
            </a:r>
            <a:endParaRPr sz="1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430"/>
              </a:spcBef>
              <a:buClr>
                <a:srgbClr val="EF7E09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описание особых образовательных потребностей </a:t>
            </a:r>
            <a:r>
              <a:rPr sz="1800" spc="-10" dirty="0">
                <a:latin typeface="Arial"/>
                <a:cs typeface="Arial"/>
              </a:rPr>
              <a:t>обучающихся 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умственной отсталостью (интеллектуальными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нарушениями);</a:t>
            </a:r>
            <a:endParaRPr sz="1800">
              <a:latin typeface="Arial"/>
              <a:cs typeface="Arial"/>
            </a:endParaRPr>
          </a:p>
          <a:p>
            <a:pPr marL="354965" marR="8255" indent="-342265">
              <a:lnSpc>
                <a:spcPct val="100000"/>
              </a:lnSpc>
              <a:spcBef>
                <a:spcPts val="430"/>
              </a:spcBef>
              <a:buClr>
                <a:srgbClr val="B16B01"/>
              </a:buClr>
              <a:buSzPct val="8888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описание </a:t>
            </a:r>
            <a:r>
              <a:rPr sz="1800" spc="-10" dirty="0">
                <a:latin typeface="Arial"/>
                <a:cs typeface="Arial"/>
              </a:rPr>
              <a:t>структуры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общую </a:t>
            </a:r>
            <a:r>
              <a:rPr sz="1800" spc="-5" dirty="0">
                <a:latin typeface="Arial"/>
                <a:cs typeface="Arial"/>
              </a:rPr>
              <a:t>характеристику </a:t>
            </a:r>
            <a:r>
              <a:rPr sz="1800" dirty="0">
                <a:latin typeface="Arial"/>
                <a:cs typeface="Arial"/>
              </a:rPr>
              <a:t>СИПР </a:t>
            </a:r>
            <a:r>
              <a:rPr sz="1800" spc="-10" dirty="0">
                <a:latin typeface="Arial"/>
                <a:cs typeface="Arial"/>
              </a:rPr>
              <a:t>обучающихся </a:t>
            </a:r>
            <a:r>
              <a:rPr sz="1800" dirty="0">
                <a:latin typeface="Arial"/>
                <a:cs typeface="Arial"/>
              </a:rPr>
              <a:t>с  </a:t>
            </a:r>
            <a:r>
              <a:rPr sz="1800" spc="-5" dirty="0">
                <a:latin typeface="Arial"/>
                <a:cs typeface="Arial"/>
              </a:rPr>
              <a:t>умственной отсталостью (интеллектуальными нарушениями)  (вариант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917" y="201167"/>
            <a:ext cx="63055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1964" algn="l"/>
              </a:tabLst>
            </a:pP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Программа	</a:t>
            </a: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формирования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базовых</a:t>
            </a:r>
            <a:r>
              <a:rPr sz="2400" b="1" spc="-25" dirty="0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учебных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действий</a:t>
            </a:r>
            <a:r>
              <a:rPr sz="18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012" y="1484375"/>
            <a:ext cx="7416863" cy="72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6012" y="1484375"/>
            <a:ext cx="7417434" cy="720725"/>
          </a:xfrm>
          <a:custGeom>
            <a:avLst/>
            <a:gdLst/>
            <a:ahLst/>
            <a:cxnLst/>
            <a:rect l="l" t="t" r="r" b="b"/>
            <a:pathLst>
              <a:path w="7417434" h="720725">
                <a:moveTo>
                  <a:pt x="0" y="360299"/>
                </a:moveTo>
                <a:lnTo>
                  <a:pt x="3289" y="311404"/>
                </a:lnTo>
                <a:lnTo>
                  <a:pt x="12873" y="264509"/>
                </a:lnTo>
                <a:lnTo>
                  <a:pt x="28321" y="220045"/>
                </a:lnTo>
                <a:lnTo>
                  <a:pt x="49203" y="178439"/>
                </a:lnTo>
                <a:lnTo>
                  <a:pt x="75090" y="140121"/>
                </a:lnTo>
                <a:lnTo>
                  <a:pt x="105552" y="105521"/>
                </a:lnTo>
                <a:lnTo>
                  <a:pt x="140161" y="75066"/>
                </a:lnTo>
                <a:lnTo>
                  <a:pt x="178486" y="49186"/>
                </a:lnTo>
                <a:lnTo>
                  <a:pt x="220098" y="28311"/>
                </a:lnTo>
                <a:lnTo>
                  <a:pt x="264568" y="12868"/>
                </a:lnTo>
                <a:lnTo>
                  <a:pt x="311466" y="3288"/>
                </a:lnTo>
                <a:lnTo>
                  <a:pt x="360362" y="0"/>
                </a:lnTo>
                <a:lnTo>
                  <a:pt x="7056437" y="0"/>
                </a:lnTo>
                <a:lnTo>
                  <a:pt x="7105334" y="3288"/>
                </a:lnTo>
                <a:lnTo>
                  <a:pt x="7152236" y="12868"/>
                </a:lnTo>
                <a:lnTo>
                  <a:pt x="7196710" y="28311"/>
                </a:lnTo>
                <a:lnTo>
                  <a:pt x="7238329" y="49186"/>
                </a:lnTo>
                <a:lnTo>
                  <a:pt x="7276662" y="75066"/>
                </a:lnTo>
                <a:lnTo>
                  <a:pt x="7311278" y="105521"/>
                </a:lnTo>
                <a:lnTo>
                  <a:pt x="7341749" y="140121"/>
                </a:lnTo>
                <a:lnTo>
                  <a:pt x="7367643" y="178439"/>
                </a:lnTo>
                <a:lnTo>
                  <a:pt x="7388532" y="220045"/>
                </a:lnTo>
                <a:lnTo>
                  <a:pt x="7403985" y="264509"/>
                </a:lnTo>
                <a:lnTo>
                  <a:pt x="7413572" y="311404"/>
                </a:lnTo>
                <a:lnTo>
                  <a:pt x="7416863" y="360299"/>
                </a:lnTo>
                <a:lnTo>
                  <a:pt x="7413572" y="409196"/>
                </a:lnTo>
                <a:lnTo>
                  <a:pt x="7403985" y="456097"/>
                </a:lnTo>
                <a:lnTo>
                  <a:pt x="7388532" y="500572"/>
                </a:lnTo>
                <a:lnTo>
                  <a:pt x="7367643" y="542191"/>
                </a:lnTo>
                <a:lnTo>
                  <a:pt x="7341749" y="580523"/>
                </a:lnTo>
                <a:lnTo>
                  <a:pt x="7311278" y="615140"/>
                </a:lnTo>
                <a:lnTo>
                  <a:pt x="7276662" y="645610"/>
                </a:lnTo>
                <a:lnTo>
                  <a:pt x="7238329" y="671505"/>
                </a:lnTo>
                <a:lnTo>
                  <a:pt x="7196710" y="692394"/>
                </a:lnTo>
                <a:lnTo>
                  <a:pt x="7152236" y="707846"/>
                </a:lnTo>
                <a:lnTo>
                  <a:pt x="7105334" y="717433"/>
                </a:lnTo>
                <a:lnTo>
                  <a:pt x="7056437" y="720725"/>
                </a:lnTo>
                <a:lnTo>
                  <a:pt x="360362" y="720725"/>
                </a:lnTo>
                <a:lnTo>
                  <a:pt x="311466" y="717433"/>
                </a:lnTo>
                <a:lnTo>
                  <a:pt x="264568" y="707846"/>
                </a:lnTo>
                <a:lnTo>
                  <a:pt x="220098" y="692394"/>
                </a:lnTo>
                <a:lnTo>
                  <a:pt x="178486" y="671505"/>
                </a:lnTo>
                <a:lnTo>
                  <a:pt x="140161" y="645610"/>
                </a:lnTo>
                <a:lnTo>
                  <a:pt x="105552" y="615140"/>
                </a:lnTo>
                <a:lnTo>
                  <a:pt x="75090" y="580523"/>
                </a:lnTo>
                <a:lnTo>
                  <a:pt x="49203" y="542191"/>
                </a:lnTo>
                <a:lnTo>
                  <a:pt x="28321" y="500572"/>
                </a:lnTo>
                <a:lnTo>
                  <a:pt x="12873" y="456097"/>
                </a:lnTo>
                <a:lnTo>
                  <a:pt x="3289" y="409196"/>
                </a:lnTo>
                <a:lnTo>
                  <a:pt x="0" y="360299"/>
                </a:lnTo>
                <a:close/>
              </a:path>
            </a:pathLst>
          </a:custGeom>
          <a:ln w="38100">
            <a:solidFill>
              <a:srgbClr val="C5A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7513" y="1523238"/>
            <a:ext cx="67722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6666"/>
                </a:solidFill>
                <a:latin typeface="Arial"/>
                <a:cs typeface="Arial"/>
              </a:rPr>
              <a:t>устанавливает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ценностные ориентиры</a:t>
            </a:r>
            <a:r>
              <a:rPr sz="2000" b="1" spc="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образования;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113" y="1416689"/>
            <a:ext cx="781050" cy="702310"/>
          </a:xfrm>
          <a:custGeom>
            <a:avLst/>
            <a:gdLst/>
            <a:ahLst/>
            <a:cxnLst/>
            <a:rect l="l" t="t" r="r" b="b"/>
            <a:pathLst>
              <a:path w="781050" h="702310">
                <a:moveTo>
                  <a:pt x="320081" y="0"/>
                </a:moveTo>
                <a:lnTo>
                  <a:pt x="275197" y="2596"/>
                </a:lnTo>
                <a:lnTo>
                  <a:pt x="231971" y="10022"/>
                </a:lnTo>
                <a:lnTo>
                  <a:pt x="190887" y="22195"/>
                </a:lnTo>
                <a:lnTo>
                  <a:pt x="152432" y="39033"/>
                </a:lnTo>
                <a:lnTo>
                  <a:pt x="117090" y="60453"/>
                </a:lnTo>
                <a:lnTo>
                  <a:pt x="85346" y="86372"/>
                </a:lnTo>
                <a:lnTo>
                  <a:pt x="57686" y="116709"/>
                </a:lnTo>
                <a:lnTo>
                  <a:pt x="34595" y="151379"/>
                </a:lnTo>
                <a:lnTo>
                  <a:pt x="17049" y="189135"/>
                </a:lnTo>
                <a:lnTo>
                  <a:pt x="5578" y="228534"/>
                </a:lnTo>
                <a:lnTo>
                  <a:pt x="0" y="269121"/>
                </a:lnTo>
                <a:lnTo>
                  <a:pt x="133" y="310437"/>
                </a:lnTo>
                <a:lnTo>
                  <a:pt x="5797" y="352026"/>
                </a:lnTo>
                <a:lnTo>
                  <a:pt x="16809" y="393430"/>
                </a:lnTo>
                <a:lnTo>
                  <a:pt x="32988" y="434193"/>
                </a:lnTo>
                <a:lnTo>
                  <a:pt x="54152" y="473856"/>
                </a:lnTo>
                <a:lnTo>
                  <a:pt x="80120" y="511964"/>
                </a:lnTo>
                <a:lnTo>
                  <a:pt x="110711" y="548059"/>
                </a:lnTo>
                <a:lnTo>
                  <a:pt x="145741" y="581684"/>
                </a:lnTo>
                <a:lnTo>
                  <a:pt x="185031" y="612381"/>
                </a:lnTo>
                <a:lnTo>
                  <a:pt x="228397" y="639694"/>
                </a:lnTo>
                <a:lnTo>
                  <a:pt x="274289" y="662483"/>
                </a:lnTo>
                <a:lnTo>
                  <a:pt x="320949" y="680025"/>
                </a:lnTo>
                <a:lnTo>
                  <a:pt x="367893" y="692405"/>
                </a:lnTo>
                <a:lnTo>
                  <a:pt x="414635" y="699706"/>
                </a:lnTo>
                <a:lnTo>
                  <a:pt x="460691" y="702012"/>
                </a:lnTo>
                <a:lnTo>
                  <a:pt x="505575" y="699407"/>
                </a:lnTo>
                <a:lnTo>
                  <a:pt x="548801" y="691974"/>
                </a:lnTo>
                <a:lnTo>
                  <a:pt x="589884" y="679796"/>
                </a:lnTo>
                <a:lnTo>
                  <a:pt x="628340" y="662958"/>
                </a:lnTo>
                <a:lnTo>
                  <a:pt x="663682" y="641542"/>
                </a:lnTo>
                <a:lnTo>
                  <a:pt x="695426" y="615632"/>
                </a:lnTo>
                <a:lnTo>
                  <a:pt x="723086" y="585313"/>
                </a:lnTo>
                <a:lnTo>
                  <a:pt x="746176" y="550667"/>
                </a:lnTo>
                <a:lnTo>
                  <a:pt x="763725" y="512910"/>
                </a:lnTo>
                <a:lnTo>
                  <a:pt x="775198" y="473505"/>
                </a:lnTo>
                <a:lnTo>
                  <a:pt x="780778" y="432910"/>
                </a:lnTo>
                <a:lnTo>
                  <a:pt x="780644" y="391585"/>
                </a:lnTo>
                <a:lnTo>
                  <a:pt x="774981" y="349986"/>
                </a:lnTo>
                <a:lnTo>
                  <a:pt x="763968" y="308573"/>
                </a:lnTo>
                <a:lnTo>
                  <a:pt x="747788" y="267803"/>
                </a:lnTo>
                <a:lnTo>
                  <a:pt x="726623" y="228135"/>
                </a:lnTo>
                <a:lnTo>
                  <a:pt x="700654" y="190026"/>
                </a:lnTo>
                <a:lnTo>
                  <a:pt x="670063" y="153935"/>
                </a:lnTo>
                <a:lnTo>
                  <a:pt x="635031" y="120321"/>
                </a:lnTo>
                <a:lnTo>
                  <a:pt x="595741" y="89640"/>
                </a:lnTo>
                <a:lnTo>
                  <a:pt x="552374" y="62352"/>
                </a:lnTo>
                <a:lnTo>
                  <a:pt x="506483" y="39562"/>
                </a:lnTo>
                <a:lnTo>
                  <a:pt x="459823" y="22014"/>
                </a:lnTo>
                <a:lnTo>
                  <a:pt x="412879" y="9626"/>
                </a:lnTo>
                <a:lnTo>
                  <a:pt x="366136" y="2315"/>
                </a:lnTo>
                <a:lnTo>
                  <a:pt x="320081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888" y="1392847"/>
            <a:ext cx="780772" cy="70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520" y="1451176"/>
            <a:ext cx="365097" cy="371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168" y="1518665"/>
            <a:ext cx="2520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6012" y="2636773"/>
            <a:ext cx="7343838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6012" y="2636773"/>
            <a:ext cx="7344409" cy="721360"/>
          </a:xfrm>
          <a:custGeom>
            <a:avLst/>
            <a:gdLst/>
            <a:ahLst/>
            <a:cxnLst/>
            <a:rect l="l" t="t" r="r" b="b"/>
            <a:pathLst>
              <a:path w="7344409" h="721360">
                <a:moveTo>
                  <a:pt x="0" y="360425"/>
                </a:moveTo>
                <a:lnTo>
                  <a:pt x="3289" y="311528"/>
                </a:lnTo>
                <a:lnTo>
                  <a:pt x="12873" y="264627"/>
                </a:lnTo>
                <a:lnTo>
                  <a:pt x="28321" y="220152"/>
                </a:lnTo>
                <a:lnTo>
                  <a:pt x="49203" y="178533"/>
                </a:lnTo>
                <a:lnTo>
                  <a:pt x="75090" y="140201"/>
                </a:lnTo>
                <a:lnTo>
                  <a:pt x="105552" y="105584"/>
                </a:lnTo>
                <a:lnTo>
                  <a:pt x="140161" y="75114"/>
                </a:lnTo>
                <a:lnTo>
                  <a:pt x="178486" y="49219"/>
                </a:lnTo>
                <a:lnTo>
                  <a:pt x="220098" y="28330"/>
                </a:lnTo>
                <a:lnTo>
                  <a:pt x="264568" y="12878"/>
                </a:lnTo>
                <a:lnTo>
                  <a:pt x="311466" y="3291"/>
                </a:lnTo>
                <a:lnTo>
                  <a:pt x="360362" y="0"/>
                </a:lnTo>
                <a:lnTo>
                  <a:pt x="6983412" y="0"/>
                </a:lnTo>
                <a:lnTo>
                  <a:pt x="7032309" y="3291"/>
                </a:lnTo>
                <a:lnTo>
                  <a:pt x="7079211" y="12878"/>
                </a:lnTo>
                <a:lnTo>
                  <a:pt x="7123685" y="28330"/>
                </a:lnTo>
                <a:lnTo>
                  <a:pt x="7165304" y="49219"/>
                </a:lnTo>
                <a:lnTo>
                  <a:pt x="7203637" y="75114"/>
                </a:lnTo>
                <a:lnTo>
                  <a:pt x="7238253" y="105584"/>
                </a:lnTo>
                <a:lnTo>
                  <a:pt x="7268724" y="140201"/>
                </a:lnTo>
                <a:lnTo>
                  <a:pt x="7294618" y="178533"/>
                </a:lnTo>
                <a:lnTo>
                  <a:pt x="7315507" y="220152"/>
                </a:lnTo>
                <a:lnTo>
                  <a:pt x="7330960" y="264627"/>
                </a:lnTo>
                <a:lnTo>
                  <a:pt x="7340547" y="311528"/>
                </a:lnTo>
                <a:lnTo>
                  <a:pt x="7343838" y="360425"/>
                </a:lnTo>
                <a:lnTo>
                  <a:pt x="7340547" y="409323"/>
                </a:lnTo>
                <a:lnTo>
                  <a:pt x="7330960" y="456224"/>
                </a:lnTo>
                <a:lnTo>
                  <a:pt x="7315507" y="500699"/>
                </a:lnTo>
                <a:lnTo>
                  <a:pt x="7294618" y="542318"/>
                </a:lnTo>
                <a:lnTo>
                  <a:pt x="7268724" y="580650"/>
                </a:lnTo>
                <a:lnTo>
                  <a:pt x="7238253" y="615267"/>
                </a:lnTo>
                <a:lnTo>
                  <a:pt x="7203637" y="645737"/>
                </a:lnTo>
                <a:lnTo>
                  <a:pt x="7165304" y="671632"/>
                </a:lnTo>
                <a:lnTo>
                  <a:pt x="7123685" y="692521"/>
                </a:lnTo>
                <a:lnTo>
                  <a:pt x="7079211" y="707973"/>
                </a:lnTo>
                <a:lnTo>
                  <a:pt x="7032309" y="717560"/>
                </a:lnTo>
                <a:lnTo>
                  <a:pt x="6983412" y="720851"/>
                </a:lnTo>
                <a:lnTo>
                  <a:pt x="360362" y="720725"/>
                </a:lnTo>
                <a:lnTo>
                  <a:pt x="311466" y="717436"/>
                </a:lnTo>
                <a:lnTo>
                  <a:pt x="264568" y="707856"/>
                </a:lnTo>
                <a:lnTo>
                  <a:pt x="220098" y="692413"/>
                </a:lnTo>
                <a:lnTo>
                  <a:pt x="178486" y="671538"/>
                </a:lnTo>
                <a:lnTo>
                  <a:pt x="140161" y="645658"/>
                </a:lnTo>
                <a:lnTo>
                  <a:pt x="105552" y="615203"/>
                </a:lnTo>
                <a:lnTo>
                  <a:pt x="75090" y="580603"/>
                </a:lnTo>
                <a:lnTo>
                  <a:pt x="49203" y="542285"/>
                </a:lnTo>
                <a:lnTo>
                  <a:pt x="28321" y="500679"/>
                </a:lnTo>
                <a:lnTo>
                  <a:pt x="12873" y="456215"/>
                </a:lnTo>
                <a:lnTo>
                  <a:pt x="3289" y="409320"/>
                </a:lnTo>
                <a:lnTo>
                  <a:pt x="0" y="360425"/>
                </a:lnTo>
                <a:close/>
              </a:path>
            </a:pathLst>
          </a:custGeom>
          <a:ln w="38099">
            <a:solidFill>
              <a:srgbClr val="74A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41373" y="2676016"/>
            <a:ext cx="560197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определяет понятие,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функции, состав</a:t>
            </a:r>
            <a:r>
              <a:rPr sz="2000" b="1" spc="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66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характеристики базовых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учебных</a:t>
            </a:r>
            <a:r>
              <a:rPr sz="2000" b="1" spc="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действий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113" y="2569214"/>
            <a:ext cx="780778" cy="702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888" y="2545372"/>
            <a:ext cx="780772" cy="70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520" y="2603692"/>
            <a:ext cx="365097" cy="371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0168" y="2600197"/>
            <a:ext cx="2520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6012" y="3789426"/>
            <a:ext cx="7343838" cy="763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6012" y="3789426"/>
            <a:ext cx="7344409" cy="763905"/>
          </a:xfrm>
          <a:custGeom>
            <a:avLst/>
            <a:gdLst/>
            <a:ahLst/>
            <a:cxnLst/>
            <a:rect l="l" t="t" r="r" b="b"/>
            <a:pathLst>
              <a:path w="7344409" h="763904">
                <a:moveTo>
                  <a:pt x="0" y="381762"/>
                </a:moveTo>
                <a:lnTo>
                  <a:pt x="2973" y="333853"/>
                </a:lnTo>
                <a:lnTo>
                  <a:pt x="11657" y="287727"/>
                </a:lnTo>
                <a:lnTo>
                  <a:pt x="25692" y="243739"/>
                </a:lnTo>
                <a:lnTo>
                  <a:pt x="44722" y="202247"/>
                </a:lnTo>
                <a:lnTo>
                  <a:pt x="68391" y="163606"/>
                </a:lnTo>
                <a:lnTo>
                  <a:pt x="96339" y="128176"/>
                </a:lnTo>
                <a:lnTo>
                  <a:pt x="128211" y="96311"/>
                </a:lnTo>
                <a:lnTo>
                  <a:pt x="163649" y="68370"/>
                </a:lnTo>
                <a:lnTo>
                  <a:pt x="202296" y="44708"/>
                </a:lnTo>
                <a:lnTo>
                  <a:pt x="243794" y="25683"/>
                </a:lnTo>
                <a:lnTo>
                  <a:pt x="287786" y="11653"/>
                </a:lnTo>
                <a:lnTo>
                  <a:pt x="333916" y="2972"/>
                </a:lnTo>
                <a:lnTo>
                  <a:pt x="381825" y="0"/>
                </a:lnTo>
                <a:lnTo>
                  <a:pt x="6961949" y="0"/>
                </a:lnTo>
                <a:lnTo>
                  <a:pt x="7009859" y="2972"/>
                </a:lnTo>
                <a:lnTo>
                  <a:pt x="7055992" y="11653"/>
                </a:lnTo>
                <a:lnTo>
                  <a:pt x="7099989" y="25683"/>
                </a:lnTo>
                <a:lnTo>
                  <a:pt x="7141493" y="44708"/>
                </a:lnTo>
                <a:lnTo>
                  <a:pt x="7180146" y="68370"/>
                </a:lnTo>
                <a:lnTo>
                  <a:pt x="7215591" y="96311"/>
                </a:lnTo>
                <a:lnTo>
                  <a:pt x="7247470" y="128176"/>
                </a:lnTo>
                <a:lnTo>
                  <a:pt x="7275426" y="163606"/>
                </a:lnTo>
                <a:lnTo>
                  <a:pt x="7299101" y="202247"/>
                </a:lnTo>
                <a:lnTo>
                  <a:pt x="7318137" y="243739"/>
                </a:lnTo>
                <a:lnTo>
                  <a:pt x="7332177" y="287727"/>
                </a:lnTo>
                <a:lnTo>
                  <a:pt x="7340863" y="333853"/>
                </a:lnTo>
                <a:lnTo>
                  <a:pt x="7343838" y="381762"/>
                </a:lnTo>
                <a:lnTo>
                  <a:pt x="7340863" y="429645"/>
                </a:lnTo>
                <a:lnTo>
                  <a:pt x="7332177" y="475754"/>
                </a:lnTo>
                <a:lnTo>
                  <a:pt x="7318137" y="519732"/>
                </a:lnTo>
                <a:lnTo>
                  <a:pt x="7299101" y="561220"/>
                </a:lnTo>
                <a:lnTo>
                  <a:pt x="7275426" y="599861"/>
                </a:lnTo>
                <a:lnTo>
                  <a:pt x="7247470" y="635296"/>
                </a:lnTo>
                <a:lnTo>
                  <a:pt x="7215591" y="667168"/>
                </a:lnTo>
                <a:lnTo>
                  <a:pt x="7180146" y="695119"/>
                </a:lnTo>
                <a:lnTo>
                  <a:pt x="7141493" y="718790"/>
                </a:lnTo>
                <a:lnTo>
                  <a:pt x="7099989" y="737824"/>
                </a:lnTo>
                <a:lnTo>
                  <a:pt x="7055992" y="751863"/>
                </a:lnTo>
                <a:lnTo>
                  <a:pt x="7009859" y="760549"/>
                </a:lnTo>
                <a:lnTo>
                  <a:pt x="6961949" y="763524"/>
                </a:lnTo>
                <a:lnTo>
                  <a:pt x="381825" y="763524"/>
                </a:lnTo>
                <a:lnTo>
                  <a:pt x="333916" y="760549"/>
                </a:lnTo>
                <a:lnTo>
                  <a:pt x="287786" y="751863"/>
                </a:lnTo>
                <a:lnTo>
                  <a:pt x="243794" y="737824"/>
                </a:lnTo>
                <a:lnTo>
                  <a:pt x="202296" y="718790"/>
                </a:lnTo>
                <a:lnTo>
                  <a:pt x="163649" y="695119"/>
                </a:lnTo>
                <a:lnTo>
                  <a:pt x="128211" y="667168"/>
                </a:lnTo>
                <a:lnTo>
                  <a:pt x="96339" y="635296"/>
                </a:lnTo>
                <a:lnTo>
                  <a:pt x="68391" y="599861"/>
                </a:lnTo>
                <a:lnTo>
                  <a:pt x="44722" y="561220"/>
                </a:lnTo>
                <a:lnTo>
                  <a:pt x="25692" y="519732"/>
                </a:lnTo>
                <a:lnTo>
                  <a:pt x="11657" y="475754"/>
                </a:lnTo>
                <a:lnTo>
                  <a:pt x="2973" y="429645"/>
                </a:lnTo>
                <a:lnTo>
                  <a:pt x="0" y="381762"/>
                </a:lnTo>
                <a:close/>
              </a:path>
            </a:pathLst>
          </a:custGeom>
          <a:ln w="38100">
            <a:solidFill>
              <a:srgbClr val="C5A6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48408" y="3829050"/>
            <a:ext cx="586295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выявляет связь базовых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учебных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действий</a:t>
            </a:r>
            <a:r>
              <a:rPr sz="2000" b="1" spc="-8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66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содержанием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учебных</a:t>
            </a:r>
            <a:r>
              <a:rPr sz="20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предметов;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8138" y="3793147"/>
            <a:ext cx="781050" cy="702310"/>
          </a:xfrm>
          <a:custGeom>
            <a:avLst/>
            <a:gdLst/>
            <a:ahLst/>
            <a:cxnLst/>
            <a:rect l="l" t="t" r="r" b="b"/>
            <a:pathLst>
              <a:path w="781050" h="702310">
                <a:moveTo>
                  <a:pt x="320081" y="0"/>
                </a:moveTo>
                <a:lnTo>
                  <a:pt x="275197" y="2605"/>
                </a:lnTo>
                <a:lnTo>
                  <a:pt x="231971" y="10038"/>
                </a:lnTo>
                <a:lnTo>
                  <a:pt x="190887" y="22216"/>
                </a:lnTo>
                <a:lnTo>
                  <a:pt x="152432" y="39054"/>
                </a:lnTo>
                <a:lnTo>
                  <a:pt x="117090" y="60470"/>
                </a:lnTo>
                <a:lnTo>
                  <a:pt x="85346" y="86380"/>
                </a:lnTo>
                <a:lnTo>
                  <a:pt x="57686" y="116699"/>
                </a:lnTo>
                <a:lnTo>
                  <a:pt x="34595" y="151345"/>
                </a:lnTo>
                <a:lnTo>
                  <a:pt x="17049" y="189102"/>
                </a:lnTo>
                <a:lnTo>
                  <a:pt x="5578" y="228507"/>
                </a:lnTo>
                <a:lnTo>
                  <a:pt x="0" y="269102"/>
                </a:lnTo>
                <a:lnTo>
                  <a:pt x="133" y="310427"/>
                </a:lnTo>
                <a:lnTo>
                  <a:pt x="5797" y="352026"/>
                </a:lnTo>
                <a:lnTo>
                  <a:pt x="16809" y="393439"/>
                </a:lnTo>
                <a:lnTo>
                  <a:pt x="32988" y="434209"/>
                </a:lnTo>
                <a:lnTo>
                  <a:pt x="54152" y="473877"/>
                </a:lnTo>
                <a:lnTo>
                  <a:pt x="80120" y="511986"/>
                </a:lnTo>
                <a:lnTo>
                  <a:pt x="110711" y="548077"/>
                </a:lnTo>
                <a:lnTo>
                  <a:pt x="145741" y="581691"/>
                </a:lnTo>
                <a:lnTo>
                  <a:pt x="185031" y="612372"/>
                </a:lnTo>
                <a:lnTo>
                  <a:pt x="228397" y="639660"/>
                </a:lnTo>
                <a:lnTo>
                  <a:pt x="274289" y="662450"/>
                </a:lnTo>
                <a:lnTo>
                  <a:pt x="320949" y="679998"/>
                </a:lnTo>
                <a:lnTo>
                  <a:pt x="367893" y="692386"/>
                </a:lnTo>
                <a:lnTo>
                  <a:pt x="414635" y="699697"/>
                </a:lnTo>
                <a:lnTo>
                  <a:pt x="460691" y="702012"/>
                </a:lnTo>
                <a:lnTo>
                  <a:pt x="505575" y="699416"/>
                </a:lnTo>
                <a:lnTo>
                  <a:pt x="548801" y="691990"/>
                </a:lnTo>
                <a:lnTo>
                  <a:pt x="589884" y="679817"/>
                </a:lnTo>
                <a:lnTo>
                  <a:pt x="628340" y="662979"/>
                </a:lnTo>
                <a:lnTo>
                  <a:pt x="663682" y="641559"/>
                </a:lnTo>
                <a:lnTo>
                  <a:pt x="695426" y="615640"/>
                </a:lnTo>
                <a:lnTo>
                  <a:pt x="723086" y="585303"/>
                </a:lnTo>
                <a:lnTo>
                  <a:pt x="746176" y="550633"/>
                </a:lnTo>
                <a:lnTo>
                  <a:pt x="763725" y="512877"/>
                </a:lnTo>
                <a:lnTo>
                  <a:pt x="775198" y="473478"/>
                </a:lnTo>
                <a:lnTo>
                  <a:pt x="780778" y="432891"/>
                </a:lnTo>
                <a:lnTo>
                  <a:pt x="780644" y="391575"/>
                </a:lnTo>
                <a:lnTo>
                  <a:pt x="774981" y="349986"/>
                </a:lnTo>
                <a:lnTo>
                  <a:pt x="763968" y="308582"/>
                </a:lnTo>
                <a:lnTo>
                  <a:pt x="747788" y="267819"/>
                </a:lnTo>
                <a:lnTo>
                  <a:pt x="726623" y="228156"/>
                </a:lnTo>
                <a:lnTo>
                  <a:pt x="700654" y="190048"/>
                </a:lnTo>
                <a:lnTo>
                  <a:pt x="670063" y="153953"/>
                </a:lnTo>
                <a:lnTo>
                  <a:pt x="635031" y="120328"/>
                </a:lnTo>
                <a:lnTo>
                  <a:pt x="595741" y="89631"/>
                </a:lnTo>
                <a:lnTo>
                  <a:pt x="552374" y="62318"/>
                </a:lnTo>
                <a:lnTo>
                  <a:pt x="506483" y="39529"/>
                </a:lnTo>
                <a:lnTo>
                  <a:pt x="459823" y="21987"/>
                </a:lnTo>
                <a:lnTo>
                  <a:pt x="412879" y="9607"/>
                </a:lnTo>
                <a:lnTo>
                  <a:pt x="366136" y="2306"/>
                </a:lnTo>
                <a:lnTo>
                  <a:pt x="320081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913" y="3769364"/>
            <a:ext cx="780778" cy="7020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545" y="3827590"/>
            <a:ext cx="365097" cy="371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0168" y="3824478"/>
            <a:ext cx="2520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19855" y="4653105"/>
            <a:ext cx="2088261" cy="20882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54127"/>
            <a:ext cx="6082665" cy="116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Times New Roman"/>
                <a:cs typeface="Times New Roman"/>
              </a:rPr>
              <a:t>Программа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коррекционной</a:t>
            </a:r>
          </a:p>
          <a:p>
            <a:pPr marL="12700">
              <a:lnSpc>
                <a:spcPct val="100000"/>
              </a:lnSpc>
            </a:pPr>
            <a:r>
              <a:rPr b="1" dirty="0">
                <a:latin typeface="Times New Roman"/>
                <a:cs typeface="Times New Roman"/>
              </a:rPr>
              <a:t>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635378"/>
            <a:ext cx="6857365" cy="325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130">
              <a:lnSpc>
                <a:spcPts val="3354"/>
              </a:lnSpc>
            </a:pPr>
            <a:r>
              <a:rPr sz="2800" u="heavy" spc="-705" dirty="0">
                <a:latin typeface="Times New Roman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Коррекционно- </a:t>
            </a:r>
            <a:r>
              <a:rPr sz="2800" u="heavy" spc="-5" dirty="0">
                <a:latin typeface="Times New Roman"/>
                <a:cs typeface="Times New Roman"/>
              </a:rPr>
              <a:t>развивающее</a:t>
            </a:r>
            <a:r>
              <a:rPr sz="2800" u="heavy" spc="-65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latin typeface="Times New Roman"/>
                <a:cs typeface="Times New Roman"/>
              </a:rPr>
              <a:t>направление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ts val="3354"/>
              </a:lnSpc>
            </a:pPr>
            <a:r>
              <a:rPr sz="2800" u="heavy" spc="-705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latin typeface="Times New Roman"/>
                <a:cs typeface="Times New Roman"/>
              </a:rPr>
              <a:t>представлено следующими</a:t>
            </a:r>
            <a:r>
              <a:rPr sz="2800" u="heavy" spc="5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latin typeface="Times New Roman"/>
                <a:cs typeface="Times New Roman"/>
              </a:rPr>
              <a:t>программами:</a:t>
            </a:r>
            <a:endParaRPr sz="2800">
              <a:latin typeface="Times New Roman"/>
              <a:cs typeface="Times New Roman"/>
            </a:endParaRPr>
          </a:p>
          <a:p>
            <a:pPr marL="354965" marR="462280" indent="-342265">
              <a:lnSpc>
                <a:spcPct val="100000"/>
              </a:lnSpc>
              <a:spcBef>
                <a:spcPts val="695"/>
              </a:spcBef>
              <a:buClr>
                <a:srgbClr val="B16B01"/>
              </a:buClr>
              <a:buSzPct val="89285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по коррекционному курсу «Развитие  </a:t>
            </a:r>
            <a:r>
              <a:rPr sz="2800" dirty="0">
                <a:latin typeface="Arial"/>
                <a:cs typeface="Arial"/>
              </a:rPr>
              <a:t>психомоторики и </a:t>
            </a:r>
            <a:r>
              <a:rPr sz="2800" spc="-5" dirty="0">
                <a:latin typeface="Arial"/>
                <a:cs typeface="Arial"/>
              </a:rPr>
              <a:t>коррекционных  процессов»;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B16B01"/>
              </a:buClr>
              <a:buSzPct val="89285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логопедических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занятий;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B16B01"/>
              </a:buClr>
              <a:buSzPct val="89285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по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ритмике.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6986" y="4365116"/>
            <a:ext cx="2311399" cy="235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368553"/>
            <a:ext cx="7063105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Нормативно-правовая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база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введения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федеральных  </a:t>
            </a:r>
            <a:r>
              <a:rPr sz="2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государственных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стандартов 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обучающихся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400" b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ограниченными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2710" y="1458467"/>
            <a:ext cx="359092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Times New Roman"/>
                <a:cs typeface="Times New Roman"/>
              </a:rPr>
              <a:t>возможностями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здоровья: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4" y="1916810"/>
            <a:ext cx="3960749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9514" y="1916810"/>
            <a:ext cx="3961129" cy="2305050"/>
          </a:xfrm>
          <a:prstGeom prst="rect">
            <a:avLst/>
          </a:prstGeom>
          <a:ln w="25400">
            <a:solidFill>
              <a:srgbClr val="523DA9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78740" marR="337820">
              <a:lnSpc>
                <a:spcPct val="100000"/>
              </a:lnSpc>
              <a:spcBef>
                <a:spcPts val="980"/>
              </a:spcBef>
            </a:pPr>
            <a:r>
              <a:rPr sz="2200" b="1" i="1" spc="-10" dirty="0">
                <a:solidFill>
                  <a:srgbClr val="7D6BC8"/>
                </a:solidFill>
                <a:latin typeface="Times New Roman"/>
                <a:cs typeface="Times New Roman"/>
              </a:rPr>
              <a:t>Федеральный  государственный  образовательный </a:t>
            </a:r>
            <a:r>
              <a:rPr sz="2200" b="1" i="1" spc="-5" dirty="0">
                <a:solidFill>
                  <a:srgbClr val="7D6BC8"/>
                </a:solidFill>
                <a:latin typeface="Times New Roman"/>
                <a:cs typeface="Times New Roman"/>
              </a:rPr>
              <a:t>стандарт  образования </a:t>
            </a:r>
            <a:r>
              <a:rPr sz="2200" b="1" i="1" spc="-10" dirty="0">
                <a:solidFill>
                  <a:srgbClr val="7D6BC8"/>
                </a:solidFill>
                <a:latin typeface="Times New Roman"/>
                <a:cs typeface="Times New Roman"/>
              </a:rPr>
              <a:t>обучающихся </a:t>
            </a:r>
            <a:r>
              <a:rPr sz="2200" b="1" i="1" spc="-5" dirty="0">
                <a:solidFill>
                  <a:srgbClr val="7D6BC8"/>
                </a:solidFill>
                <a:latin typeface="Times New Roman"/>
                <a:cs typeface="Times New Roman"/>
              </a:rPr>
              <a:t>с  ограниченными  </a:t>
            </a:r>
            <a:r>
              <a:rPr sz="2200" b="1" i="1" spc="-15" dirty="0">
                <a:solidFill>
                  <a:srgbClr val="7D6BC8"/>
                </a:solidFill>
                <a:latin typeface="Times New Roman"/>
                <a:cs typeface="Times New Roman"/>
              </a:rPr>
              <a:t>возможностями</a:t>
            </a:r>
            <a:r>
              <a:rPr sz="2200" b="1" i="1" spc="-35" dirty="0">
                <a:solidFill>
                  <a:srgbClr val="7D6BC8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7D6BC8"/>
                </a:solidFill>
                <a:latin typeface="Times New Roman"/>
                <a:cs typeface="Times New Roman"/>
              </a:rPr>
              <a:t>здоровья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0035" y="1916810"/>
            <a:ext cx="3889121" cy="2304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0035" y="1916810"/>
            <a:ext cx="3889375" cy="2305050"/>
          </a:xfrm>
          <a:prstGeom prst="rect">
            <a:avLst/>
          </a:prstGeom>
          <a:ln w="25400">
            <a:solidFill>
              <a:srgbClr val="523DA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305"/>
              </a:lnSpc>
            </a:pPr>
            <a:r>
              <a:rPr sz="2200" b="1" i="1" spc="-10" dirty="0">
                <a:solidFill>
                  <a:srgbClr val="7D6BC8"/>
                </a:solidFill>
                <a:latin typeface="Times New Roman"/>
                <a:cs typeface="Times New Roman"/>
              </a:rPr>
              <a:t>Федеральный</a:t>
            </a:r>
            <a:endParaRPr sz="2200">
              <a:latin typeface="Times New Roman"/>
              <a:cs typeface="Times New Roman"/>
            </a:endParaRPr>
          </a:p>
          <a:p>
            <a:pPr marL="79375" marR="265430">
              <a:lnSpc>
                <a:spcPct val="100000"/>
              </a:lnSpc>
            </a:pPr>
            <a:r>
              <a:rPr sz="2200" b="1" i="1" spc="-10" dirty="0">
                <a:solidFill>
                  <a:srgbClr val="7D6BC8"/>
                </a:solidFill>
                <a:latin typeface="Times New Roman"/>
                <a:cs typeface="Times New Roman"/>
              </a:rPr>
              <a:t>государственный  образовательный </a:t>
            </a:r>
            <a:r>
              <a:rPr sz="2200" b="1" i="1" spc="-5" dirty="0">
                <a:solidFill>
                  <a:srgbClr val="7D6BC8"/>
                </a:solidFill>
                <a:latin typeface="Times New Roman"/>
                <a:cs typeface="Times New Roman"/>
              </a:rPr>
              <a:t>стандарт  образования </a:t>
            </a:r>
            <a:r>
              <a:rPr sz="2200" b="1" i="1" spc="-10" dirty="0">
                <a:solidFill>
                  <a:srgbClr val="7D6BC8"/>
                </a:solidFill>
                <a:latin typeface="Times New Roman"/>
                <a:cs typeface="Times New Roman"/>
              </a:rPr>
              <a:t>обучающихся </a:t>
            </a:r>
            <a:r>
              <a:rPr sz="2200" b="1" i="1" spc="-5" dirty="0">
                <a:solidFill>
                  <a:srgbClr val="7D6BC8"/>
                </a:solidFill>
                <a:latin typeface="Times New Roman"/>
                <a:cs typeface="Times New Roman"/>
              </a:rPr>
              <a:t>с  </a:t>
            </a:r>
            <a:r>
              <a:rPr sz="2200" b="1" i="1" spc="-15" dirty="0">
                <a:solidFill>
                  <a:srgbClr val="7D6BC8"/>
                </a:solidFill>
                <a:latin typeface="Times New Roman"/>
                <a:cs typeface="Times New Roman"/>
              </a:rPr>
              <a:t>умственной </a:t>
            </a:r>
            <a:r>
              <a:rPr sz="2200" b="1" i="1" spc="-5" dirty="0">
                <a:solidFill>
                  <a:srgbClr val="7D6BC8"/>
                </a:solidFill>
                <a:latin typeface="Times New Roman"/>
                <a:cs typeface="Times New Roman"/>
              </a:rPr>
              <a:t>отсталостью  </a:t>
            </a:r>
            <a:r>
              <a:rPr sz="2200" b="1" i="1" spc="-15" dirty="0">
                <a:solidFill>
                  <a:srgbClr val="7D6BC8"/>
                </a:solidFill>
                <a:latin typeface="Times New Roman"/>
                <a:cs typeface="Times New Roman"/>
              </a:rPr>
              <a:t>(интеллектуальными  </a:t>
            </a:r>
            <a:r>
              <a:rPr sz="2200" b="1" i="1" spc="-5" dirty="0">
                <a:solidFill>
                  <a:srgbClr val="7D6BC8"/>
                </a:solidFill>
                <a:latin typeface="Times New Roman"/>
                <a:cs typeface="Times New Roman"/>
              </a:rPr>
              <a:t>нарушениями)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5657" y="4293108"/>
            <a:ext cx="484505" cy="792480"/>
          </a:xfrm>
          <a:custGeom>
            <a:avLst/>
            <a:gdLst/>
            <a:ahLst/>
            <a:cxnLst/>
            <a:rect l="l" t="t" r="r" b="b"/>
            <a:pathLst>
              <a:path w="484505" h="792479">
                <a:moveTo>
                  <a:pt x="484250" y="550037"/>
                </a:moveTo>
                <a:lnTo>
                  <a:pt x="0" y="550037"/>
                </a:lnTo>
                <a:lnTo>
                  <a:pt x="242189" y="792099"/>
                </a:lnTo>
                <a:lnTo>
                  <a:pt x="484250" y="550037"/>
                </a:lnTo>
                <a:close/>
              </a:path>
              <a:path w="484505" h="792479">
                <a:moveTo>
                  <a:pt x="363219" y="0"/>
                </a:moveTo>
                <a:lnTo>
                  <a:pt x="121031" y="0"/>
                </a:lnTo>
                <a:lnTo>
                  <a:pt x="121031" y="550037"/>
                </a:lnTo>
                <a:lnTo>
                  <a:pt x="363219" y="550037"/>
                </a:lnTo>
                <a:lnTo>
                  <a:pt x="363219" y="0"/>
                </a:lnTo>
                <a:close/>
              </a:path>
            </a:pathLst>
          </a:custGeom>
          <a:solidFill>
            <a:srgbClr val="3A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5657" y="4293108"/>
            <a:ext cx="484505" cy="792480"/>
          </a:xfrm>
          <a:custGeom>
            <a:avLst/>
            <a:gdLst/>
            <a:ahLst/>
            <a:cxnLst/>
            <a:rect l="l" t="t" r="r" b="b"/>
            <a:pathLst>
              <a:path w="484505" h="792479">
                <a:moveTo>
                  <a:pt x="0" y="550037"/>
                </a:moveTo>
                <a:lnTo>
                  <a:pt x="121031" y="550037"/>
                </a:lnTo>
                <a:lnTo>
                  <a:pt x="121031" y="0"/>
                </a:lnTo>
                <a:lnTo>
                  <a:pt x="363219" y="0"/>
                </a:lnTo>
                <a:lnTo>
                  <a:pt x="363219" y="550037"/>
                </a:lnTo>
                <a:lnTo>
                  <a:pt x="484250" y="550037"/>
                </a:lnTo>
                <a:lnTo>
                  <a:pt x="242189" y="792099"/>
                </a:lnTo>
                <a:lnTo>
                  <a:pt x="0" y="550037"/>
                </a:lnTo>
                <a:close/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2225" y="4292600"/>
            <a:ext cx="484505" cy="720725"/>
          </a:xfrm>
          <a:custGeom>
            <a:avLst/>
            <a:gdLst/>
            <a:ahLst/>
            <a:cxnLst/>
            <a:rect l="l" t="t" r="r" b="b"/>
            <a:pathLst>
              <a:path w="484504" h="720725">
                <a:moveTo>
                  <a:pt x="484250" y="478663"/>
                </a:moveTo>
                <a:lnTo>
                  <a:pt x="0" y="478663"/>
                </a:lnTo>
                <a:lnTo>
                  <a:pt x="242061" y="720725"/>
                </a:lnTo>
                <a:lnTo>
                  <a:pt x="484250" y="478663"/>
                </a:lnTo>
                <a:close/>
              </a:path>
              <a:path w="484504" h="720725">
                <a:moveTo>
                  <a:pt x="363093" y="0"/>
                </a:moveTo>
                <a:lnTo>
                  <a:pt x="121030" y="0"/>
                </a:lnTo>
                <a:lnTo>
                  <a:pt x="121030" y="478663"/>
                </a:lnTo>
                <a:lnTo>
                  <a:pt x="363093" y="478663"/>
                </a:lnTo>
                <a:lnTo>
                  <a:pt x="363093" y="0"/>
                </a:lnTo>
                <a:close/>
              </a:path>
            </a:pathLst>
          </a:custGeom>
          <a:solidFill>
            <a:srgbClr val="3A6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2225" y="4292600"/>
            <a:ext cx="484505" cy="720725"/>
          </a:xfrm>
          <a:custGeom>
            <a:avLst/>
            <a:gdLst/>
            <a:ahLst/>
            <a:cxnLst/>
            <a:rect l="l" t="t" r="r" b="b"/>
            <a:pathLst>
              <a:path w="484504" h="720725">
                <a:moveTo>
                  <a:pt x="0" y="478663"/>
                </a:moveTo>
                <a:lnTo>
                  <a:pt x="121030" y="478663"/>
                </a:lnTo>
                <a:lnTo>
                  <a:pt x="121030" y="0"/>
                </a:lnTo>
                <a:lnTo>
                  <a:pt x="363093" y="0"/>
                </a:lnTo>
                <a:lnTo>
                  <a:pt x="363093" y="478663"/>
                </a:lnTo>
                <a:lnTo>
                  <a:pt x="484250" y="478663"/>
                </a:lnTo>
                <a:lnTo>
                  <a:pt x="242061" y="720725"/>
                </a:lnTo>
                <a:lnTo>
                  <a:pt x="0" y="478663"/>
                </a:lnTo>
                <a:close/>
              </a:path>
            </a:pathLst>
          </a:custGeom>
          <a:ln w="2540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550" y="5157215"/>
            <a:ext cx="3024505" cy="1584325"/>
          </a:xfrm>
          <a:custGeom>
            <a:avLst/>
            <a:gdLst/>
            <a:ahLst/>
            <a:cxnLst/>
            <a:rect l="l" t="t" r="r" b="b"/>
            <a:pathLst>
              <a:path w="3024504" h="1584325">
                <a:moveTo>
                  <a:pt x="2760281" y="0"/>
                </a:moveTo>
                <a:lnTo>
                  <a:pt x="264033" y="0"/>
                </a:lnTo>
                <a:lnTo>
                  <a:pt x="216572" y="4254"/>
                </a:lnTo>
                <a:lnTo>
                  <a:pt x="171903" y="16521"/>
                </a:lnTo>
                <a:lnTo>
                  <a:pt x="130770" y="36053"/>
                </a:lnTo>
                <a:lnTo>
                  <a:pt x="93919" y="62105"/>
                </a:lnTo>
                <a:lnTo>
                  <a:pt x="62097" y="93930"/>
                </a:lnTo>
                <a:lnTo>
                  <a:pt x="36048" y="130781"/>
                </a:lnTo>
                <a:lnTo>
                  <a:pt x="16518" y="171913"/>
                </a:lnTo>
                <a:lnTo>
                  <a:pt x="4253" y="216579"/>
                </a:lnTo>
                <a:lnTo>
                  <a:pt x="0" y="264032"/>
                </a:lnTo>
                <a:lnTo>
                  <a:pt x="0" y="1320114"/>
                </a:lnTo>
                <a:lnTo>
                  <a:pt x="4253" y="1367574"/>
                </a:lnTo>
                <a:lnTo>
                  <a:pt x="16518" y="1412244"/>
                </a:lnTo>
                <a:lnTo>
                  <a:pt x="36048" y="1453378"/>
                </a:lnTo>
                <a:lnTo>
                  <a:pt x="62097" y="1490229"/>
                </a:lnTo>
                <a:lnTo>
                  <a:pt x="93919" y="1522052"/>
                </a:lnTo>
                <a:lnTo>
                  <a:pt x="130770" y="1548102"/>
                </a:lnTo>
                <a:lnTo>
                  <a:pt x="171903" y="1567633"/>
                </a:lnTo>
                <a:lnTo>
                  <a:pt x="216572" y="1579898"/>
                </a:lnTo>
                <a:lnTo>
                  <a:pt x="264033" y="1584152"/>
                </a:lnTo>
                <a:lnTo>
                  <a:pt x="2760281" y="1584152"/>
                </a:lnTo>
                <a:lnTo>
                  <a:pt x="2807735" y="1579898"/>
                </a:lnTo>
                <a:lnTo>
                  <a:pt x="2852400" y="1567633"/>
                </a:lnTo>
                <a:lnTo>
                  <a:pt x="2893532" y="1548102"/>
                </a:lnTo>
                <a:lnTo>
                  <a:pt x="2930384" y="1522052"/>
                </a:lnTo>
                <a:lnTo>
                  <a:pt x="2962208" y="1490229"/>
                </a:lnTo>
                <a:lnTo>
                  <a:pt x="2988260" y="1453378"/>
                </a:lnTo>
                <a:lnTo>
                  <a:pt x="3007793" y="1412244"/>
                </a:lnTo>
                <a:lnTo>
                  <a:pt x="3020059" y="1367574"/>
                </a:lnTo>
                <a:lnTo>
                  <a:pt x="3024314" y="1320114"/>
                </a:lnTo>
                <a:lnTo>
                  <a:pt x="3024314" y="264032"/>
                </a:lnTo>
                <a:lnTo>
                  <a:pt x="3020059" y="216579"/>
                </a:lnTo>
                <a:lnTo>
                  <a:pt x="3007793" y="171913"/>
                </a:lnTo>
                <a:lnTo>
                  <a:pt x="2988260" y="130781"/>
                </a:lnTo>
                <a:lnTo>
                  <a:pt x="2962208" y="93930"/>
                </a:lnTo>
                <a:lnTo>
                  <a:pt x="2930384" y="62105"/>
                </a:lnTo>
                <a:lnTo>
                  <a:pt x="2893532" y="36053"/>
                </a:lnTo>
                <a:lnTo>
                  <a:pt x="2852400" y="16521"/>
                </a:lnTo>
                <a:lnTo>
                  <a:pt x="2807735" y="4254"/>
                </a:lnTo>
                <a:lnTo>
                  <a:pt x="2760281" y="0"/>
                </a:lnTo>
                <a:close/>
              </a:path>
            </a:pathLst>
          </a:custGeom>
          <a:solidFill>
            <a:srgbClr val="4E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550" y="5157215"/>
            <a:ext cx="3024505" cy="1584325"/>
          </a:xfrm>
          <a:custGeom>
            <a:avLst/>
            <a:gdLst/>
            <a:ahLst/>
            <a:cxnLst/>
            <a:rect l="l" t="t" r="r" b="b"/>
            <a:pathLst>
              <a:path w="3024504" h="1584325">
                <a:moveTo>
                  <a:pt x="0" y="264032"/>
                </a:moveTo>
                <a:lnTo>
                  <a:pt x="4253" y="216579"/>
                </a:lnTo>
                <a:lnTo>
                  <a:pt x="16518" y="171913"/>
                </a:lnTo>
                <a:lnTo>
                  <a:pt x="36048" y="130781"/>
                </a:lnTo>
                <a:lnTo>
                  <a:pt x="62097" y="93930"/>
                </a:lnTo>
                <a:lnTo>
                  <a:pt x="93919" y="62105"/>
                </a:lnTo>
                <a:lnTo>
                  <a:pt x="130770" y="36053"/>
                </a:lnTo>
                <a:lnTo>
                  <a:pt x="171903" y="16521"/>
                </a:lnTo>
                <a:lnTo>
                  <a:pt x="216572" y="4254"/>
                </a:lnTo>
                <a:lnTo>
                  <a:pt x="264033" y="0"/>
                </a:lnTo>
                <a:lnTo>
                  <a:pt x="2760281" y="0"/>
                </a:lnTo>
                <a:lnTo>
                  <a:pt x="2807735" y="4254"/>
                </a:lnTo>
                <a:lnTo>
                  <a:pt x="2852400" y="16521"/>
                </a:lnTo>
                <a:lnTo>
                  <a:pt x="2893532" y="36053"/>
                </a:lnTo>
                <a:lnTo>
                  <a:pt x="2930384" y="62105"/>
                </a:lnTo>
                <a:lnTo>
                  <a:pt x="2962208" y="93930"/>
                </a:lnTo>
                <a:lnTo>
                  <a:pt x="2988260" y="130781"/>
                </a:lnTo>
                <a:lnTo>
                  <a:pt x="3007793" y="171913"/>
                </a:lnTo>
                <a:lnTo>
                  <a:pt x="3020059" y="216579"/>
                </a:lnTo>
                <a:lnTo>
                  <a:pt x="3024314" y="264032"/>
                </a:lnTo>
                <a:lnTo>
                  <a:pt x="3024314" y="1320114"/>
                </a:lnTo>
                <a:lnTo>
                  <a:pt x="3020059" y="1367574"/>
                </a:lnTo>
                <a:lnTo>
                  <a:pt x="3007793" y="1412244"/>
                </a:lnTo>
                <a:lnTo>
                  <a:pt x="2988260" y="1453378"/>
                </a:lnTo>
                <a:lnTo>
                  <a:pt x="2962208" y="1490229"/>
                </a:lnTo>
                <a:lnTo>
                  <a:pt x="2930384" y="1522052"/>
                </a:lnTo>
                <a:lnTo>
                  <a:pt x="2893532" y="1548102"/>
                </a:lnTo>
                <a:lnTo>
                  <a:pt x="2852400" y="1567633"/>
                </a:lnTo>
                <a:lnTo>
                  <a:pt x="2807735" y="1579898"/>
                </a:lnTo>
                <a:lnTo>
                  <a:pt x="2760281" y="1584152"/>
                </a:lnTo>
                <a:lnTo>
                  <a:pt x="264033" y="1584152"/>
                </a:lnTo>
                <a:lnTo>
                  <a:pt x="216572" y="1579898"/>
                </a:lnTo>
                <a:lnTo>
                  <a:pt x="171903" y="1567633"/>
                </a:lnTo>
                <a:lnTo>
                  <a:pt x="130770" y="1548102"/>
                </a:lnTo>
                <a:lnTo>
                  <a:pt x="93919" y="1522052"/>
                </a:lnTo>
                <a:lnTo>
                  <a:pt x="62097" y="1490229"/>
                </a:lnTo>
                <a:lnTo>
                  <a:pt x="36048" y="1453378"/>
                </a:lnTo>
                <a:lnTo>
                  <a:pt x="16518" y="1412244"/>
                </a:lnTo>
                <a:lnTo>
                  <a:pt x="4253" y="1367574"/>
                </a:lnTo>
                <a:lnTo>
                  <a:pt x="0" y="1320114"/>
                </a:lnTo>
                <a:lnTo>
                  <a:pt x="0" y="264032"/>
                </a:lnTo>
                <a:close/>
              </a:path>
            </a:pathLst>
          </a:custGeom>
          <a:ln w="25400">
            <a:solidFill>
              <a:srgbClr val="4736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1459" y="5179948"/>
            <a:ext cx="2655570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Приказ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Министерства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образования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5" dirty="0">
                <a:latin typeface="Times New Roman"/>
                <a:cs typeface="Times New Roman"/>
              </a:rPr>
              <a:t>науки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РФ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№ 1598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dirty="0">
                <a:latin typeface="Times New Roman"/>
                <a:cs typeface="Times New Roman"/>
              </a:rPr>
              <a:t>19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декабря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2014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года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76825" y="5157723"/>
            <a:ext cx="3095625" cy="1583690"/>
          </a:xfrm>
          <a:custGeom>
            <a:avLst/>
            <a:gdLst/>
            <a:ahLst/>
            <a:cxnLst/>
            <a:rect l="l" t="t" r="r" b="b"/>
            <a:pathLst>
              <a:path w="3095625" h="1583690">
                <a:moveTo>
                  <a:pt x="2831592" y="0"/>
                </a:moveTo>
                <a:lnTo>
                  <a:pt x="263905" y="0"/>
                </a:lnTo>
                <a:lnTo>
                  <a:pt x="216456" y="4254"/>
                </a:lnTo>
                <a:lnTo>
                  <a:pt x="171802" y="16521"/>
                </a:lnTo>
                <a:lnTo>
                  <a:pt x="130687" y="36053"/>
                </a:lnTo>
                <a:lnTo>
                  <a:pt x="93856" y="62105"/>
                </a:lnTo>
                <a:lnTo>
                  <a:pt x="62052" y="93930"/>
                </a:lnTo>
                <a:lnTo>
                  <a:pt x="36020" y="130781"/>
                </a:lnTo>
                <a:lnTo>
                  <a:pt x="16505" y="171913"/>
                </a:lnTo>
                <a:lnTo>
                  <a:pt x="4250" y="216579"/>
                </a:lnTo>
                <a:lnTo>
                  <a:pt x="0" y="264032"/>
                </a:lnTo>
                <a:lnTo>
                  <a:pt x="0" y="1319707"/>
                </a:lnTo>
                <a:lnTo>
                  <a:pt x="4250" y="1367151"/>
                </a:lnTo>
                <a:lnTo>
                  <a:pt x="16505" y="1411804"/>
                </a:lnTo>
                <a:lnTo>
                  <a:pt x="36020" y="1452922"/>
                </a:lnTo>
                <a:lnTo>
                  <a:pt x="62052" y="1489759"/>
                </a:lnTo>
                <a:lnTo>
                  <a:pt x="93856" y="1521569"/>
                </a:lnTo>
                <a:lnTo>
                  <a:pt x="130687" y="1547608"/>
                </a:lnTo>
                <a:lnTo>
                  <a:pt x="171802" y="1567130"/>
                </a:lnTo>
                <a:lnTo>
                  <a:pt x="216456" y="1579390"/>
                </a:lnTo>
                <a:lnTo>
                  <a:pt x="263905" y="1583643"/>
                </a:lnTo>
                <a:lnTo>
                  <a:pt x="2831592" y="1583643"/>
                </a:lnTo>
                <a:lnTo>
                  <a:pt x="2879045" y="1579390"/>
                </a:lnTo>
                <a:lnTo>
                  <a:pt x="2923711" y="1567130"/>
                </a:lnTo>
                <a:lnTo>
                  <a:pt x="2964843" y="1547608"/>
                </a:lnTo>
                <a:lnTo>
                  <a:pt x="3001694" y="1521569"/>
                </a:lnTo>
                <a:lnTo>
                  <a:pt x="3033519" y="1489759"/>
                </a:lnTo>
                <a:lnTo>
                  <a:pt x="3059571" y="1452922"/>
                </a:lnTo>
                <a:lnTo>
                  <a:pt x="3079103" y="1411804"/>
                </a:lnTo>
                <a:lnTo>
                  <a:pt x="3091370" y="1367151"/>
                </a:lnTo>
                <a:lnTo>
                  <a:pt x="3095625" y="1319707"/>
                </a:lnTo>
                <a:lnTo>
                  <a:pt x="3095625" y="264032"/>
                </a:lnTo>
                <a:lnTo>
                  <a:pt x="3091370" y="216579"/>
                </a:lnTo>
                <a:lnTo>
                  <a:pt x="3079103" y="171913"/>
                </a:lnTo>
                <a:lnTo>
                  <a:pt x="3059571" y="130781"/>
                </a:lnTo>
                <a:lnTo>
                  <a:pt x="3033519" y="93930"/>
                </a:lnTo>
                <a:lnTo>
                  <a:pt x="3001694" y="62105"/>
                </a:lnTo>
                <a:lnTo>
                  <a:pt x="2964843" y="36053"/>
                </a:lnTo>
                <a:lnTo>
                  <a:pt x="2923711" y="16521"/>
                </a:lnTo>
                <a:lnTo>
                  <a:pt x="2879045" y="4254"/>
                </a:lnTo>
                <a:lnTo>
                  <a:pt x="2831592" y="0"/>
                </a:lnTo>
                <a:close/>
              </a:path>
            </a:pathLst>
          </a:custGeom>
          <a:solidFill>
            <a:srgbClr val="4EA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6825" y="5157723"/>
            <a:ext cx="3095625" cy="1583690"/>
          </a:xfrm>
          <a:custGeom>
            <a:avLst/>
            <a:gdLst/>
            <a:ahLst/>
            <a:cxnLst/>
            <a:rect l="l" t="t" r="r" b="b"/>
            <a:pathLst>
              <a:path w="3095625" h="1583690">
                <a:moveTo>
                  <a:pt x="0" y="264032"/>
                </a:moveTo>
                <a:lnTo>
                  <a:pt x="4250" y="216579"/>
                </a:lnTo>
                <a:lnTo>
                  <a:pt x="16505" y="171913"/>
                </a:lnTo>
                <a:lnTo>
                  <a:pt x="36020" y="130781"/>
                </a:lnTo>
                <a:lnTo>
                  <a:pt x="62052" y="93930"/>
                </a:lnTo>
                <a:lnTo>
                  <a:pt x="93856" y="62105"/>
                </a:lnTo>
                <a:lnTo>
                  <a:pt x="130687" y="36053"/>
                </a:lnTo>
                <a:lnTo>
                  <a:pt x="171802" y="16521"/>
                </a:lnTo>
                <a:lnTo>
                  <a:pt x="216456" y="4254"/>
                </a:lnTo>
                <a:lnTo>
                  <a:pt x="263905" y="0"/>
                </a:lnTo>
                <a:lnTo>
                  <a:pt x="2831592" y="0"/>
                </a:lnTo>
                <a:lnTo>
                  <a:pt x="2879045" y="4254"/>
                </a:lnTo>
                <a:lnTo>
                  <a:pt x="2923711" y="16521"/>
                </a:lnTo>
                <a:lnTo>
                  <a:pt x="2964843" y="36053"/>
                </a:lnTo>
                <a:lnTo>
                  <a:pt x="3001694" y="62105"/>
                </a:lnTo>
                <a:lnTo>
                  <a:pt x="3033519" y="93930"/>
                </a:lnTo>
                <a:lnTo>
                  <a:pt x="3059571" y="130781"/>
                </a:lnTo>
                <a:lnTo>
                  <a:pt x="3079103" y="171913"/>
                </a:lnTo>
                <a:lnTo>
                  <a:pt x="3091370" y="216579"/>
                </a:lnTo>
                <a:lnTo>
                  <a:pt x="3095625" y="264032"/>
                </a:lnTo>
                <a:lnTo>
                  <a:pt x="3095625" y="1319707"/>
                </a:lnTo>
                <a:lnTo>
                  <a:pt x="3091370" y="1367151"/>
                </a:lnTo>
                <a:lnTo>
                  <a:pt x="3079103" y="1411804"/>
                </a:lnTo>
                <a:lnTo>
                  <a:pt x="3059571" y="1452922"/>
                </a:lnTo>
                <a:lnTo>
                  <a:pt x="3033519" y="1489759"/>
                </a:lnTo>
                <a:lnTo>
                  <a:pt x="3001694" y="1521569"/>
                </a:lnTo>
                <a:lnTo>
                  <a:pt x="2964843" y="1547608"/>
                </a:lnTo>
                <a:lnTo>
                  <a:pt x="2923711" y="1567130"/>
                </a:lnTo>
                <a:lnTo>
                  <a:pt x="2879045" y="1579390"/>
                </a:lnTo>
                <a:lnTo>
                  <a:pt x="2831592" y="1583643"/>
                </a:lnTo>
                <a:lnTo>
                  <a:pt x="263905" y="1583643"/>
                </a:lnTo>
                <a:lnTo>
                  <a:pt x="216456" y="1579390"/>
                </a:lnTo>
                <a:lnTo>
                  <a:pt x="171802" y="1567130"/>
                </a:lnTo>
                <a:lnTo>
                  <a:pt x="130687" y="1547608"/>
                </a:lnTo>
                <a:lnTo>
                  <a:pt x="93856" y="1521569"/>
                </a:lnTo>
                <a:lnTo>
                  <a:pt x="62052" y="1489759"/>
                </a:lnTo>
                <a:lnTo>
                  <a:pt x="36020" y="1452922"/>
                </a:lnTo>
                <a:lnTo>
                  <a:pt x="16505" y="1411804"/>
                </a:lnTo>
                <a:lnTo>
                  <a:pt x="4250" y="1367151"/>
                </a:lnTo>
                <a:lnTo>
                  <a:pt x="0" y="1319707"/>
                </a:lnTo>
                <a:lnTo>
                  <a:pt x="0" y="264032"/>
                </a:lnTo>
                <a:close/>
              </a:path>
            </a:pathLst>
          </a:custGeom>
          <a:ln w="25400">
            <a:solidFill>
              <a:srgbClr val="4736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97804" y="5180329"/>
            <a:ext cx="2655570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Приказ</a:t>
            </a:r>
            <a:endParaRPr sz="2000">
              <a:latin typeface="Times New Roman"/>
              <a:cs typeface="Times New Roman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Министерства  образования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5" dirty="0">
                <a:latin typeface="Times New Roman"/>
                <a:cs typeface="Times New Roman"/>
              </a:rPr>
              <a:t>науки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РФ</a:t>
            </a:r>
            <a:endParaRPr sz="2000">
              <a:latin typeface="Times New Roman"/>
              <a:cs typeface="Times New Roman"/>
            </a:endParaRPr>
          </a:p>
          <a:p>
            <a:pPr marL="6286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№ </a:t>
            </a:r>
            <a:r>
              <a:rPr sz="2000" spc="5" dirty="0">
                <a:latin typeface="Times New Roman"/>
                <a:cs typeface="Times New Roman"/>
              </a:rPr>
              <a:t>1599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dirty="0">
                <a:latin typeface="Times New Roman"/>
                <a:cs typeface="Times New Roman"/>
              </a:rPr>
              <a:t>19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декабря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2014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года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722" y="651383"/>
            <a:ext cx="758570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71F28"/>
                </a:solidFill>
                <a:latin typeface="Times New Roman"/>
                <a:cs typeface="Times New Roman"/>
              </a:rPr>
              <a:t>РАЗДЕЛЫ </a:t>
            </a:r>
            <a:r>
              <a:rPr sz="3200" b="1" spc="-5" dirty="0">
                <a:solidFill>
                  <a:srgbClr val="771F28"/>
                </a:solidFill>
                <a:latin typeface="Times New Roman"/>
                <a:cs typeface="Times New Roman"/>
              </a:rPr>
              <a:t>ОРИЕНТИРОВАНЫ</a:t>
            </a:r>
            <a:r>
              <a:rPr sz="3200" b="1" spc="-50" dirty="0">
                <a:solidFill>
                  <a:srgbClr val="771F28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71F28"/>
                </a:solidFill>
                <a:latin typeface="Times New Roman"/>
                <a:cs typeface="Times New Roman"/>
              </a:rPr>
              <a:t>НА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676400"/>
            <a:ext cx="7647305" cy="215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2625">
              <a:lnSpc>
                <a:spcPts val="4280"/>
              </a:lnSpc>
            </a:pPr>
            <a:r>
              <a:rPr sz="3200" b="1" spc="-5" dirty="0">
                <a:solidFill>
                  <a:srgbClr val="771F28"/>
                </a:solidFill>
                <a:latin typeface="Times New Roman"/>
                <a:cs typeface="Times New Roman"/>
              </a:rPr>
              <a:t>ДОСТИЖЕНИЕ</a:t>
            </a:r>
            <a:r>
              <a:rPr sz="3200" b="1" spc="-20" dirty="0">
                <a:solidFill>
                  <a:srgbClr val="771F28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771F28"/>
                </a:solidFill>
                <a:latin typeface="Times New Roman"/>
                <a:cs typeface="Times New Roman"/>
              </a:rPr>
              <a:t>РЕЗУЛЬТАТОВ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ts val="5720"/>
              </a:lnSpc>
            </a:pPr>
            <a:r>
              <a:rPr sz="4300" spc="-114" dirty="0">
                <a:solidFill>
                  <a:srgbClr val="B16B01"/>
                </a:solidFill>
                <a:latin typeface="Wingdings"/>
                <a:cs typeface="Wingdings"/>
              </a:rPr>
              <a:t></a:t>
            </a:r>
            <a:r>
              <a:rPr sz="4800" spc="-114" dirty="0">
                <a:latin typeface="Arial"/>
                <a:cs typeface="Arial"/>
              </a:rPr>
              <a:t>Предметных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4300" spc="-114" dirty="0">
                <a:solidFill>
                  <a:srgbClr val="B16B01"/>
                </a:solidFill>
                <a:latin typeface="Wingdings"/>
                <a:cs typeface="Wingdings"/>
              </a:rPr>
              <a:t></a:t>
            </a:r>
            <a:r>
              <a:rPr sz="4800" spc="-114" dirty="0">
                <a:latin typeface="Arial"/>
                <a:cs typeface="Arial"/>
              </a:rPr>
              <a:t>Личностных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525" y="3962400"/>
            <a:ext cx="837247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0" dirty="0" err="1" smtClean="0">
                <a:latin typeface="Arial"/>
                <a:cs typeface="Arial"/>
              </a:rPr>
              <a:t>Совокупность</a:t>
            </a:r>
            <a:r>
              <a:rPr sz="2400" i="1" spc="-50" dirty="0" smtClean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личностных и предметных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результатов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составляет </a:t>
            </a:r>
            <a:r>
              <a:rPr sz="2400" i="1" dirty="0">
                <a:latin typeface="Arial"/>
                <a:cs typeface="Arial"/>
              </a:rPr>
              <a:t>содержание </a:t>
            </a:r>
            <a:r>
              <a:rPr sz="2400" i="1" spc="-5" dirty="0">
                <a:latin typeface="Arial"/>
                <a:cs typeface="Arial"/>
              </a:rPr>
              <a:t>жизненных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компетенций.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7847" y="4813203"/>
            <a:ext cx="3045565" cy="2043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417637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562"/>
                </a:moveTo>
                <a:lnTo>
                  <a:pt x="1828800" y="182562"/>
                </a:lnTo>
                <a:lnTo>
                  <a:pt x="1828800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4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755" y="1097280"/>
            <a:ext cx="4619244" cy="450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7590" y="1124711"/>
            <a:ext cx="4296409" cy="441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400428"/>
            <a:ext cx="1102487" cy="4134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3307" y="1124711"/>
            <a:ext cx="4020820" cy="3858895"/>
          </a:xfrm>
          <a:custGeom>
            <a:avLst/>
            <a:gdLst/>
            <a:ahLst/>
            <a:cxnLst/>
            <a:rect l="l" t="t" r="r" b="b"/>
            <a:pathLst>
              <a:path w="4020820" h="3858895">
                <a:moveTo>
                  <a:pt x="0" y="3858895"/>
                </a:moveTo>
                <a:lnTo>
                  <a:pt x="0" y="275716"/>
                </a:lnTo>
                <a:lnTo>
                  <a:pt x="4437" y="226156"/>
                </a:lnTo>
                <a:lnTo>
                  <a:pt x="17233" y="179510"/>
                </a:lnTo>
                <a:lnTo>
                  <a:pt x="37610" y="136557"/>
                </a:lnTo>
                <a:lnTo>
                  <a:pt x="64792" y="98076"/>
                </a:lnTo>
                <a:lnTo>
                  <a:pt x="98002" y="64845"/>
                </a:lnTo>
                <a:lnTo>
                  <a:pt x="136463" y="37643"/>
                </a:lnTo>
                <a:lnTo>
                  <a:pt x="179399" y="17249"/>
                </a:lnTo>
                <a:lnTo>
                  <a:pt x="226034" y="4442"/>
                </a:lnTo>
                <a:lnTo>
                  <a:pt x="275589" y="0"/>
                </a:lnTo>
                <a:lnTo>
                  <a:pt x="3853561" y="0"/>
                </a:lnTo>
                <a:lnTo>
                  <a:pt x="3903116" y="4442"/>
                </a:lnTo>
                <a:lnTo>
                  <a:pt x="3949751" y="17249"/>
                </a:lnTo>
                <a:lnTo>
                  <a:pt x="3992687" y="37643"/>
                </a:lnTo>
                <a:lnTo>
                  <a:pt x="4020692" y="57450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1618577"/>
            <a:ext cx="4572000" cy="3916679"/>
          </a:xfrm>
          <a:custGeom>
            <a:avLst/>
            <a:gdLst/>
            <a:ahLst/>
            <a:cxnLst/>
            <a:rect l="l" t="t" r="r" b="b"/>
            <a:pathLst>
              <a:path w="4572000" h="3916679">
                <a:moveTo>
                  <a:pt x="4571999" y="0"/>
                </a:moveTo>
                <a:lnTo>
                  <a:pt x="4543994" y="19802"/>
                </a:lnTo>
                <a:lnTo>
                  <a:pt x="4501058" y="40193"/>
                </a:lnTo>
                <a:lnTo>
                  <a:pt x="4454423" y="52999"/>
                </a:lnTo>
                <a:lnTo>
                  <a:pt x="4404868" y="57441"/>
                </a:lnTo>
                <a:lnTo>
                  <a:pt x="4129278" y="57441"/>
                </a:lnTo>
                <a:lnTo>
                  <a:pt x="4129278" y="3640619"/>
                </a:lnTo>
                <a:lnTo>
                  <a:pt x="4124835" y="3690141"/>
                </a:lnTo>
                <a:lnTo>
                  <a:pt x="4112029" y="3736758"/>
                </a:lnTo>
                <a:lnTo>
                  <a:pt x="4091638" y="3779689"/>
                </a:lnTo>
                <a:lnTo>
                  <a:pt x="4064443" y="3818154"/>
                </a:lnTo>
                <a:lnTo>
                  <a:pt x="4031223" y="3851375"/>
                </a:lnTo>
                <a:lnTo>
                  <a:pt x="3992757" y="3878570"/>
                </a:lnTo>
                <a:lnTo>
                  <a:pt x="3949826" y="3898961"/>
                </a:lnTo>
                <a:lnTo>
                  <a:pt x="3903210" y="3911767"/>
                </a:lnTo>
                <a:lnTo>
                  <a:pt x="3853688" y="3916209"/>
                </a:lnTo>
                <a:lnTo>
                  <a:pt x="275589" y="3916209"/>
                </a:lnTo>
                <a:lnTo>
                  <a:pt x="226067" y="3911767"/>
                </a:lnTo>
                <a:lnTo>
                  <a:pt x="179451" y="3898961"/>
                </a:lnTo>
                <a:lnTo>
                  <a:pt x="136520" y="3878570"/>
                </a:lnTo>
                <a:lnTo>
                  <a:pt x="98054" y="3851375"/>
                </a:lnTo>
                <a:lnTo>
                  <a:pt x="64834" y="3818154"/>
                </a:lnTo>
                <a:lnTo>
                  <a:pt x="37639" y="3779689"/>
                </a:lnTo>
                <a:lnTo>
                  <a:pt x="17248" y="3736758"/>
                </a:lnTo>
                <a:lnTo>
                  <a:pt x="4442" y="3690141"/>
                </a:lnTo>
                <a:lnTo>
                  <a:pt x="0" y="3640619"/>
                </a:lnTo>
                <a:lnTo>
                  <a:pt x="4442" y="3591059"/>
                </a:lnTo>
                <a:lnTo>
                  <a:pt x="17248" y="3544413"/>
                </a:lnTo>
                <a:lnTo>
                  <a:pt x="37639" y="3501460"/>
                </a:lnTo>
                <a:lnTo>
                  <a:pt x="64834" y="3462979"/>
                </a:lnTo>
                <a:lnTo>
                  <a:pt x="98054" y="3429748"/>
                </a:lnTo>
                <a:lnTo>
                  <a:pt x="136520" y="3402546"/>
                </a:lnTo>
                <a:lnTo>
                  <a:pt x="179451" y="3382152"/>
                </a:lnTo>
                <a:lnTo>
                  <a:pt x="226067" y="3369344"/>
                </a:lnTo>
                <a:lnTo>
                  <a:pt x="275589" y="3364902"/>
                </a:lnTo>
                <a:lnTo>
                  <a:pt x="551307" y="3365029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1102" y="1124711"/>
            <a:ext cx="413384" cy="551815"/>
          </a:xfrm>
          <a:custGeom>
            <a:avLst/>
            <a:gdLst/>
            <a:ahLst/>
            <a:cxnLst/>
            <a:rect l="l" t="t" r="r" b="b"/>
            <a:pathLst>
              <a:path w="413385" h="551814">
                <a:moveTo>
                  <a:pt x="137795" y="0"/>
                </a:moveTo>
                <a:lnTo>
                  <a:pt x="187350" y="4442"/>
                </a:lnTo>
                <a:lnTo>
                  <a:pt x="233985" y="17249"/>
                </a:lnTo>
                <a:lnTo>
                  <a:pt x="276921" y="37643"/>
                </a:lnTo>
                <a:lnTo>
                  <a:pt x="315382" y="64845"/>
                </a:lnTo>
                <a:lnTo>
                  <a:pt x="348592" y="98076"/>
                </a:lnTo>
                <a:lnTo>
                  <a:pt x="375774" y="136557"/>
                </a:lnTo>
                <a:lnTo>
                  <a:pt x="396151" y="179510"/>
                </a:lnTo>
                <a:lnTo>
                  <a:pt x="408947" y="226156"/>
                </a:lnTo>
                <a:lnTo>
                  <a:pt x="413385" y="275716"/>
                </a:lnTo>
                <a:lnTo>
                  <a:pt x="408947" y="325239"/>
                </a:lnTo>
                <a:lnTo>
                  <a:pt x="396151" y="371855"/>
                </a:lnTo>
                <a:lnTo>
                  <a:pt x="375774" y="414786"/>
                </a:lnTo>
                <a:lnTo>
                  <a:pt x="348592" y="453252"/>
                </a:lnTo>
                <a:lnTo>
                  <a:pt x="315382" y="486472"/>
                </a:lnTo>
                <a:lnTo>
                  <a:pt x="276921" y="513667"/>
                </a:lnTo>
                <a:lnTo>
                  <a:pt x="233985" y="534058"/>
                </a:lnTo>
                <a:lnTo>
                  <a:pt x="187350" y="546864"/>
                </a:lnTo>
                <a:lnTo>
                  <a:pt x="137795" y="551307"/>
                </a:lnTo>
                <a:lnTo>
                  <a:pt x="94252" y="544279"/>
                </a:lnTo>
                <a:lnTo>
                  <a:pt x="56427" y="524712"/>
                </a:lnTo>
                <a:lnTo>
                  <a:pt x="26594" y="494879"/>
                </a:lnTo>
                <a:lnTo>
                  <a:pt x="7027" y="457054"/>
                </a:lnTo>
                <a:lnTo>
                  <a:pt x="0" y="413512"/>
                </a:lnTo>
                <a:lnTo>
                  <a:pt x="7027" y="369920"/>
                </a:lnTo>
                <a:lnTo>
                  <a:pt x="26594" y="332089"/>
                </a:lnTo>
                <a:lnTo>
                  <a:pt x="56427" y="302275"/>
                </a:lnTo>
                <a:lnTo>
                  <a:pt x="94252" y="282732"/>
                </a:lnTo>
                <a:lnTo>
                  <a:pt x="137795" y="275716"/>
                </a:lnTo>
                <a:lnTo>
                  <a:pt x="413385" y="275716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8896" y="1676019"/>
            <a:ext cx="3302635" cy="0"/>
          </a:xfrm>
          <a:custGeom>
            <a:avLst/>
            <a:gdLst/>
            <a:ahLst/>
            <a:cxnLst/>
            <a:rect l="l" t="t" r="r" b="b"/>
            <a:pathLst>
              <a:path w="3302634">
                <a:moveTo>
                  <a:pt x="330238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7590" y="4983607"/>
            <a:ext cx="276225" cy="275590"/>
          </a:xfrm>
          <a:custGeom>
            <a:avLst/>
            <a:gdLst/>
            <a:ahLst/>
            <a:cxnLst/>
            <a:rect l="l" t="t" r="r" b="b"/>
            <a:pathLst>
              <a:path w="276225" h="275589">
                <a:moveTo>
                  <a:pt x="0" y="0"/>
                </a:moveTo>
                <a:lnTo>
                  <a:pt x="43591" y="7015"/>
                </a:lnTo>
                <a:lnTo>
                  <a:pt x="81422" y="26558"/>
                </a:lnTo>
                <a:lnTo>
                  <a:pt x="111236" y="56372"/>
                </a:lnTo>
                <a:lnTo>
                  <a:pt x="130779" y="94203"/>
                </a:lnTo>
                <a:lnTo>
                  <a:pt x="137795" y="137795"/>
                </a:lnTo>
                <a:lnTo>
                  <a:pt x="130779" y="181337"/>
                </a:lnTo>
                <a:lnTo>
                  <a:pt x="111236" y="219162"/>
                </a:lnTo>
                <a:lnTo>
                  <a:pt x="81422" y="248995"/>
                </a:lnTo>
                <a:lnTo>
                  <a:pt x="43591" y="268562"/>
                </a:lnTo>
                <a:lnTo>
                  <a:pt x="0" y="275590"/>
                </a:lnTo>
                <a:lnTo>
                  <a:pt x="275717" y="275590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7590" y="4983607"/>
            <a:ext cx="276225" cy="551180"/>
          </a:xfrm>
          <a:custGeom>
            <a:avLst/>
            <a:gdLst/>
            <a:ahLst/>
            <a:cxnLst/>
            <a:rect l="l" t="t" r="r" b="b"/>
            <a:pathLst>
              <a:path w="276225" h="551179">
                <a:moveTo>
                  <a:pt x="0" y="551180"/>
                </a:moveTo>
                <a:lnTo>
                  <a:pt x="49560" y="546737"/>
                </a:lnTo>
                <a:lnTo>
                  <a:pt x="96206" y="533931"/>
                </a:lnTo>
                <a:lnTo>
                  <a:pt x="139159" y="513540"/>
                </a:lnTo>
                <a:lnTo>
                  <a:pt x="177640" y="486345"/>
                </a:lnTo>
                <a:lnTo>
                  <a:pt x="210871" y="453125"/>
                </a:lnTo>
                <a:lnTo>
                  <a:pt x="238073" y="414659"/>
                </a:lnTo>
                <a:lnTo>
                  <a:pt x="258467" y="371728"/>
                </a:lnTo>
                <a:lnTo>
                  <a:pt x="271274" y="325112"/>
                </a:lnTo>
                <a:lnTo>
                  <a:pt x="275717" y="275590"/>
                </a:lnTo>
                <a:lnTo>
                  <a:pt x="275717" y="0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587" y="1097280"/>
            <a:ext cx="4774692" cy="4504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142" y="1124711"/>
            <a:ext cx="4404893" cy="4410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514" y="1400428"/>
            <a:ext cx="1102550" cy="4134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514" y="1124711"/>
            <a:ext cx="4680585" cy="4410075"/>
          </a:xfrm>
          <a:custGeom>
            <a:avLst/>
            <a:gdLst/>
            <a:ahLst/>
            <a:cxnLst/>
            <a:rect l="l" t="t" r="r" b="b"/>
            <a:pathLst>
              <a:path w="4680585" h="4410075">
                <a:moveTo>
                  <a:pt x="551256" y="3858895"/>
                </a:moveTo>
                <a:lnTo>
                  <a:pt x="551256" y="275716"/>
                </a:lnTo>
                <a:lnTo>
                  <a:pt x="555697" y="226156"/>
                </a:lnTo>
                <a:lnTo>
                  <a:pt x="568500" y="179510"/>
                </a:lnTo>
                <a:lnTo>
                  <a:pt x="588888" y="136557"/>
                </a:lnTo>
                <a:lnTo>
                  <a:pt x="616081" y="98076"/>
                </a:lnTo>
                <a:lnTo>
                  <a:pt x="649301" y="64845"/>
                </a:lnTo>
                <a:lnTo>
                  <a:pt x="687770" y="37643"/>
                </a:lnTo>
                <a:lnTo>
                  <a:pt x="730709" y="17249"/>
                </a:lnTo>
                <a:lnTo>
                  <a:pt x="777340" y="4442"/>
                </a:lnTo>
                <a:lnTo>
                  <a:pt x="826884" y="0"/>
                </a:lnTo>
                <a:lnTo>
                  <a:pt x="4404931" y="0"/>
                </a:lnTo>
                <a:lnTo>
                  <a:pt x="4454453" y="4442"/>
                </a:lnTo>
                <a:lnTo>
                  <a:pt x="4501070" y="17249"/>
                </a:lnTo>
                <a:lnTo>
                  <a:pt x="4544001" y="37643"/>
                </a:lnTo>
                <a:lnTo>
                  <a:pt x="4582466" y="64845"/>
                </a:lnTo>
                <a:lnTo>
                  <a:pt x="4615687" y="98076"/>
                </a:lnTo>
                <a:lnTo>
                  <a:pt x="4642882" y="136557"/>
                </a:lnTo>
                <a:lnTo>
                  <a:pt x="4663273" y="179510"/>
                </a:lnTo>
                <a:lnTo>
                  <a:pt x="4676079" y="226156"/>
                </a:lnTo>
                <a:lnTo>
                  <a:pt x="4680521" y="275716"/>
                </a:lnTo>
                <a:lnTo>
                  <a:pt x="4676079" y="325239"/>
                </a:lnTo>
                <a:lnTo>
                  <a:pt x="4663273" y="371855"/>
                </a:lnTo>
                <a:lnTo>
                  <a:pt x="4642882" y="414786"/>
                </a:lnTo>
                <a:lnTo>
                  <a:pt x="4615687" y="453252"/>
                </a:lnTo>
                <a:lnTo>
                  <a:pt x="4582466" y="486472"/>
                </a:lnTo>
                <a:lnTo>
                  <a:pt x="4544001" y="513667"/>
                </a:lnTo>
                <a:lnTo>
                  <a:pt x="4501070" y="534058"/>
                </a:lnTo>
                <a:lnTo>
                  <a:pt x="4454453" y="546864"/>
                </a:lnTo>
                <a:lnTo>
                  <a:pt x="4404931" y="551307"/>
                </a:lnTo>
                <a:lnTo>
                  <a:pt x="4129214" y="551307"/>
                </a:lnTo>
                <a:lnTo>
                  <a:pt x="4129214" y="4134485"/>
                </a:lnTo>
                <a:lnTo>
                  <a:pt x="4124776" y="4184007"/>
                </a:lnTo>
                <a:lnTo>
                  <a:pt x="4111980" y="4230623"/>
                </a:lnTo>
                <a:lnTo>
                  <a:pt x="4091603" y="4273554"/>
                </a:lnTo>
                <a:lnTo>
                  <a:pt x="4064421" y="4312020"/>
                </a:lnTo>
                <a:lnTo>
                  <a:pt x="4031211" y="4345240"/>
                </a:lnTo>
                <a:lnTo>
                  <a:pt x="3992750" y="4372435"/>
                </a:lnTo>
                <a:lnTo>
                  <a:pt x="3949814" y="4392826"/>
                </a:lnTo>
                <a:lnTo>
                  <a:pt x="3903180" y="4405632"/>
                </a:lnTo>
                <a:lnTo>
                  <a:pt x="3853624" y="4410075"/>
                </a:lnTo>
                <a:lnTo>
                  <a:pt x="275628" y="4410075"/>
                </a:lnTo>
                <a:lnTo>
                  <a:pt x="226084" y="4405632"/>
                </a:lnTo>
                <a:lnTo>
                  <a:pt x="179453" y="4392826"/>
                </a:lnTo>
                <a:lnTo>
                  <a:pt x="136514" y="4372435"/>
                </a:lnTo>
                <a:lnTo>
                  <a:pt x="98045" y="4345240"/>
                </a:lnTo>
                <a:lnTo>
                  <a:pt x="64825" y="4312020"/>
                </a:lnTo>
                <a:lnTo>
                  <a:pt x="37631" y="4273554"/>
                </a:lnTo>
                <a:lnTo>
                  <a:pt x="17244" y="4230623"/>
                </a:lnTo>
                <a:lnTo>
                  <a:pt x="4440" y="4184007"/>
                </a:lnTo>
                <a:lnTo>
                  <a:pt x="0" y="4134485"/>
                </a:lnTo>
                <a:lnTo>
                  <a:pt x="4440" y="4084924"/>
                </a:lnTo>
                <a:lnTo>
                  <a:pt x="17244" y="4038278"/>
                </a:lnTo>
                <a:lnTo>
                  <a:pt x="37631" y="3995325"/>
                </a:lnTo>
                <a:lnTo>
                  <a:pt x="64825" y="3956844"/>
                </a:lnTo>
                <a:lnTo>
                  <a:pt x="98045" y="3923613"/>
                </a:lnTo>
                <a:lnTo>
                  <a:pt x="136514" y="3896411"/>
                </a:lnTo>
                <a:lnTo>
                  <a:pt x="179453" y="3876017"/>
                </a:lnTo>
                <a:lnTo>
                  <a:pt x="226084" y="3863210"/>
                </a:lnTo>
                <a:lnTo>
                  <a:pt x="275628" y="3858768"/>
                </a:lnTo>
                <a:lnTo>
                  <a:pt x="551256" y="3858895"/>
                </a:lnTo>
                <a:close/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578" y="1124711"/>
            <a:ext cx="414020" cy="551815"/>
          </a:xfrm>
          <a:custGeom>
            <a:avLst/>
            <a:gdLst/>
            <a:ahLst/>
            <a:cxnLst/>
            <a:rect l="l" t="t" r="r" b="b"/>
            <a:pathLst>
              <a:path w="414019" h="551814">
                <a:moveTo>
                  <a:pt x="137820" y="0"/>
                </a:moveTo>
                <a:lnTo>
                  <a:pt x="187365" y="4442"/>
                </a:lnTo>
                <a:lnTo>
                  <a:pt x="233999" y="17249"/>
                </a:lnTo>
                <a:lnTo>
                  <a:pt x="276943" y="37643"/>
                </a:lnTo>
                <a:lnTo>
                  <a:pt x="315418" y="64845"/>
                </a:lnTo>
                <a:lnTo>
                  <a:pt x="348645" y="98076"/>
                </a:lnTo>
                <a:lnTo>
                  <a:pt x="375844" y="136557"/>
                </a:lnTo>
                <a:lnTo>
                  <a:pt x="396237" y="179510"/>
                </a:lnTo>
                <a:lnTo>
                  <a:pt x="409044" y="226156"/>
                </a:lnTo>
                <a:lnTo>
                  <a:pt x="413486" y="275716"/>
                </a:lnTo>
                <a:lnTo>
                  <a:pt x="409044" y="325239"/>
                </a:lnTo>
                <a:lnTo>
                  <a:pt x="396237" y="371855"/>
                </a:lnTo>
                <a:lnTo>
                  <a:pt x="375844" y="414786"/>
                </a:lnTo>
                <a:lnTo>
                  <a:pt x="348645" y="453252"/>
                </a:lnTo>
                <a:lnTo>
                  <a:pt x="315418" y="486472"/>
                </a:lnTo>
                <a:lnTo>
                  <a:pt x="276943" y="513667"/>
                </a:lnTo>
                <a:lnTo>
                  <a:pt x="233999" y="534058"/>
                </a:lnTo>
                <a:lnTo>
                  <a:pt x="187365" y="546864"/>
                </a:lnTo>
                <a:lnTo>
                  <a:pt x="137820" y="551307"/>
                </a:lnTo>
                <a:lnTo>
                  <a:pt x="94260" y="544279"/>
                </a:lnTo>
                <a:lnTo>
                  <a:pt x="56427" y="524712"/>
                </a:lnTo>
                <a:lnTo>
                  <a:pt x="26592" y="494879"/>
                </a:lnTo>
                <a:lnTo>
                  <a:pt x="7026" y="457054"/>
                </a:lnTo>
                <a:lnTo>
                  <a:pt x="0" y="413512"/>
                </a:lnTo>
                <a:lnTo>
                  <a:pt x="7026" y="369920"/>
                </a:lnTo>
                <a:lnTo>
                  <a:pt x="26592" y="332089"/>
                </a:lnTo>
                <a:lnTo>
                  <a:pt x="56427" y="302275"/>
                </a:lnTo>
                <a:lnTo>
                  <a:pt x="94260" y="282732"/>
                </a:lnTo>
                <a:lnTo>
                  <a:pt x="137820" y="275716"/>
                </a:lnTo>
                <a:lnTo>
                  <a:pt x="413486" y="275716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6398" y="1676019"/>
            <a:ext cx="3302635" cy="0"/>
          </a:xfrm>
          <a:custGeom>
            <a:avLst/>
            <a:gdLst/>
            <a:ahLst/>
            <a:cxnLst/>
            <a:rect l="l" t="t" r="r" b="b"/>
            <a:pathLst>
              <a:path w="3302635">
                <a:moveTo>
                  <a:pt x="330233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142" y="4983607"/>
            <a:ext cx="276225" cy="275590"/>
          </a:xfrm>
          <a:custGeom>
            <a:avLst/>
            <a:gdLst/>
            <a:ahLst/>
            <a:cxnLst/>
            <a:rect l="l" t="t" r="r" b="b"/>
            <a:pathLst>
              <a:path w="276225" h="275589">
                <a:moveTo>
                  <a:pt x="0" y="0"/>
                </a:moveTo>
                <a:lnTo>
                  <a:pt x="43558" y="7015"/>
                </a:lnTo>
                <a:lnTo>
                  <a:pt x="81388" y="26558"/>
                </a:lnTo>
                <a:lnTo>
                  <a:pt x="111219" y="56372"/>
                </a:lnTo>
                <a:lnTo>
                  <a:pt x="130782" y="94203"/>
                </a:lnTo>
                <a:lnTo>
                  <a:pt x="137807" y="137795"/>
                </a:lnTo>
                <a:lnTo>
                  <a:pt x="130782" y="181337"/>
                </a:lnTo>
                <a:lnTo>
                  <a:pt x="111219" y="219162"/>
                </a:lnTo>
                <a:lnTo>
                  <a:pt x="81388" y="248995"/>
                </a:lnTo>
                <a:lnTo>
                  <a:pt x="43558" y="268562"/>
                </a:lnTo>
                <a:lnTo>
                  <a:pt x="0" y="275590"/>
                </a:lnTo>
                <a:lnTo>
                  <a:pt x="275628" y="275590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142" y="4983607"/>
            <a:ext cx="276225" cy="551180"/>
          </a:xfrm>
          <a:custGeom>
            <a:avLst/>
            <a:gdLst/>
            <a:ahLst/>
            <a:cxnLst/>
            <a:rect l="l" t="t" r="r" b="b"/>
            <a:pathLst>
              <a:path w="276225" h="551179">
                <a:moveTo>
                  <a:pt x="0" y="551180"/>
                </a:moveTo>
                <a:lnTo>
                  <a:pt x="49543" y="546737"/>
                </a:lnTo>
                <a:lnTo>
                  <a:pt x="96174" y="533931"/>
                </a:lnTo>
                <a:lnTo>
                  <a:pt x="139113" y="513540"/>
                </a:lnTo>
                <a:lnTo>
                  <a:pt x="177582" y="486345"/>
                </a:lnTo>
                <a:lnTo>
                  <a:pt x="210802" y="453125"/>
                </a:lnTo>
                <a:lnTo>
                  <a:pt x="237996" y="414659"/>
                </a:lnTo>
                <a:lnTo>
                  <a:pt x="258383" y="371728"/>
                </a:lnTo>
                <a:lnTo>
                  <a:pt x="271187" y="325112"/>
                </a:lnTo>
                <a:lnTo>
                  <a:pt x="275628" y="275590"/>
                </a:lnTo>
                <a:lnTo>
                  <a:pt x="275628" y="0"/>
                </a:lnTo>
              </a:path>
            </a:pathLst>
          </a:custGeom>
          <a:ln w="952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3835" y="175260"/>
            <a:ext cx="850391" cy="1836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80617" y="2028571"/>
            <a:ext cx="2625725" cy="261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tabLst>
                <a:tab pos="854075" algn="l"/>
              </a:tabLst>
            </a:pPr>
            <a:r>
              <a:rPr sz="1900" i="1" spc="-5" dirty="0">
                <a:latin typeface="Arial"/>
                <a:cs typeface="Arial"/>
              </a:rPr>
              <a:t>Личностные  результаты </a:t>
            </a:r>
            <a:r>
              <a:rPr sz="1900" spc="-5" dirty="0">
                <a:latin typeface="Arial"/>
                <a:cs typeface="Arial"/>
              </a:rPr>
              <a:t>освоения  АООП	включают  индивидуально-  личностные качества,  жизненные и  социальные  компетенции  обучающегося и  ценностные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установки.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93790" y="1739010"/>
            <a:ext cx="2623820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ts val="1820"/>
              </a:lnSpc>
              <a:tabLst>
                <a:tab pos="853440" algn="l"/>
              </a:tabLst>
            </a:pPr>
            <a:r>
              <a:rPr sz="1900" i="1" spc="-5" dirty="0">
                <a:latin typeface="Arial"/>
                <a:cs typeface="Arial"/>
              </a:rPr>
              <a:t>Предметные  результаты </a:t>
            </a:r>
            <a:r>
              <a:rPr sz="1900" spc="-5" dirty="0">
                <a:latin typeface="Arial"/>
                <a:cs typeface="Arial"/>
              </a:rPr>
              <a:t>освоения  АООП	включают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09971" y="2609215"/>
            <a:ext cx="205613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Arial"/>
                <a:cs typeface="Arial"/>
              </a:rPr>
              <a:t>обучающимися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зн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81115" y="2377566"/>
            <a:ext cx="202057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1900" spc="-5" dirty="0">
                <a:latin typeface="Arial"/>
                <a:cs typeface="Arial"/>
              </a:rPr>
              <a:t>освоенные</a:t>
            </a:r>
            <a:endParaRPr sz="1900">
              <a:latin typeface="Arial"/>
              <a:cs typeface="Arial"/>
            </a:endParaRPr>
          </a:p>
          <a:p>
            <a:pPr marL="1270635">
              <a:lnSpc>
                <a:spcPts val="2050"/>
              </a:lnSpc>
            </a:pPr>
            <a:r>
              <a:rPr sz="1900" spc="-5" dirty="0">
                <a:latin typeface="Arial"/>
                <a:cs typeface="Arial"/>
              </a:rPr>
              <a:t>ания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и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39510" y="2841116"/>
            <a:ext cx="253365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Arial"/>
                <a:cs typeface="Arial"/>
              </a:rPr>
              <a:t>умения,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специфичные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94730" y="3130676"/>
            <a:ext cx="2821305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80000"/>
              </a:lnSpc>
              <a:tabLst>
                <a:tab pos="1440815" algn="l"/>
              </a:tabLst>
            </a:pPr>
            <a:r>
              <a:rPr sz="1900" spc="-5" dirty="0">
                <a:latin typeface="Arial"/>
                <a:cs typeface="Arial"/>
              </a:rPr>
              <a:t>для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каждой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1900" spc="-5" dirty="0">
                <a:latin typeface="Arial"/>
                <a:cs typeface="Arial"/>
              </a:rPr>
              <a:t>предмет</a:t>
            </a:r>
            <a:r>
              <a:rPr sz="1900" spc="-15" dirty="0">
                <a:latin typeface="Arial"/>
                <a:cs typeface="Arial"/>
              </a:rPr>
              <a:t>н</a:t>
            </a:r>
            <a:r>
              <a:rPr sz="1900" spc="-5" dirty="0">
                <a:latin typeface="Arial"/>
                <a:cs typeface="Arial"/>
              </a:rPr>
              <a:t>ой  области, готовность к их  применению,  рассматриваются как  составляющая при  оценке итоговых  достижений. </a:t>
            </a:r>
            <a:r>
              <a:rPr sz="1900" spc="-10" dirty="0">
                <a:latin typeface="Arial"/>
                <a:cs typeface="Arial"/>
              </a:rPr>
              <a:t>Не  </a:t>
            </a:r>
            <a:r>
              <a:rPr sz="1900" spc="-5" dirty="0">
                <a:latin typeface="Arial"/>
                <a:cs typeface="Arial"/>
              </a:rPr>
              <a:t>являются основным  критерием </a:t>
            </a:r>
            <a:r>
              <a:rPr sz="1900" spc="-5" dirty="0" err="1">
                <a:latin typeface="Arial"/>
                <a:cs typeface="Arial"/>
              </a:rPr>
              <a:t>при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 err="1" smtClean="0">
                <a:latin typeface="Arial"/>
                <a:cs typeface="Arial"/>
              </a:rPr>
              <a:t>переводе</a:t>
            </a:r>
            <a:r>
              <a:rPr lang="ru-RU" sz="1900" spc="-5" dirty="0" smtClean="0">
                <a:latin typeface="Arial"/>
                <a:cs typeface="Arial"/>
              </a:rPr>
              <a:t> в след. класс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АООП </a:t>
            </a:r>
            <a:r>
              <a:rPr lang="ru-RU" sz="3200" b="1" i="1" dirty="0">
                <a:solidFill>
                  <a:srgbClr val="C00000"/>
                </a:solidFill>
              </a:rPr>
              <a:t>определяет два уровня овладения предметными результатами:</a:t>
            </a:r>
            <a:r>
              <a:rPr lang="ru-RU" sz="32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4038600" cy="4035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u="sng" dirty="0" smtClean="0"/>
              <a:t>Достаточный </a:t>
            </a:r>
            <a:r>
              <a:rPr lang="ru-RU" b="1" u="sng" dirty="0"/>
              <a:t>уровень </a:t>
            </a:r>
            <a:r>
              <a:rPr lang="ru-RU" dirty="0"/>
              <a:t>освоения предметных результатов не является обязательным для всех обучающихся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20574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u="sng" dirty="0" smtClean="0"/>
              <a:t>Минимальный </a:t>
            </a:r>
            <a:r>
              <a:rPr lang="ru-RU" sz="2400" b="1" u="sng" dirty="0"/>
              <a:t>уровень </a:t>
            </a:r>
            <a:r>
              <a:rPr lang="ru-RU" sz="2400" dirty="0"/>
              <a:t>является обязательным для всех обучающихся.  Отсутствие достижения этого уровня по отдельным предметам не является препятствием к продолжению образования по варианту программы.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7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417637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562"/>
                </a:moveTo>
                <a:lnTo>
                  <a:pt x="1828800" y="182562"/>
                </a:lnTo>
                <a:lnTo>
                  <a:pt x="1828800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4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7582" y="511175"/>
            <a:ext cx="754380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850" algn="l"/>
                <a:tab pos="3435985" algn="l"/>
              </a:tabLst>
            </a:pPr>
            <a:r>
              <a:rPr sz="4200" dirty="0"/>
              <a:t>Учебный	</a:t>
            </a:r>
            <a:r>
              <a:rPr sz="4200" spc="-5" dirty="0"/>
              <a:t>план	</a:t>
            </a:r>
            <a:r>
              <a:rPr sz="4200" dirty="0"/>
              <a:t>(АООП</a:t>
            </a:r>
            <a:r>
              <a:rPr sz="4200" spc="-90" dirty="0"/>
              <a:t> </a:t>
            </a:r>
            <a:r>
              <a:rPr sz="4200" dirty="0"/>
              <a:t>вариант1)</a:t>
            </a:r>
            <a:endParaRPr sz="4200"/>
          </a:p>
        </p:txBody>
      </p:sp>
      <p:sp>
        <p:nvSpPr>
          <p:cNvPr id="6" name="object 6"/>
          <p:cNvSpPr/>
          <p:nvPr/>
        </p:nvSpPr>
        <p:spPr>
          <a:xfrm>
            <a:off x="1805685" y="2023110"/>
            <a:ext cx="3595370" cy="3685540"/>
          </a:xfrm>
          <a:custGeom>
            <a:avLst/>
            <a:gdLst/>
            <a:ahLst/>
            <a:cxnLst/>
            <a:rect l="l" t="t" r="r" b="b"/>
            <a:pathLst>
              <a:path w="3595370" h="3685540">
                <a:moveTo>
                  <a:pt x="1752346" y="0"/>
                </a:moveTo>
                <a:lnTo>
                  <a:pt x="1752346" y="1842389"/>
                </a:lnTo>
                <a:lnTo>
                  <a:pt x="0" y="2411857"/>
                </a:lnTo>
                <a:lnTo>
                  <a:pt x="15518" y="2457607"/>
                </a:lnTo>
                <a:lnTo>
                  <a:pt x="32114" y="2502685"/>
                </a:lnTo>
                <a:lnTo>
                  <a:pt x="49767" y="2547081"/>
                </a:lnTo>
                <a:lnTo>
                  <a:pt x="68458" y="2590785"/>
                </a:lnTo>
                <a:lnTo>
                  <a:pt x="88169" y="2633789"/>
                </a:lnTo>
                <a:lnTo>
                  <a:pt x="108881" y="2676081"/>
                </a:lnTo>
                <a:lnTo>
                  <a:pt x="130573" y="2717653"/>
                </a:lnTo>
                <a:lnTo>
                  <a:pt x="153228" y="2758494"/>
                </a:lnTo>
                <a:lnTo>
                  <a:pt x="176825" y="2798595"/>
                </a:lnTo>
                <a:lnTo>
                  <a:pt x="201347" y="2837946"/>
                </a:lnTo>
                <a:lnTo>
                  <a:pt x="226773" y="2876537"/>
                </a:lnTo>
                <a:lnTo>
                  <a:pt x="253085" y="2914358"/>
                </a:lnTo>
                <a:lnTo>
                  <a:pt x="280263" y="2951401"/>
                </a:lnTo>
                <a:lnTo>
                  <a:pt x="308289" y="2987654"/>
                </a:lnTo>
                <a:lnTo>
                  <a:pt x="337143" y="3023109"/>
                </a:lnTo>
                <a:lnTo>
                  <a:pt x="366807" y="3057756"/>
                </a:lnTo>
                <a:lnTo>
                  <a:pt x="397260" y="3091584"/>
                </a:lnTo>
                <a:lnTo>
                  <a:pt x="428485" y="3124584"/>
                </a:lnTo>
                <a:lnTo>
                  <a:pt x="460461" y="3156747"/>
                </a:lnTo>
                <a:lnTo>
                  <a:pt x="493170" y="3188062"/>
                </a:lnTo>
                <a:lnTo>
                  <a:pt x="526593" y="3218520"/>
                </a:lnTo>
                <a:lnTo>
                  <a:pt x="560711" y="3248111"/>
                </a:lnTo>
                <a:lnTo>
                  <a:pt x="595503" y="3276826"/>
                </a:lnTo>
                <a:lnTo>
                  <a:pt x="630953" y="3304654"/>
                </a:lnTo>
                <a:lnTo>
                  <a:pt x="667039" y="3331586"/>
                </a:lnTo>
                <a:lnTo>
                  <a:pt x="703743" y="3357613"/>
                </a:lnTo>
                <a:lnTo>
                  <a:pt x="741047" y="3382723"/>
                </a:lnTo>
                <a:lnTo>
                  <a:pt x="778930" y="3406909"/>
                </a:lnTo>
                <a:lnTo>
                  <a:pt x="817374" y="3430159"/>
                </a:lnTo>
                <a:lnTo>
                  <a:pt x="856360" y="3452465"/>
                </a:lnTo>
                <a:lnTo>
                  <a:pt x="895868" y="3473816"/>
                </a:lnTo>
                <a:lnTo>
                  <a:pt x="935880" y="3494202"/>
                </a:lnTo>
                <a:lnTo>
                  <a:pt x="976376" y="3513615"/>
                </a:lnTo>
                <a:lnTo>
                  <a:pt x="1017337" y="3532044"/>
                </a:lnTo>
                <a:lnTo>
                  <a:pt x="1058745" y="3549479"/>
                </a:lnTo>
                <a:lnTo>
                  <a:pt x="1100579" y="3565912"/>
                </a:lnTo>
                <a:lnTo>
                  <a:pt x="1142822" y="3581331"/>
                </a:lnTo>
                <a:lnTo>
                  <a:pt x="1185453" y="3595727"/>
                </a:lnTo>
                <a:lnTo>
                  <a:pt x="1228475" y="3609097"/>
                </a:lnTo>
                <a:lnTo>
                  <a:pt x="1271805" y="3621413"/>
                </a:lnTo>
                <a:lnTo>
                  <a:pt x="1315488" y="3632683"/>
                </a:lnTo>
                <a:lnTo>
                  <a:pt x="1359483" y="3642891"/>
                </a:lnTo>
                <a:lnTo>
                  <a:pt x="1403771" y="3652028"/>
                </a:lnTo>
                <a:lnTo>
                  <a:pt x="1448334" y="3660083"/>
                </a:lnTo>
                <a:lnTo>
                  <a:pt x="1493151" y="3667048"/>
                </a:lnTo>
                <a:lnTo>
                  <a:pt x="1538204" y="3672912"/>
                </a:lnTo>
                <a:lnTo>
                  <a:pt x="1583475" y="3677665"/>
                </a:lnTo>
                <a:lnTo>
                  <a:pt x="1628943" y="3681299"/>
                </a:lnTo>
                <a:lnTo>
                  <a:pt x="1674589" y="3683802"/>
                </a:lnTo>
                <a:lnTo>
                  <a:pt x="1720395" y="3685166"/>
                </a:lnTo>
                <a:lnTo>
                  <a:pt x="1766341" y="3685381"/>
                </a:lnTo>
                <a:lnTo>
                  <a:pt x="1812408" y="3684436"/>
                </a:lnTo>
                <a:lnTo>
                  <a:pt x="1858578" y="3682323"/>
                </a:lnTo>
                <a:lnTo>
                  <a:pt x="1904831" y="3679031"/>
                </a:lnTo>
                <a:lnTo>
                  <a:pt x="1951147" y="3674551"/>
                </a:lnTo>
                <a:lnTo>
                  <a:pt x="1997508" y="3668872"/>
                </a:lnTo>
                <a:lnTo>
                  <a:pt x="2043895" y="3661986"/>
                </a:lnTo>
                <a:lnTo>
                  <a:pt x="2090289" y="3653882"/>
                </a:lnTo>
                <a:lnTo>
                  <a:pt x="2136670" y="3644552"/>
                </a:lnTo>
                <a:lnTo>
                  <a:pt x="2183019" y="3633983"/>
                </a:lnTo>
                <a:lnTo>
                  <a:pt x="2229318" y="3622169"/>
                </a:lnTo>
                <a:lnTo>
                  <a:pt x="2275567" y="3609091"/>
                </a:lnTo>
                <a:lnTo>
                  <a:pt x="2321687" y="3594760"/>
                </a:lnTo>
                <a:lnTo>
                  <a:pt x="2367437" y="3579240"/>
                </a:lnTo>
                <a:lnTo>
                  <a:pt x="2412515" y="3562643"/>
                </a:lnTo>
                <a:lnTo>
                  <a:pt x="2456911" y="3544989"/>
                </a:lnTo>
                <a:lnTo>
                  <a:pt x="2500615" y="3526297"/>
                </a:lnTo>
                <a:lnTo>
                  <a:pt x="2543618" y="3506585"/>
                </a:lnTo>
                <a:lnTo>
                  <a:pt x="2585911" y="3485872"/>
                </a:lnTo>
                <a:lnTo>
                  <a:pt x="2627482" y="3464179"/>
                </a:lnTo>
                <a:lnTo>
                  <a:pt x="2668323" y="3441523"/>
                </a:lnTo>
                <a:lnTo>
                  <a:pt x="2708423" y="3417925"/>
                </a:lnTo>
                <a:lnTo>
                  <a:pt x="2747774" y="3393402"/>
                </a:lnTo>
                <a:lnTo>
                  <a:pt x="2786365" y="3367975"/>
                </a:lnTo>
                <a:lnTo>
                  <a:pt x="2824186" y="3341662"/>
                </a:lnTo>
                <a:lnTo>
                  <a:pt x="2861228" y="3314483"/>
                </a:lnTo>
                <a:lnTo>
                  <a:pt x="2897481" y="3286457"/>
                </a:lnTo>
                <a:lnTo>
                  <a:pt x="2932936" y="3257602"/>
                </a:lnTo>
                <a:lnTo>
                  <a:pt x="2967581" y="3227938"/>
                </a:lnTo>
                <a:lnTo>
                  <a:pt x="3001409" y="3197483"/>
                </a:lnTo>
                <a:lnTo>
                  <a:pt x="3034409" y="3166258"/>
                </a:lnTo>
                <a:lnTo>
                  <a:pt x="3066571" y="3134281"/>
                </a:lnTo>
                <a:lnTo>
                  <a:pt x="3097886" y="3101572"/>
                </a:lnTo>
                <a:lnTo>
                  <a:pt x="3128343" y="3068148"/>
                </a:lnTo>
                <a:lnTo>
                  <a:pt x="3157934" y="3034030"/>
                </a:lnTo>
                <a:lnTo>
                  <a:pt x="3186648" y="2999237"/>
                </a:lnTo>
                <a:lnTo>
                  <a:pt x="3214476" y="2963788"/>
                </a:lnTo>
                <a:lnTo>
                  <a:pt x="3241407" y="2927701"/>
                </a:lnTo>
                <a:lnTo>
                  <a:pt x="3267433" y="2890996"/>
                </a:lnTo>
                <a:lnTo>
                  <a:pt x="3292543" y="2853692"/>
                </a:lnTo>
                <a:lnTo>
                  <a:pt x="3316728" y="2815808"/>
                </a:lnTo>
                <a:lnTo>
                  <a:pt x="3339978" y="2777364"/>
                </a:lnTo>
                <a:lnTo>
                  <a:pt x="3362283" y="2738378"/>
                </a:lnTo>
                <a:lnTo>
                  <a:pt x="3383633" y="2698869"/>
                </a:lnTo>
                <a:lnTo>
                  <a:pt x="3404019" y="2658857"/>
                </a:lnTo>
                <a:lnTo>
                  <a:pt x="3423432" y="2618361"/>
                </a:lnTo>
                <a:lnTo>
                  <a:pt x="3441860" y="2577399"/>
                </a:lnTo>
                <a:lnTo>
                  <a:pt x="3459295" y="2535991"/>
                </a:lnTo>
                <a:lnTo>
                  <a:pt x="3475726" y="2494157"/>
                </a:lnTo>
                <a:lnTo>
                  <a:pt x="3491145" y="2451914"/>
                </a:lnTo>
                <a:lnTo>
                  <a:pt x="3505541" y="2409283"/>
                </a:lnTo>
                <a:lnTo>
                  <a:pt x="3518904" y="2366282"/>
                </a:lnTo>
                <a:lnTo>
                  <a:pt x="3531225" y="2322930"/>
                </a:lnTo>
                <a:lnTo>
                  <a:pt x="3542495" y="2279247"/>
                </a:lnTo>
                <a:lnTo>
                  <a:pt x="3552702" y="2235252"/>
                </a:lnTo>
                <a:lnTo>
                  <a:pt x="3561838" y="2190964"/>
                </a:lnTo>
                <a:lnTo>
                  <a:pt x="3569893" y="2146401"/>
                </a:lnTo>
                <a:lnTo>
                  <a:pt x="3576857" y="2101584"/>
                </a:lnTo>
                <a:lnTo>
                  <a:pt x="3582721" y="2056530"/>
                </a:lnTo>
                <a:lnTo>
                  <a:pt x="3587474" y="2011260"/>
                </a:lnTo>
                <a:lnTo>
                  <a:pt x="3591107" y="1965792"/>
                </a:lnTo>
                <a:lnTo>
                  <a:pt x="3593610" y="1920145"/>
                </a:lnTo>
                <a:lnTo>
                  <a:pt x="3594974" y="1874339"/>
                </a:lnTo>
                <a:lnTo>
                  <a:pt x="3595188" y="1828393"/>
                </a:lnTo>
                <a:lnTo>
                  <a:pt x="3594243" y="1782326"/>
                </a:lnTo>
                <a:lnTo>
                  <a:pt x="3592129" y="1736156"/>
                </a:lnTo>
                <a:lnTo>
                  <a:pt x="3588837" y="1689903"/>
                </a:lnTo>
                <a:lnTo>
                  <a:pt x="3584356" y="1643587"/>
                </a:lnTo>
                <a:lnTo>
                  <a:pt x="3578678" y="1597226"/>
                </a:lnTo>
                <a:lnTo>
                  <a:pt x="3571791" y="1550839"/>
                </a:lnTo>
                <a:lnTo>
                  <a:pt x="3563688" y="1504445"/>
                </a:lnTo>
                <a:lnTo>
                  <a:pt x="3554356" y="1458064"/>
                </a:lnTo>
                <a:lnTo>
                  <a:pt x="3543788" y="1411715"/>
                </a:lnTo>
                <a:lnTo>
                  <a:pt x="3531973" y="1365416"/>
                </a:lnTo>
                <a:lnTo>
                  <a:pt x="3518902" y="1319187"/>
                </a:lnTo>
                <a:lnTo>
                  <a:pt x="3504565" y="1273048"/>
                </a:lnTo>
                <a:lnTo>
                  <a:pt x="3488892" y="1226882"/>
                </a:lnTo>
                <a:lnTo>
                  <a:pt x="3472087" y="1181342"/>
                </a:lnTo>
                <a:lnTo>
                  <a:pt x="3454168" y="1136443"/>
                </a:lnTo>
                <a:lnTo>
                  <a:pt x="3435154" y="1092197"/>
                </a:lnTo>
                <a:lnTo>
                  <a:pt x="3415065" y="1048619"/>
                </a:lnTo>
                <a:lnTo>
                  <a:pt x="3393918" y="1005721"/>
                </a:lnTo>
                <a:lnTo>
                  <a:pt x="3371733" y="963519"/>
                </a:lnTo>
                <a:lnTo>
                  <a:pt x="3348529" y="922024"/>
                </a:lnTo>
                <a:lnTo>
                  <a:pt x="3324324" y="881252"/>
                </a:lnTo>
                <a:lnTo>
                  <a:pt x="3299138" y="841217"/>
                </a:lnTo>
                <a:lnTo>
                  <a:pt x="3272989" y="801930"/>
                </a:lnTo>
                <a:lnTo>
                  <a:pt x="3245896" y="763407"/>
                </a:lnTo>
                <a:lnTo>
                  <a:pt x="3217878" y="725661"/>
                </a:lnTo>
                <a:lnTo>
                  <a:pt x="3188954" y="688706"/>
                </a:lnTo>
                <a:lnTo>
                  <a:pt x="3159143" y="652555"/>
                </a:lnTo>
                <a:lnTo>
                  <a:pt x="3128463" y="617223"/>
                </a:lnTo>
                <a:lnTo>
                  <a:pt x="3096934" y="582722"/>
                </a:lnTo>
                <a:lnTo>
                  <a:pt x="3064574" y="549067"/>
                </a:lnTo>
                <a:lnTo>
                  <a:pt x="3031403" y="516272"/>
                </a:lnTo>
                <a:lnTo>
                  <a:pt x="2997438" y="484349"/>
                </a:lnTo>
                <a:lnTo>
                  <a:pt x="2962699" y="453313"/>
                </a:lnTo>
                <a:lnTo>
                  <a:pt x="2927205" y="423178"/>
                </a:lnTo>
                <a:lnTo>
                  <a:pt x="2890975" y="393957"/>
                </a:lnTo>
                <a:lnTo>
                  <a:pt x="2854027" y="365663"/>
                </a:lnTo>
                <a:lnTo>
                  <a:pt x="2816381" y="338312"/>
                </a:lnTo>
                <a:lnTo>
                  <a:pt x="2778055" y="311915"/>
                </a:lnTo>
                <a:lnTo>
                  <a:pt x="2739068" y="286488"/>
                </a:lnTo>
                <a:lnTo>
                  <a:pt x="2699439" y="262043"/>
                </a:lnTo>
                <a:lnTo>
                  <a:pt x="2659187" y="238595"/>
                </a:lnTo>
                <a:lnTo>
                  <a:pt x="2618331" y="216157"/>
                </a:lnTo>
                <a:lnTo>
                  <a:pt x="2576889" y="194743"/>
                </a:lnTo>
                <a:lnTo>
                  <a:pt x="2534881" y="174366"/>
                </a:lnTo>
                <a:lnTo>
                  <a:pt x="2492325" y="155041"/>
                </a:lnTo>
                <a:lnTo>
                  <a:pt x="2449241" y="136780"/>
                </a:lnTo>
                <a:lnTo>
                  <a:pt x="2405646" y="119599"/>
                </a:lnTo>
                <a:lnTo>
                  <a:pt x="2361560" y="103510"/>
                </a:lnTo>
                <a:lnTo>
                  <a:pt x="2317003" y="88526"/>
                </a:lnTo>
                <a:lnTo>
                  <a:pt x="2271991" y="74663"/>
                </a:lnTo>
                <a:lnTo>
                  <a:pt x="2226546" y="61934"/>
                </a:lnTo>
                <a:lnTo>
                  <a:pt x="2180685" y="50351"/>
                </a:lnTo>
                <a:lnTo>
                  <a:pt x="2134427" y="39930"/>
                </a:lnTo>
                <a:lnTo>
                  <a:pt x="2087791" y="30683"/>
                </a:lnTo>
                <a:lnTo>
                  <a:pt x="2040796" y="22625"/>
                </a:lnTo>
                <a:lnTo>
                  <a:pt x="1993461" y="15769"/>
                </a:lnTo>
                <a:lnTo>
                  <a:pt x="1945805" y="10128"/>
                </a:lnTo>
                <a:lnTo>
                  <a:pt x="1897847" y="5718"/>
                </a:lnTo>
                <a:lnTo>
                  <a:pt x="1849605" y="2550"/>
                </a:lnTo>
                <a:lnTo>
                  <a:pt x="1801098" y="639"/>
                </a:lnTo>
                <a:lnTo>
                  <a:pt x="1752346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5516" y="2023110"/>
            <a:ext cx="1842770" cy="2412365"/>
          </a:xfrm>
          <a:custGeom>
            <a:avLst/>
            <a:gdLst/>
            <a:ahLst/>
            <a:cxnLst/>
            <a:rect l="l" t="t" r="r" b="b"/>
            <a:pathLst>
              <a:path w="1842770" h="2412365">
                <a:moveTo>
                  <a:pt x="1842516" y="0"/>
                </a:moveTo>
                <a:lnTo>
                  <a:pt x="1794204" y="620"/>
                </a:lnTo>
                <a:lnTo>
                  <a:pt x="1746199" y="2473"/>
                </a:lnTo>
                <a:lnTo>
                  <a:pt x="1698517" y="5543"/>
                </a:lnTo>
                <a:lnTo>
                  <a:pt x="1651170" y="9813"/>
                </a:lnTo>
                <a:lnTo>
                  <a:pt x="1604177" y="15271"/>
                </a:lnTo>
                <a:lnTo>
                  <a:pt x="1557550" y="21899"/>
                </a:lnTo>
                <a:lnTo>
                  <a:pt x="1511306" y="29683"/>
                </a:lnTo>
                <a:lnTo>
                  <a:pt x="1465459" y="38608"/>
                </a:lnTo>
                <a:lnTo>
                  <a:pt x="1420025" y="48659"/>
                </a:lnTo>
                <a:lnTo>
                  <a:pt x="1375020" y="59820"/>
                </a:lnTo>
                <a:lnTo>
                  <a:pt x="1330457" y="72076"/>
                </a:lnTo>
                <a:lnTo>
                  <a:pt x="1286352" y="85413"/>
                </a:lnTo>
                <a:lnTo>
                  <a:pt x="1242721" y="99814"/>
                </a:lnTo>
                <a:lnTo>
                  <a:pt x="1199579" y="115265"/>
                </a:lnTo>
                <a:lnTo>
                  <a:pt x="1156940" y="131751"/>
                </a:lnTo>
                <a:lnTo>
                  <a:pt x="1114820" y="149257"/>
                </a:lnTo>
                <a:lnTo>
                  <a:pt x="1073235" y="167766"/>
                </a:lnTo>
                <a:lnTo>
                  <a:pt x="1032198" y="187265"/>
                </a:lnTo>
                <a:lnTo>
                  <a:pt x="991727" y="207738"/>
                </a:lnTo>
                <a:lnTo>
                  <a:pt x="951834" y="229169"/>
                </a:lnTo>
                <a:lnTo>
                  <a:pt x="912537" y="251544"/>
                </a:lnTo>
                <a:lnTo>
                  <a:pt x="873849" y="274848"/>
                </a:lnTo>
                <a:lnTo>
                  <a:pt x="835787" y="299065"/>
                </a:lnTo>
                <a:lnTo>
                  <a:pt x="798365" y="324180"/>
                </a:lnTo>
                <a:lnTo>
                  <a:pt x="761598" y="350177"/>
                </a:lnTo>
                <a:lnTo>
                  <a:pt x="725502" y="377043"/>
                </a:lnTo>
                <a:lnTo>
                  <a:pt x="690092" y="404761"/>
                </a:lnTo>
                <a:lnTo>
                  <a:pt x="655382" y="433317"/>
                </a:lnTo>
                <a:lnTo>
                  <a:pt x="621389" y="462695"/>
                </a:lnTo>
                <a:lnTo>
                  <a:pt x="588127" y="492880"/>
                </a:lnTo>
                <a:lnTo>
                  <a:pt x="555611" y="523858"/>
                </a:lnTo>
                <a:lnTo>
                  <a:pt x="523858" y="555611"/>
                </a:lnTo>
                <a:lnTo>
                  <a:pt x="492880" y="588127"/>
                </a:lnTo>
                <a:lnTo>
                  <a:pt x="462695" y="621389"/>
                </a:lnTo>
                <a:lnTo>
                  <a:pt x="433317" y="655382"/>
                </a:lnTo>
                <a:lnTo>
                  <a:pt x="404761" y="690092"/>
                </a:lnTo>
                <a:lnTo>
                  <a:pt x="377043" y="725502"/>
                </a:lnTo>
                <a:lnTo>
                  <a:pt x="350177" y="761598"/>
                </a:lnTo>
                <a:lnTo>
                  <a:pt x="324180" y="798365"/>
                </a:lnTo>
                <a:lnTo>
                  <a:pt x="299065" y="835787"/>
                </a:lnTo>
                <a:lnTo>
                  <a:pt x="274848" y="873849"/>
                </a:lnTo>
                <a:lnTo>
                  <a:pt x="251544" y="912537"/>
                </a:lnTo>
                <a:lnTo>
                  <a:pt x="229169" y="951834"/>
                </a:lnTo>
                <a:lnTo>
                  <a:pt x="207738" y="991727"/>
                </a:lnTo>
                <a:lnTo>
                  <a:pt x="187265" y="1032198"/>
                </a:lnTo>
                <a:lnTo>
                  <a:pt x="167766" y="1073235"/>
                </a:lnTo>
                <a:lnTo>
                  <a:pt x="149257" y="1114820"/>
                </a:lnTo>
                <a:lnTo>
                  <a:pt x="131751" y="1156940"/>
                </a:lnTo>
                <a:lnTo>
                  <a:pt x="115265" y="1199579"/>
                </a:lnTo>
                <a:lnTo>
                  <a:pt x="99814" y="1242721"/>
                </a:lnTo>
                <a:lnTo>
                  <a:pt x="85413" y="1286352"/>
                </a:lnTo>
                <a:lnTo>
                  <a:pt x="72076" y="1330457"/>
                </a:lnTo>
                <a:lnTo>
                  <a:pt x="59820" y="1375020"/>
                </a:lnTo>
                <a:lnTo>
                  <a:pt x="48659" y="1420025"/>
                </a:lnTo>
                <a:lnTo>
                  <a:pt x="38608" y="1465459"/>
                </a:lnTo>
                <a:lnTo>
                  <a:pt x="29683" y="1511306"/>
                </a:lnTo>
                <a:lnTo>
                  <a:pt x="21899" y="1557550"/>
                </a:lnTo>
                <a:lnTo>
                  <a:pt x="15271" y="1604177"/>
                </a:lnTo>
                <a:lnTo>
                  <a:pt x="9813" y="1651170"/>
                </a:lnTo>
                <a:lnTo>
                  <a:pt x="5543" y="1698517"/>
                </a:lnTo>
                <a:lnTo>
                  <a:pt x="2473" y="1746199"/>
                </a:lnTo>
                <a:lnTo>
                  <a:pt x="620" y="1794204"/>
                </a:lnTo>
                <a:lnTo>
                  <a:pt x="0" y="1842515"/>
                </a:lnTo>
                <a:lnTo>
                  <a:pt x="751" y="1895198"/>
                </a:lnTo>
                <a:lnTo>
                  <a:pt x="3004" y="1947792"/>
                </a:lnTo>
                <a:lnTo>
                  <a:pt x="6754" y="2000266"/>
                </a:lnTo>
                <a:lnTo>
                  <a:pt x="11998" y="2052586"/>
                </a:lnTo>
                <a:lnTo>
                  <a:pt x="18730" y="2104722"/>
                </a:lnTo>
                <a:lnTo>
                  <a:pt x="26947" y="2156640"/>
                </a:lnTo>
                <a:lnTo>
                  <a:pt x="36646" y="2208310"/>
                </a:lnTo>
                <a:lnTo>
                  <a:pt x="47821" y="2259698"/>
                </a:lnTo>
                <a:lnTo>
                  <a:pt x="60469" y="2310774"/>
                </a:lnTo>
                <a:lnTo>
                  <a:pt x="74587" y="2361504"/>
                </a:lnTo>
                <a:lnTo>
                  <a:pt x="90169" y="2411857"/>
                </a:lnTo>
                <a:lnTo>
                  <a:pt x="1842516" y="1842389"/>
                </a:lnTo>
                <a:lnTo>
                  <a:pt x="1842516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0857" y="4597654"/>
            <a:ext cx="4813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70%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5622" y="2844419"/>
            <a:ext cx="4813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30%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8023" y="28849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43598" y="2795015"/>
            <a:ext cx="21272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обязательная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88023" y="397306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43598" y="3894419"/>
            <a:ext cx="188150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z="1800" spc="-10" dirty="0">
                <a:latin typeface="Arial"/>
                <a:cs typeface="Arial"/>
              </a:rPr>
              <a:t>формируемая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40"/>
              </a:spcBef>
            </a:pPr>
            <a:r>
              <a:rPr sz="1800" dirty="0">
                <a:latin typeface="Arial"/>
                <a:cs typeface="Arial"/>
              </a:rPr>
              <a:t>участниками  об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spc="-35" dirty="0">
                <a:latin typeface="Arial"/>
                <a:cs typeface="Arial"/>
              </a:rPr>
              <a:t>а</a:t>
            </a:r>
            <a:r>
              <a:rPr sz="1800" spc="-25" dirty="0">
                <a:latin typeface="Arial"/>
                <a:cs typeface="Arial"/>
              </a:rPr>
              <a:t>з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spc="-50" dirty="0">
                <a:latin typeface="Arial"/>
                <a:cs typeface="Arial"/>
              </a:rPr>
              <a:t>а</a:t>
            </a:r>
            <a:r>
              <a:rPr sz="1800" spc="-20" dirty="0">
                <a:latin typeface="Arial"/>
                <a:cs typeface="Arial"/>
              </a:rPr>
              <a:t>т</a:t>
            </a:r>
            <a:r>
              <a:rPr sz="1800" spc="-7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льных  </a:t>
            </a:r>
            <a:r>
              <a:rPr sz="1800" spc="-10" dirty="0">
                <a:latin typeface="Arial"/>
                <a:cs typeface="Arial"/>
              </a:rPr>
              <a:t>отношений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1175"/>
            <a:ext cx="754380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850" algn="l"/>
                <a:tab pos="3435985" algn="l"/>
              </a:tabLst>
            </a:pPr>
            <a:r>
              <a:rPr sz="4200" dirty="0"/>
              <a:t>Учебный	</a:t>
            </a:r>
            <a:r>
              <a:rPr sz="4200" spc="-5" dirty="0"/>
              <a:t>план	</a:t>
            </a:r>
            <a:r>
              <a:rPr sz="4200" dirty="0"/>
              <a:t>(АООП</a:t>
            </a:r>
            <a:r>
              <a:rPr sz="4200" spc="-90" dirty="0"/>
              <a:t> </a:t>
            </a:r>
            <a:r>
              <a:rPr sz="4200" dirty="0"/>
              <a:t>вариант2)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474976" y="2023110"/>
            <a:ext cx="2926080" cy="3685540"/>
          </a:xfrm>
          <a:custGeom>
            <a:avLst/>
            <a:gdLst/>
            <a:ahLst/>
            <a:cxnLst/>
            <a:rect l="l" t="t" r="r" b="b"/>
            <a:pathLst>
              <a:path w="2926079" h="3685540">
                <a:moveTo>
                  <a:pt x="1083056" y="0"/>
                </a:moveTo>
                <a:lnTo>
                  <a:pt x="1083056" y="1842389"/>
                </a:lnTo>
                <a:lnTo>
                  <a:pt x="0" y="3333115"/>
                </a:lnTo>
                <a:lnTo>
                  <a:pt x="39445" y="3361005"/>
                </a:lnTo>
                <a:lnTo>
                  <a:pt x="79367" y="3387718"/>
                </a:lnTo>
                <a:lnTo>
                  <a:pt x="119745" y="3413258"/>
                </a:lnTo>
                <a:lnTo>
                  <a:pt x="160556" y="3437628"/>
                </a:lnTo>
                <a:lnTo>
                  <a:pt x="201779" y="3460832"/>
                </a:lnTo>
                <a:lnTo>
                  <a:pt x="243395" y="3482872"/>
                </a:lnTo>
                <a:lnTo>
                  <a:pt x="285380" y="3503753"/>
                </a:lnTo>
                <a:lnTo>
                  <a:pt x="327715" y="3523477"/>
                </a:lnTo>
                <a:lnTo>
                  <a:pt x="370377" y="3542047"/>
                </a:lnTo>
                <a:lnTo>
                  <a:pt x="413346" y="3559468"/>
                </a:lnTo>
                <a:lnTo>
                  <a:pt x="456601" y="3575743"/>
                </a:lnTo>
                <a:lnTo>
                  <a:pt x="500120" y="3590874"/>
                </a:lnTo>
                <a:lnTo>
                  <a:pt x="543882" y="3604866"/>
                </a:lnTo>
                <a:lnTo>
                  <a:pt x="587866" y="3617722"/>
                </a:lnTo>
                <a:lnTo>
                  <a:pt x="632051" y="3629444"/>
                </a:lnTo>
                <a:lnTo>
                  <a:pt x="676416" y="3640037"/>
                </a:lnTo>
                <a:lnTo>
                  <a:pt x="720938" y="3649503"/>
                </a:lnTo>
                <a:lnTo>
                  <a:pt x="765598" y="3657846"/>
                </a:lnTo>
                <a:lnTo>
                  <a:pt x="810374" y="3665070"/>
                </a:lnTo>
                <a:lnTo>
                  <a:pt x="855245" y="3671178"/>
                </a:lnTo>
                <a:lnTo>
                  <a:pt x="900190" y="3676173"/>
                </a:lnTo>
                <a:lnTo>
                  <a:pt x="945186" y="3680058"/>
                </a:lnTo>
                <a:lnTo>
                  <a:pt x="990214" y="3682837"/>
                </a:lnTo>
                <a:lnTo>
                  <a:pt x="1035252" y="3684513"/>
                </a:lnTo>
                <a:lnTo>
                  <a:pt x="1080279" y="3685089"/>
                </a:lnTo>
                <a:lnTo>
                  <a:pt x="1125274" y="3684570"/>
                </a:lnTo>
                <a:lnTo>
                  <a:pt x="1170215" y="3682958"/>
                </a:lnTo>
                <a:lnTo>
                  <a:pt x="1215081" y="3680256"/>
                </a:lnTo>
                <a:lnTo>
                  <a:pt x="1259851" y="3676469"/>
                </a:lnTo>
                <a:lnTo>
                  <a:pt x="1304505" y="3671598"/>
                </a:lnTo>
                <a:lnTo>
                  <a:pt x="1349020" y="3665648"/>
                </a:lnTo>
                <a:lnTo>
                  <a:pt x="1393375" y="3658623"/>
                </a:lnTo>
                <a:lnTo>
                  <a:pt x="1437550" y="3650524"/>
                </a:lnTo>
                <a:lnTo>
                  <a:pt x="1481522" y="3641357"/>
                </a:lnTo>
                <a:lnTo>
                  <a:pt x="1525272" y="3631123"/>
                </a:lnTo>
                <a:lnTo>
                  <a:pt x="1568778" y="3619827"/>
                </a:lnTo>
                <a:lnTo>
                  <a:pt x="1612018" y="3607472"/>
                </a:lnTo>
                <a:lnTo>
                  <a:pt x="1654971" y="3594061"/>
                </a:lnTo>
                <a:lnTo>
                  <a:pt x="1697616" y="3579597"/>
                </a:lnTo>
                <a:lnTo>
                  <a:pt x="1739933" y="3564085"/>
                </a:lnTo>
                <a:lnTo>
                  <a:pt x="1781899" y="3547526"/>
                </a:lnTo>
                <a:lnTo>
                  <a:pt x="1823494" y="3529925"/>
                </a:lnTo>
                <a:lnTo>
                  <a:pt x="1864696" y="3511285"/>
                </a:lnTo>
                <a:lnTo>
                  <a:pt x="1905484" y="3491609"/>
                </a:lnTo>
                <a:lnTo>
                  <a:pt x="1945838" y="3470901"/>
                </a:lnTo>
                <a:lnTo>
                  <a:pt x="1985735" y="3449164"/>
                </a:lnTo>
                <a:lnTo>
                  <a:pt x="2025155" y="3426401"/>
                </a:lnTo>
                <a:lnTo>
                  <a:pt x="2064076" y="3402616"/>
                </a:lnTo>
                <a:lnTo>
                  <a:pt x="2102477" y="3377812"/>
                </a:lnTo>
                <a:lnTo>
                  <a:pt x="2140338" y="3351992"/>
                </a:lnTo>
                <a:lnTo>
                  <a:pt x="2177636" y="3325160"/>
                </a:lnTo>
                <a:lnTo>
                  <a:pt x="2214351" y="3297319"/>
                </a:lnTo>
                <a:lnTo>
                  <a:pt x="2250461" y="3268473"/>
                </a:lnTo>
                <a:lnTo>
                  <a:pt x="2285946" y="3238625"/>
                </a:lnTo>
                <a:lnTo>
                  <a:pt x="2320784" y="3207777"/>
                </a:lnTo>
                <a:lnTo>
                  <a:pt x="2354954" y="3175935"/>
                </a:lnTo>
                <a:lnTo>
                  <a:pt x="2388434" y="3143100"/>
                </a:lnTo>
                <a:lnTo>
                  <a:pt x="2421204" y="3109276"/>
                </a:lnTo>
                <a:lnTo>
                  <a:pt x="2453242" y="3074467"/>
                </a:lnTo>
                <a:lnTo>
                  <a:pt x="2484528" y="3038676"/>
                </a:lnTo>
                <a:lnTo>
                  <a:pt x="2515039" y="3001907"/>
                </a:lnTo>
                <a:lnTo>
                  <a:pt x="2544755" y="2964162"/>
                </a:lnTo>
                <a:lnTo>
                  <a:pt x="2573654" y="2925445"/>
                </a:lnTo>
                <a:lnTo>
                  <a:pt x="2601543" y="2885999"/>
                </a:lnTo>
                <a:lnTo>
                  <a:pt x="2628256" y="2846077"/>
                </a:lnTo>
                <a:lnTo>
                  <a:pt x="2653795" y="2805699"/>
                </a:lnTo>
                <a:lnTo>
                  <a:pt x="2678164" y="2764888"/>
                </a:lnTo>
                <a:lnTo>
                  <a:pt x="2701366" y="2723665"/>
                </a:lnTo>
                <a:lnTo>
                  <a:pt x="2723405" y="2682049"/>
                </a:lnTo>
                <a:lnTo>
                  <a:pt x="2744285" y="2640064"/>
                </a:lnTo>
                <a:lnTo>
                  <a:pt x="2764008" y="2597729"/>
                </a:lnTo>
                <a:lnTo>
                  <a:pt x="2782578" y="2555067"/>
                </a:lnTo>
                <a:lnTo>
                  <a:pt x="2799998" y="2512098"/>
                </a:lnTo>
                <a:lnTo>
                  <a:pt x="2816272" y="2468843"/>
                </a:lnTo>
                <a:lnTo>
                  <a:pt x="2831403" y="2425324"/>
                </a:lnTo>
                <a:lnTo>
                  <a:pt x="2845394" y="2381562"/>
                </a:lnTo>
                <a:lnTo>
                  <a:pt x="2858248" y="2337578"/>
                </a:lnTo>
                <a:lnTo>
                  <a:pt x="2869970" y="2293393"/>
                </a:lnTo>
                <a:lnTo>
                  <a:pt x="2880562" y="2249028"/>
                </a:lnTo>
                <a:lnTo>
                  <a:pt x="2890028" y="2204506"/>
                </a:lnTo>
                <a:lnTo>
                  <a:pt x="2898371" y="2159846"/>
                </a:lnTo>
                <a:lnTo>
                  <a:pt x="2905594" y="2115070"/>
                </a:lnTo>
                <a:lnTo>
                  <a:pt x="2911701" y="2070199"/>
                </a:lnTo>
                <a:lnTo>
                  <a:pt x="2916696" y="2025254"/>
                </a:lnTo>
                <a:lnTo>
                  <a:pt x="2920580" y="1980258"/>
                </a:lnTo>
                <a:lnTo>
                  <a:pt x="2923359" y="1935230"/>
                </a:lnTo>
                <a:lnTo>
                  <a:pt x="2925035" y="1890192"/>
                </a:lnTo>
                <a:lnTo>
                  <a:pt x="2925611" y="1845165"/>
                </a:lnTo>
                <a:lnTo>
                  <a:pt x="2925092" y="1800170"/>
                </a:lnTo>
                <a:lnTo>
                  <a:pt x="2923479" y="1755229"/>
                </a:lnTo>
                <a:lnTo>
                  <a:pt x="2920777" y="1710363"/>
                </a:lnTo>
                <a:lnTo>
                  <a:pt x="2916990" y="1665593"/>
                </a:lnTo>
                <a:lnTo>
                  <a:pt x="2912119" y="1620939"/>
                </a:lnTo>
                <a:lnTo>
                  <a:pt x="2906169" y="1576424"/>
                </a:lnTo>
                <a:lnTo>
                  <a:pt x="2899144" y="1532069"/>
                </a:lnTo>
                <a:lnTo>
                  <a:pt x="2891045" y="1487894"/>
                </a:lnTo>
                <a:lnTo>
                  <a:pt x="2881878" y="1443922"/>
                </a:lnTo>
                <a:lnTo>
                  <a:pt x="2871645" y="1400172"/>
                </a:lnTo>
                <a:lnTo>
                  <a:pt x="2860349" y="1356666"/>
                </a:lnTo>
                <a:lnTo>
                  <a:pt x="2847994" y="1313426"/>
                </a:lnTo>
                <a:lnTo>
                  <a:pt x="2834583" y="1270473"/>
                </a:lnTo>
                <a:lnTo>
                  <a:pt x="2820119" y="1227828"/>
                </a:lnTo>
                <a:lnTo>
                  <a:pt x="2804607" y="1185511"/>
                </a:lnTo>
                <a:lnTo>
                  <a:pt x="2788049" y="1143545"/>
                </a:lnTo>
                <a:lnTo>
                  <a:pt x="2770448" y="1101950"/>
                </a:lnTo>
                <a:lnTo>
                  <a:pt x="2751808" y="1060748"/>
                </a:lnTo>
                <a:lnTo>
                  <a:pt x="2732133" y="1019960"/>
                </a:lnTo>
                <a:lnTo>
                  <a:pt x="2711425" y="979606"/>
                </a:lnTo>
                <a:lnTo>
                  <a:pt x="2689689" y="939709"/>
                </a:lnTo>
                <a:lnTo>
                  <a:pt x="2666927" y="900289"/>
                </a:lnTo>
                <a:lnTo>
                  <a:pt x="2643142" y="861368"/>
                </a:lnTo>
                <a:lnTo>
                  <a:pt x="2618339" y="822967"/>
                </a:lnTo>
                <a:lnTo>
                  <a:pt x="2592520" y="785106"/>
                </a:lnTo>
                <a:lnTo>
                  <a:pt x="2565689" y="747808"/>
                </a:lnTo>
                <a:lnTo>
                  <a:pt x="2537849" y="711093"/>
                </a:lnTo>
                <a:lnTo>
                  <a:pt x="2509003" y="674983"/>
                </a:lnTo>
                <a:lnTo>
                  <a:pt x="2479155" y="639498"/>
                </a:lnTo>
                <a:lnTo>
                  <a:pt x="2448309" y="604660"/>
                </a:lnTo>
                <a:lnTo>
                  <a:pt x="2416467" y="570490"/>
                </a:lnTo>
                <a:lnTo>
                  <a:pt x="2383633" y="537010"/>
                </a:lnTo>
                <a:lnTo>
                  <a:pt x="2349811" y="504240"/>
                </a:lnTo>
                <a:lnTo>
                  <a:pt x="2315003" y="472202"/>
                </a:lnTo>
                <a:lnTo>
                  <a:pt x="2279213" y="440916"/>
                </a:lnTo>
                <a:lnTo>
                  <a:pt x="2242444" y="410405"/>
                </a:lnTo>
                <a:lnTo>
                  <a:pt x="2204700" y="380689"/>
                </a:lnTo>
                <a:lnTo>
                  <a:pt x="2165985" y="351789"/>
                </a:lnTo>
                <a:lnTo>
                  <a:pt x="2124559" y="322571"/>
                </a:lnTo>
                <a:lnTo>
                  <a:pt x="2082432" y="294558"/>
                </a:lnTo>
                <a:lnTo>
                  <a:pt x="2039630" y="267757"/>
                </a:lnTo>
                <a:lnTo>
                  <a:pt x="1996179" y="242178"/>
                </a:lnTo>
                <a:lnTo>
                  <a:pt x="1952106" y="217830"/>
                </a:lnTo>
                <a:lnTo>
                  <a:pt x="1907439" y="194721"/>
                </a:lnTo>
                <a:lnTo>
                  <a:pt x="1862203" y="172861"/>
                </a:lnTo>
                <a:lnTo>
                  <a:pt x="1816427" y="152257"/>
                </a:lnTo>
                <a:lnTo>
                  <a:pt x="1770136" y="132919"/>
                </a:lnTo>
                <a:lnTo>
                  <a:pt x="1723357" y="114856"/>
                </a:lnTo>
                <a:lnTo>
                  <a:pt x="1676117" y="98076"/>
                </a:lnTo>
                <a:lnTo>
                  <a:pt x="1628444" y="82587"/>
                </a:lnTo>
                <a:lnTo>
                  <a:pt x="1580363" y="68400"/>
                </a:lnTo>
                <a:lnTo>
                  <a:pt x="1531902" y="55522"/>
                </a:lnTo>
                <a:lnTo>
                  <a:pt x="1483087" y="43963"/>
                </a:lnTo>
                <a:lnTo>
                  <a:pt x="1433945" y="33731"/>
                </a:lnTo>
                <a:lnTo>
                  <a:pt x="1384504" y="24834"/>
                </a:lnTo>
                <a:lnTo>
                  <a:pt x="1334789" y="17282"/>
                </a:lnTo>
                <a:lnTo>
                  <a:pt x="1284828" y="11084"/>
                </a:lnTo>
                <a:lnTo>
                  <a:pt x="1234647" y="6248"/>
                </a:lnTo>
                <a:lnTo>
                  <a:pt x="1184274" y="2782"/>
                </a:lnTo>
                <a:lnTo>
                  <a:pt x="1133734" y="697"/>
                </a:lnTo>
                <a:lnTo>
                  <a:pt x="1083056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5516" y="2023110"/>
            <a:ext cx="1842770" cy="3333115"/>
          </a:xfrm>
          <a:custGeom>
            <a:avLst/>
            <a:gdLst/>
            <a:ahLst/>
            <a:cxnLst/>
            <a:rect l="l" t="t" r="r" b="b"/>
            <a:pathLst>
              <a:path w="1842770" h="3333115">
                <a:moveTo>
                  <a:pt x="1842516" y="0"/>
                </a:moveTo>
                <a:lnTo>
                  <a:pt x="1794204" y="620"/>
                </a:lnTo>
                <a:lnTo>
                  <a:pt x="1746199" y="2473"/>
                </a:lnTo>
                <a:lnTo>
                  <a:pt x="1698517" y="5543"/>
                </a:lnTo>
                <a:lnTo>
                  <a:pt x="1651170" y="9813"/>
                </a:lnTo>
                <a:lnTo>
                  <a:pt x="1604177" y="15271"/>
                </a:lnTo>
                <a:lnTo>
                  <a:pt x="1557550" y="21899"/>
                </a:lnTo>
                <a:lnTo>
                  <a:pt x="1511306" y="29683"/>
                </a:lnTo>
                <a:lnTo>
                  <a:pt x="1465459" y="38608"/>
                </a:lnTo>
                <a:lnTo>
                  <a:pt x="1420025" y="48659"/>
                </a:lnTo>
                <a:lnTo>
                  <a:pt x="1375020" y="59820"/>
                </a:lnTo>
                <a:lnTo>
                  <a:pt x="1330457" y="72076"/>
                </a:lnTo>
                <a:lnTo>
                  <a:pt x="1286352" y="85413"/>
                </a:lnTo>
                <a:lnTo>
                  <a:pt x="1242721" y="99814"/>
                </a:lnTo>
                <a:lnTo>
                  <a:pt x="1199579" y="115265"/>
                </a:lnTo>
                <a:lnTo>
                  <a:pt x="1156940" y="131751"/>
                </a:lnTo>
                <a:lnTo>
                  <a:pt x="1114820" y="149257"/>
                </a:lnTo>
                <a:lnTo>
                  <a:pt x="1073235" y="167766"/>
                </a:lnTo>
                <a:lnTo>
                  <a:pt x="1032198" y="187265"/>
                </a:lnTo>
                <a:lnTo>
                  <a:pt x="991727" y="207738"/>
                </a:lnTo>
                <a:lnTo>
                  <a:pt x="951834" y="229169"/>
                </a:lnTo>
                <a:lnTo>
                  <a:pt x="912537" y="251544"/>
                </a:lnTo>
                <a:lnTo>
                  <a:pt x="873849" y="274848"/>
                </a:lnTo>
                <a:lnTo>
                  <a:pt x="835787" y="299065"/>
                </a:lnTo>
                <a:lnTo>
                  <a:pt x="798365" y="324180"/>
                </a:lnTo>
                <a:lnTo>
                  <a:pt x="761598" y="350177"/>
                </a:lnTo>
                <a:lnTo>
                  <a:pt x="725502" y="377043"/>
                </a:lnTo>
                <a:lnTo>
                  <a:pt x="690092" y="404761"/>
                </a:lnTo>
                <a:lnTo>
                  <a:pt x="655382" y="433317"/>
                </a:lnTo>
                <a:lnTo>
                  <a:pt x="621389" y="462695"/>
                </a:lnTo>
                <a:lnTo>
                  <a:pt x="588127" y="492880"/>
                </a:lnTo>
                <a:lnTo>
                  <a:pt x="555611" y="523858"/>
                </a:lnTo>
                <a:lnTo>
                  <a:pt x="523858" y="555611"/>
                </a:lnTo>
                <a:lnTo>
                  <a:pt x="492880" y="588127"/>
                </a:lnTo>
                <a:lnTo>
                  <a:pt x="462695" y="621389"/>
                </a:lnTo>
                <a:lnTo>
                  <a:pt x="433317" y="655382"/>
                </a:lnTo>
                <a:lnTo>
                  <a:pt x="404761" y="690092"/>
                </a:lnTo>
                <a:lnTo>
                  <a:pt x="377043" y="725502"/>
                </a:lnTo>
                <a:lnTo>
                  <a:pt x="350177" y="761598"/>
                </a:lnTo>
                <a:lnTo>
                  <a:pt x="324180" y="798365"/>
                </a:lnTo>
                <a:lnTo>
                  <a:pt x="299065" y="835787"/>
                </a:lnTo>
                <a:lnTo>
                  <a:pt x="274848" y="873849"/>
                </a:lnTo>
                <a:lnTo>
                  <a:pt x="251544" y="912537"/>
                </a:lnTo>
                <a:lnTo>
                  <a:pt x="229169" y="951834"/>
                </a:lnTo>
                <a:lnTo>
                  <a:pt x="207738" y="991727"/>
                </a:lnTo>
                <a:lnTo>
                  <a:pt x="187265" y="1032198"/>
                </a:lnTo>
                <a:lnTo>
                  <a:pt x="167766" y="1073235"/>
                </a:lnTo>
                <a:lnTo>
                  <a:pt x="149257" y="1114820"/>
                </a:lnTo>
                <a:lnTo>
                  <a:pt x="131751" y="1156940"/>
                </a:lnTo>
                <a:lnTo>
                  <a:pt x="115265" y="1199579"/>
                </a:lnTo>
                <a:lnTo>
                  <a:pt x="99814" y="1242721"/>
                </a:lnTo>
                <a:lnTo>
                  <a:pt x="85413" y="1286352"/>
                </a:lnTo>
                <a:lnTo>
                  <a:pt x="72076" y="1330457"/>
                </a:lnTo>
                <a:lnTo>
                  <a:pt x="59820" y="1375020"/>
                </a:lnTo>
                <a:lnTo>
                  <a:pt x="48659" y="1420025"/>
                </a:lnTo>
                <a:lnTo>
                  <a:pt x="38608" y="1465459"/>
                </a:lnTo>
                <a:lnTo>
                  <a:pt x="29683" y="1511306"/>
                </a:lnTo>
                <a:lnTo>
                  <a:pt x="21899" y="1557550"/>
                </a:lnTo>
                <a:lnTo>
                  <a:pt x="15271" y="1604177"/>
                </a:lnTo>
                <a:lnTo>
                  <a:pt x="9813" y="1651170"/>
                </a:lnTo>
                <a:lnTo>
                  <a:pt x="5543" y="1698517"/>
                </a:lnTo>
                <a:lnTo>
                  <a:pt x="2473" y="1746199"/>
                </a:lnTo>
                <a:lnTo>
                  <a:pt x="620" y="1794204"/>
                </a:lnTo>
                <a:lnTo>
                  <a:pt x="0" y="1842515"/>
                </a:lnTo>
                <a:lnTo>
                  <a:pt x="689" y="1892977"/>
                </a:lnTo>
                <a:lnTo>
                  <a:pt x="2749" y="1943240"/>
                </a:lnTo>
                <a:lnTo>
                  <a:pt x="6167" y="1993281"/>
                </a:lnTo>
                <a:lnTo>
                  <a:pt x="10931" y="2043074"/>
                </a:lnTo>
                <a:lnTo>
                  <a:pt x="17029" y="2092596"/>
                </a:lnTo>
                <a:lnTo>
                  <a:pt x="24449" y="2141824"/>
                </a:lnTo>
                <a:lnTo>
                  <a:pt x="33178" y="2190732"/>
                </a:lnTo>
                <a:lnTo>
                  <a:pt x="43204" y="2239298"/>
                </a:lnTo>
                <a:lnTo>
                  <a:pt x="54515" y="2287496"/>
                </a:lnTo>
                <a:lnTo>
                  <a:pt x="67098" y="2335304"/>
                </a:lnTo>
                <a:lnTo>
                  <a:pt x="80942" y="2382696"/>
                </a:lnTo>
                <a:lnTo>
                  <a:pt x="96034" y="2429649"/>
                </a:lnTo>
                <a:lnTo>
                  <a:pt x="112362" y="2476139"/>
                </a:lnTo>
                <a:lnTo>
                  <a:pt x="129913" y="2522142"/>
                </a:lnTo>
                <a:lnTo>
                  <a:pt x="148676" y="2567634"/>
                </a:lnTo>
                <a:lnTo>
                  <a:pt x="168638" y="2612591"/>
                </a:lnTo>
                <a:lnTo>
                  <a:pt x="189787" y="2656988"/>
                </a:lnTo>
                <a:lnTo>
                  <a:pt x="212110" y="2700802"/>
                </a:lnTo>
                <a:lnTo>
                  <a:pt x="235596" y="2744009"/>
                </a:lnTo>
                <a:lnTo>
                  <a:pt x="260232" y="2786584"/>
                </a:lnTo>
                <a:lnTo>
                  <a:pt x="286006" y="2828504"/>
                </a:lnTo>
                <a:lnTo>
                  <a:pt x="312905" y="2869744"/>
                </a:lnTo>
                <a:lnTo>
                  <a:pt x="340918" y="2910282"/>
                </a:lnTo>
                <a:lnTo>
                  <a:pt x="370032" y="2950091"/>
                </a:lnTo>
                <a:lnTo>
                  <a:pt x="400235" y="2989150"/>
                </a:lnTo>
                <a:lnTo>
                  <a:pt x="431514" y="3027432"/>
                </a:lnTo>
                <a:lnTo>
                  <a:pt x="463858" y="3064916"/>
                </a:lnTo>
                <a:lnTo>
                  <a:pt x="497254" y="3101575"/>
                </a:lnTo>
                <a:lnTo>
                  <a:pt x="531690" y="3137387"/>
                </a:lnTo>
                <a:lnTo>
                  <a:pt x="567154" y="3172328"/>
                </a:lnTo>
                <a:lnTo>
                  <a:pt x="603633" y="3206372"/>
                </a:lnTo>
                <a:lnTo>
                  <a:pt x="641116" y="3239498"/>
                </a:lnTo>
                <a:lnTo>
                  <a:pt x="679589" y="3271679"/>
                </a:lnTo>
                <a:lnTo>
                  <a:pt x="719041" y="3302893"/>
                </a:lnTo>
                <a:lnTo>
                  <a:pt x="759459" y="3333115"/>
                </a:lnTo>
                <a:lnTo>
                  <a:pt x="1842423" y="1842515"/>
                </a:lnTo>
                <a:lnTo>
                  <a:pt x="1842516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51578" y="4244975"/>
            <a:ext cx="4813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60%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8023" y="28849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4647" y="2795015"/>
            <a:ext cx="6696709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152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обязательная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часть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Arial"/>
                <a:cs typeface="Arial"/>
              </a:rPr>
              <a:t>40%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8023" y="397306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43598" y="3894419"/>
            <a:ext cx="188150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z="1800" spc="-10" dirty="0">
                <a:latin typeface="Arial"/>
                <a:cs typeface="Arial"/>
              </a:rPr>
              <a:t>формируемая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40"/>
              </a:spcBef>
            </a:pPr>
            <a:r>
              <a:rPr sz="1800" dirty="0">
                <a:latin typeface="Arial"/>
                <a:cs typeface="Arial"/>
              </a:rPr>
              <a:t>участниками  об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spc="-35" dirty="0">
                <a:latin typeface="Arial"/>
                <a:cs typeface="Arial"/>
              </a:rPr>
              <a:t>а</a:t>
            </a:r>
            <a:r>
              <a:rPr sz="1800" spc="-25" dirty="0">
                <a:latin typeface="Arial"/>
                <a:cs typeface="Arial"/>
              </a:rPr>
              <a:t>з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spc="-50" dirty="0">
                <a:latin typeface="Arial"/>
                <a:cs typeface="Arial"/>
              </a:rPr>
              <a:t>а</a:t>
            </a:r>
            <a:r>
              <a:rPr sz="1800" spc="-20" dirty="0">
                <a:latin typeface="Arial"/>
                <a:cs typeface="Arial"/>
              </a:rPr>
              <a:t>т</a:t>
            </a:r>
            <a:r>
              <a:rPr sz="1800" spc="-7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льных  </a:t>
            </a:r>
            <a:r>
              <a:rPr sz="1800" spc="-10" dirty="0">
                <a:latin typeface="Arial"/>
                <a:cs typeface="Arial"/>
              </a:rPr>
              <a:t>отношений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1175"/>
            <a:ext cx="356616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72360" algn="l"/>
              </a:tabLst>
            </a:pPr>
            <a:r>
              <a:rPr sz="4200" b="1" dirty="0">
                <a:solidFill>
                  <a:srgbClr val="000000"/>
                </a:solidFill>
                <a:latin typeface="Times New Roman"/>
                <a:cs typeface="Times New Roman"/>
              </a:rPr>
              <a:t>Учебный	</a:t>
            </a:r>
            <a:r>
              <a:rPr sz="42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план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633854"/>
            <a:ext cx="6627495" cy="146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0550" indent="-342900">
              <a:lnSpc>
                <a:spcPct val="100000"/>
              </a:lnSpc>
              <a:buClr>
                <a:srgbClr val="B16B01"/>
              </a:buClr>
              <a:buSzPct val="89285"/>
              <a:buFont typeface="Wingdings"/>
              <a:buChar char=""/>
              <a:tabLst>
                <a:tab pos="313118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включает: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0"/>
              </a:spcBef>
              <a:buClr>
                <a:srgbClr val="B16B01"/>
              </a:buClr>
              <a:buSzPct val="89285"/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обязательные предметные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области;</a:t>
            </a:r>
            <a:endParaRPr sz="28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670"/>
              </a:spcBef>
              <a:buClr>
                <a:srgbClr val="B16B01"/>
              </a:buClr>
              <a:buSzPct val="89285"/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коррекционно-развивающую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область.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3829" y="3860977"/>
            <a:ext cx="2736342" cy="2791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417637"/>
            <a:ext cx="6985" cy="182880"/>
          </a:xfrm>
          <a:custGeom>
            <a:avLst/>
            <a:gdLst/>
            <a:ahLst/>
            <a:cxnLst/>
            <a:rect l="l" t="t" r="r" b="b"/>
            <a:pathLst>
              <a:path w="6984" h="182880">
                <a:moveTo>
                  <a:pt x="0" y="182562"/>
                </a:moveTo>
                <a:lnTo>
                  <a:pt x="6857" y="182562"/>
                </a:lnTo>
                <a:lnTo>
                  <a:pt x="6857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68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532" y="0"/>
                </a:lnTo>
              </a:path>
            </a:pathLst>
          </a:custGeom>
          <a:ln w="444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532" y="0"/>
            <a:ext cx="2180590" cy="64008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R="31115" algn="r">
              <a:lnSpc>
                <a:spcPct val="100000"/>
              </a:lnSpc>
              <a:spcBef>
                <a:spcPts val="1390"/>
              </a:spcBef>
            </a:pPr>
            <a:r>
              <a:rPr sz="1800" b="1" i="1" dirty="0">
                <a:solidFill>
                  <a:srgbClr val="6F2F9F"/>
                </a:solidFill>
                <a:latin typeface="Times New Roman"/>
                <a:cs typeface="Times New Roman"/>
              </a:rPr>
              <a:t>Сравн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5095" y="0"/>
            <a:ext cx="4427855" cy="64008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90"/>
              </a:spcBef>
            </a:pPr>
            <a:r>
              <a:rPr sz="18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ительная </a:t>
            </a:r>
            <a:r>
              <a:rPr sz="1800" b="1" i="1" dirty="0">
                <a:solidFill>
                  <a:srgbClr val="6F2F9F"/>
                </a:solidFill>
                <a:latin typeface="Times New Roman"/>
                <a:cs typeface="Times New Roman"/>
              </a:rPr>
              <a:t>характеристика учебных</a:t>
            </a:r>
            <a:r>
              <a:rPr sz="18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планов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4857" y="0"/>
            <a:ext cx="2180590" cy="64008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390"/>
              </a:spcBef>
            </a:pPr>
            <a:r>
              <a:rPr sz="1800" b="1" i="1" dirty="0">
                <a:solidFill>
                  <a:srgbClr val="6F2F9F"/>
                </a:solidFill>
                <a:latin typeface="Times New Roman"/>
                <a:cs typeface="Times New Roman"/>
              </a:rPr>
              <a:t>1 </a:t>
            </a:r>
            <a:r>
              <a:rPr sz="18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и </a:t>
            </a:r>
            <a:r>
              <a:rPr sz="1800" b="1" i="1" dirty="0">
                <a:solidFill>
                  <a:srgbClr val="6F2F9F"/>
                </a:solidFill>
                <a:latin typeface="Times New Roman"/>
                <a:cs typeface="Times New Roman"/>
              </a:rPr>
              <a:t>2</a:t>
            </a:r>
            <a:r>
              <a:rPr sz="18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варианты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32" y="0"/>
            <a:ext cx="2180590" cy="640080"/>
          </a:xfrm>
          <a:custGeom>
            <a:avLst/>
            <a:gdLst/>
            <a:ahLst/>
            <a:cxnLst/>
            <a:rect l="l" t="t" r="r" b="b"/>
            <a:pathLst>
              <a:path w="2180590" h="640080">
                <a:moveTo>
                  <a:pt x="0" y="640079"/>
                </a:moveTo>
                <a:lnTo>
                  <a:pt x="2180463" y="640079"/>
                </a:lnTo>
                <a:lnTo>
                  <a:pt x="218046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3932" y="0"/>
            <a:ext cx="4361180" cy="640080"/>
          </a:xfrm>
          <a:custGeom>
            <a:avLst/>
            <a:gdLst/>
            <a:ahLst/>
            <a:cxnLst/>
            <a:rect l="l" t="t" r="r" b="b"/>
            <a:pathLst>
              <a:path w="4361180" h="640080">
                <a:moveTo>
                  <a:pt x="0" y="640079"/>
                </a:moveTo>
                <a:lnTo>
                  <a:pt x="4360926" y="640079"/>
                </a:lnTo>
                <a:lnTo>
                  <a:pt x="4360926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4857" y="0"/>
            <a:ext cx="2180590" cy="640080"/>
          </a:xfrm>
          <a:custGeom>
            <a:avLst/>
            <a:gdLst/>
            <a:ahLst/>
            <a:cxnLst/>
            <a:rect l="l" t="t" r="r" b="b"/>
            <a:pathLst>
              <a:path w="2180590" h="640080">
                <a:moveTo>
                  <a:pt x="0" y="640079"/>
                </a:moveTo>
                <a:lnTo>
                  <a:pt x="2180463" y="640079"/>
                </a:lnTo>
                <a:lnTo>
                  <a:pt x="218046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532" y="640080"/>
            <a:ext cx="2180590" cy="365760"/>
          </a:xfrm>
          <a:custGeom>
            <a:avLst/>
            <a:gdLst/>
            <a:ahLst/>
            <a:cxnLst/>
            <a:rect l="l" t="t" r="r" b="b"/>
            <a:pathLst>
              <a:path w="2180590" h="365759">
                <a:moveTo>
                  <a:pt x="0" y="365760"/>
                </a:moveTo>
                <a:lnTo>
                  <a:pt x="2180463" y="365760"/>
                </a:lnTo>
                <a:lnTo>
                  <a:pt x="218046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3932" y="640080"/>
            <a:ext cx="1994535" cy="365760"/>
          </a:xfrm>
          <a:custGeom>
            <a:avLst/>
            <a:gdLst/>
            <a:ahLst/>
            <a:cxnLst/>
            <a:rect l="l" t="t" r="r" b="b"/>
            <a:pathLst>
              <a:path w="1994535" h="365759">
                <a:moveTo>
                  <a:pt x="0" y="365760"/>
                </a:moveTo>
                <a:lnTo>
                  <a:pt x="1994281" y="365760"/>
                </a:lnTo>
                <a:lnTo>
                  <a:pt x="199428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8340" y="640080"/>
            <a:ext cx="2366645" cy="365760"/>
          </a:xfrm>
          <a:custGeom>
            <a:avLst/>
            <a:gdLst/>
            <a:ahLst/>
            <a:cxnLst/>
            <a:rect l="l" t="t" r="r" b="b"/>
            <a:pathLst>
              <a:path w="2366645" h="365759">
                <a:moveTo>
                  <a:pt x="0" y="365760"/>
                </a:moveTo>
                <a:lnTo>
                  <a:pt x="2366644" y="365760"/>
                </a:lnTo>
                <a:lnTo>
                  <a:pt x="2366644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4857" y="640080"/>
            <a:ext cx="2180590" cy="365760"/>
          </a:xfrm>
          <a:custGeom>
            <a:avLst/>
            <a:gdLst/>
            <a:ahLst/>
            <a:cxnLst/>
            <a:rect l="l" t="t" r="r" b="b"/>
            <a:pathLst>
              <a:path w="2180590" h="365759">
                <a:moveTo>
                  <a:pt x="0" y="365760"/>
                </a:moveTo>
                <a:lnTo>
                  <a:pt x="2180463" y="365760"/>
                </a:lnTo>
                <a:lnTo>
                  <a:pt x="218046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532" y="1005839"/>
            <a:ext cx="2180590" cy="1463040"/>
          </a:xfrm>
          <a:custGeom>
            <a:avLst/>
            <a:gdLst/>
            <a:ahLst/>
            <a:cxnLst/>
            <a:rect l="l" t="t" r="r" b="b"/>
            <a:pathLst>
              <a:path w="2180590" h="1463039">
                <a:moveTo>
                  <a:pt x="0" y="1463039"/>
                </a:moveTo>
                <a:lnTo>
                  <a:pt x="2180463" y="1463039"/>
                </a:lnTo>
                <a:lnTo>
                  <a:pt x="2180463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3932" y="1005839"/>
            <a:ext cx="1994535" cy="1463040"/>
          </a:xfrm>
          <a:custGeom>
            <a:avLst/>
            <a:gdLst/>
            <a:ahLst/>
            <a:cxnLst/>
            <a:rect l="l" t="t" r="r" b="b"/>
            <a:pathLst>
              <a:path w="1994535" h="1463039">
                <a:moveTo>
                  <a:pt x="0" y="1463039"/>
                </a:moveTo>
                <a:lnTo>
                  <a:pt x="1994281" y="1463039"/>
                </a:lnTo>
                <a:lnTo>
                  <a:pt x="1994281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8340" y="1005839"/>
            <a:ext cx="2366645" cy="1463040"/>
          </a:xfrm>
          <a:custGeom>
            <a:avLst/>
            <a:gdLst/>
            <a:ahLst/>
            <a:cxnLst/>
            <a:rect l="l" t="t" r="r" b="b"/>
            <a:pathLst>
              <a:path w="2366645" h="1463039">
                <a:moveTo>
                  <a:pt x="0" y="1463039"/>
                </a:moveTo>
                <a:lnTo>
                  <a:pt x="2366644" y="1463039"/>
                </a:lnTo>
                <a:lnTo>
                  <a:pt x="2366644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4857" y="1005839"/>
            <a:ext cx="2180590" cy="1463040"/>
          </a:xfrm>
          <a:custGeom>
            <a:avLst/>
            <a:gdLst/>
            <a:ahLst/>
            <a:cxnLst/>
            <a:rect l="l" t="t" r="r" b="b"/>
            <a:pathLst>
              <a:path w="2180590" h="1463039">
                <a:moveTo>
                  <a:pt x="0" y="1463039"/>
                </a:moveTo>
                <a:lnTo>
                  <a:pt x="2180463" y="1463039"/>
                </a:lnTo>
                <a:lnTo>
                  <a:pt x="2180463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532" y="2468879"/>
            <a:ext cx="2180590" cy="640080"/>
          </a:xfrm>
          <a:custGeom>
            <a:avLst/>
            <a:gdLst/>
            <a:ahLst/>
            <a:cxnLst/>
            <a:rect l="l" t="t" r="r" b="b"/>
            <a:pathLst>
              <a:path w="2180590" h="640080">
                <a:moveTo>
                  <a:pt x="0" y="640079"/>
                </a:moveTo>
                <a:lnTo>
                  <a:pt x="2180463" y="640079"/>
                </a:lnTo>
                <a:lnTo>
                  <a:pt x="218046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3932" y="2468879"/>
            <a:ext cx="1994535" cy="640080"/>
          </a:xfrm>
          <a:custGeom>
            <a:avLst/>
            <a:gdLst/>
            <a:ahLst/>
            <a:cxnLst/>
            <a:rect l="l" t="t" r="r" b="b"/>
            <a:pathLst>
              <a:path w="1994535" h="640080">
                <a:moveTo>
                  <a:pt x="0" y="640079"/>
                </a:moveTo>
                <a:lnTo>
                  <a:pt x="1994281" y="640079"/>
                </a:lnTo>
                <a:lnTo>
                  <a:pt x="1994281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8340" y="2468879"/>
            <a:ext cx="2366645" cy="640080"/>
          </a:xfrm>
          <a:custGeom>
            <a:avLst/>
            <a:gdLst/>
            <a:ahLst/>
            <a:cxnLst/>
            <a:rect l="l" t="t" r="r" b="b"/>
            <a:pathLst>
              <a:path w="2366645" h="640080">
                <a:moveTo>
                  <a:pt x="0" y="640079"/>
                </a:moveTo>
                <a:lnTo>
                  <a:pt x="2366644" y="640079"/>
                </a:lnTo>
                <a:lnTo>
                  <a:pt x="2366644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4857" y="2468879"/>
            <a:ext cx="2180590" cy="640080"/>
          </a:xfrm>
          <a:custGeom>
            <a:avLst/>
            <a:gdLst/>
            <a:ahLst/>
            <a:cxnLst/>
            <a:rect l="l" t="t" r="r" b="b"/>
            <a:pathLst>
              <a:path w="2180590" h="640080">
                <a:moveTo>
                  <a:pt x="0" y="640079"/>
                </a:moveTo>
                <a:lnTo>
                  <a:pt x="2180463" y="640079"/>
                </a:lnTo>
                <a:lnTo>
                  <a:pt x="218046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3532" y="3108960"/>
            <a:ext cx="2180590" cy="1737360"/>
          </a:xfrm>
          <a:custGeom>
            <a:avLst/>
            <a:gdLst/>
            <a:ahLst/>
            <a:cxnLst/>
            <a:rect l="l" t="t" r="r" b="b"/>
            <a:pathLst>
              <a:path w="2180590" h="1737360">
                <a:moveTo>
                  <a:pt x="0" y="1737360"/>
                </a:moveTo>
                <a:lnTo>
                  <a:pt x="2180463" y="1737360"/>
                </a:lnTo>
                <a:lnTo>
                  <a:pt x="2180463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3932" y="3108960"/>
            <a:ext cx="1994535" cy="1737360"/>
          </a:xfrm>
          <a:custGeom>
            <a:avLst/>
            <a:gdLst/>
            <a:ahLst/>
            <a:cxnLst/>
            <a:rect l="l" t="t" r="r" b="b"/>
            <a:pathLst>
              <a:path w="1994535" h="1737360">
                <a:moveTo>
                  <a:pt x="0" y="1737360"/>
                </a:moveTo>
                <a:lnTo>
                  <a:pt x="1994281" y="1737360"/>
                </a:lnTo>
                <a:lnTo>
                  <a:pt x="1994281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8340" y="3108960"/>
            <a:ext cx="2366645" cy="1737360"/>
          </a:xfrm>
          <a:custGeom>
            <a:avLst/>
            <a:gdLst/>
            <a:ahLst/>
            <a:cxnLst/>
            <a:rect l="l" t="t" r="r" b="b"/>
            <a:pathLst>
              <a:path w="2366645" h="1737360">
                <a:moveTo>
                  <a:pt x="0" y="1737360"/>
                </a:moveTo>
                <a:lnTo>
                  <a:pt x="2366644" y="1737360"/>
                </a:lnTo>
                <a:lnTo>
                  <a:pt x="2366644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64857" y="3108960"/>
            <a:ext cx="2180590" cy="1737360"/>
          </a:xfrm>
          <a:custGeom>
            <a:avLst/>
            <a:gdLst/>
            <a:ahLst/>
            <a:cxnLst/>
            <a:rect l="l" t="t" r="r" b="b"/>
            <a:pathLst>
              <a:path w="2180590" h="1737360">
                <a:moveTo>
                  <a:pt x="0" y="1737360"/>
                </a:moveTo>
                <a:lnTo>
                  <a:pt x="2180463" y="1737360"/>
                </a:lnTo>
                <a:lnTo>
                  <a:pt x="2180463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FBEB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3532" y="4846327"/>
            <a:ext cx="2180590" cy="1970405"/>
          </a:xfrm>
          <a:custGeom>
            <a:avLst/>
            <a:gdLst/>
            <a:ahLst/>
            <a:cxnLst/>
            <a:rect l="l" t="t" r="r" b="b"/>
            <a:pathLst>
              <a:path w="2180590" h="1970404">
                <a:moveTo>
                  <a:pt x="0" y="1970024"/>
                </a:moveTo>
                <a:lnTo>
                  <a:pt x="2180463" y="1970024"/>
                </a:lnTo>
                <a:lnTo>
                  <a:pt x="2180463" y="0"/>
                </a:lnTo>
                <a:lnTo>
                  <a:pt x="0" y="0"/>
                </a:lnTo>
                <a:lnTo>
                  <a:pt x="0" y="1970024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3932" y="4846327"/>
            <a:ext cx="1994535" cy="1970405"/>
          </a:xfrm>
          <a:custGeom>
            <a:avLst/>
            <a:gdLst/>
            <a:ahLst/>
            <a:cxnLst/>
            <a:rect l="l" t="t" r="r" b="b"/>
            <a:pathLst>
              <a:path w="1994535" h="1970404">
                <a:moveTo>
                  <a:pt x="0" y="1970024"/>
                </a:moveTo>
                <a:lnTo>
                  <a:pt x="1994281" y="1970024"/>
                </a:lnTo>
                <a:lnTo>
                  <a:pt x="1994281" y="0"/>
                </a:lnTo>
                <a:lnTo>
                  <a:pt x="0" y="0"/>
                </a:lnTo>
                <a:lnTo>
                  <a:pt x="0" y="1970024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8340" y="4846327"/>
            <a:ext cx="2366645" cy="1970405"/>
          </a:xfrm>
          <a:custGeom>
            <a:avLst/>
            <a:gdLst/>
            <a:ahLst/>
            <a:cxnLst/>
            <a:rect l="l" t="t" r="r" b="b"/>
            <a:pathLst>
              <a:path w="2366645" h="1970404">
                <a:moveTo>
                  <a:pt x="0" y="1970024"/>
                </a:moveTo>
                <a:lnTo>
                  <a:pt x="2366644" y="1970024"/>
                </a:lnTo>
                <a:lnTo>
                  <a:pt x="2366644" y="0"/>
                </a:lnTo>
                <a:lnTo>
                  <a:pt x="0" y="0"/>
                </a:lnTo>
                <a:lnTo>
                  <a:pt x="0" y="1970024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64857" y="4846327"/>
            <a:ext cx="2180590" cy="1970405"/>
          </a:xfrm>
          <a:custGeom>
            <a:avLst/>
            <a:gdLst/>
            <a:ahLst/>
            <a:cxnLst/>
            <a:rect l="l" t="t" r="r" b="b"/>
            <a:pathLst>
              <a:path w="2180590" h="1970404">
                <a:moveTo>
                  <a:pt x="0" y="1970024"/>
                </a:moveTo>
                <a:lnTo>
                  <a:pt x="2180463" y="1970024"/>
                </a:lnTo>
                <a:lnTo>
                  <a:pt x="2180463" y="0"/>
                </a:lnTo>
                <a:lnTo>
                  <a:pt x="0" y="0"/>
                </a:lnTo>
                <a:lnTo>
                  <a:pt x="0" y="1970024"/>
                </a:lnTo>
                <a:close/>
              </a:path>
            </a:pathLst>
          </a:custGeom>
          <a:solidFill>
            <a:srgbClr val="F8D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3932" y="0"/>
            <a:ext cx="0" cy="6823075"/>
          </a:xfrm>
          <a:custGeom>
            <a:avLst/>
            <a:gdLst/>
            <a:ahLst/>
            <a:cxnLst/>
            <a:rect l="l" t="t" r="r" b="b"/>
            <a:pathLst>
              <a:path h="6823075">
                <a:moveTo>
                  <a:pt x="0" y="0"/>
                </a:moveTo>
                <a:lnTo>
                  <a:pt x="0" y="682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8340" y="621030"/>
            <a:ext cx="0" cy="6202045"/>
          </a:xfrm>
          <a:custGeom>
            <a:avLst/>
            <a:gdLst/>
            <a:ahLst/>
            <a:cxnLst/>
            <a:rect l="l" t="t" r="r" b="b"/>
            <a:pathLst>
              <a:path h="6202045">
                <a:moveTo>
                  <a:pt x="0" y="0"/>
                </a:moveTo>
                <a:lnTo>
                  <a:pt x="0" y="62016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64857" y="0"/>
            <a:ext cx="0" cy="6823075"/>
          </a:xfrm>
          <a:custGeom>
            <a:avLst/>
            <a:gdLst/>
            <a:ahLst/>
            <a:cxnLst/>
            <a:rect l="l" t="t" r="r" b="b"/>
            <a:pathLst>
              <a:path h="6823075">
                <a:moveTo>
                  <a:pt x="0" y="0"/>
                </a:moveTo>
                <a:lnTo>
                  <a:pt x="0" y="682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182" y="64008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48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182" y="1005839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4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7182" y="2468879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4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7182" y="310896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4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182" y="484632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4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3532" y="0"/>
            <a:ext cx="0" cy="6823075"/>
          </a:xfrm>
          <a:custGeom>
            <a:avLst/>
            <a:gdLst/>
            <a:ahLst/>
            <a:cxnLst/>
            <a:rect l="l" t="t" r="r" b="b"/>
            <a:pathLst>
              <a:path h="6823075">
                <a:moveTo>
                  <a:pt x="0" y="0"/>
                </a:moveTo>
                <a:lnTo>
                  <a:pt x="0" y="682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45320" y="0"/>
            <a:ext cx="0" cy="6823075"/>
          </a:xfrm>
          <a:custGeom>
            <a:avLst/>
            <a:gdLst/>
            <a:ahLst/>
            <a:cxnLst/>
            <a:rect l="l" t="t" r="r" b="b"/>
            <a:pathLst>
              <a:path h="6823075">
                <a:moveTo>
                  <a:pt x="0" y="0"/>
                </a:moveTo>
                <a:lnTo>
                  <a:pt x="0" y="68227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7182" y="0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4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7182" y="6816351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4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81990" y="38100"/>
            <a:ext cx="186245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Обра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ел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5578" y="312420"/>
            <a:ext cx="836294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ласти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61282" y="38100"/>
            <a:ext cx="105219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вариант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31405" y="38100"/>
            <a:ext cx="105029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вариант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65830" y="678434"/>
            <a:ext cx="107188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1-4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93334" y="678434"/>
            <a:ext cx="117792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5-11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70444" y="678434"/>
            <a:ext cx="117221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1-4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ступени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2437" y="1044194"/>
            <a:ext cx="150939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Язык 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речевая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2437" y="1318514"/>
            <a:ext cx="90424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практика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83307" y="1044194"/>
            <a:ext cx="178879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dirty="0">
                <a:latin typeface="Times New Roman"/>
                <a:cs typeface="Times New Roman"/>
              </a:rPr>
              <a:t>Русский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Чтение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•</a:t>
            </a:r>
            <a:r>
              <a:rPr sz="1800" spc="-15" dirty="0">
                <a:latin typeface="Times New Roman"/>
                <a:cs typeface="Times New Roman"/>
              </a:rPr>
              <a:t>Речевая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практика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77841" y="1044194"/>
            <a:ext cx="14617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dirty="0">
                <a:latin typeface="Times New Roman"/>
                <a:cs typeface="Times New Roman"/>
              </a:rPr>
              <a:t>Русский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Чтение  (Ли</a:t>
            </a:r>
            <a:r>
              <a:rPr sz="1800" dirty="0">
                <a:latin typeface="Times New Roman"/>
                <a:cs typeface="Times New Roman"/>
              </a:rPr>
              <a:t>тер</a:t>
            </a:r>
            <a:r>
              <a:rPr sz="1800" spc="-4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рн</a:t>
            </a:r>
            <a:r>
              <a:rPr sz="1800" spc="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  </a:t>
            </a:r>
            <a:r>
              <a:rPr sz="1800" spc="-5" dirty="0">
                <a:latin typeface="Times New Roman"/>
                <a:cs typeface="Times New Roman"/>
              </a:rPr>
              <a:t>чтение)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44994" y="1044194"/>
            <a:ext cx="153225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•</a:t>
            </a:r>
            <a:r>
              <a:rPr sz="1800" spc="-20" dirty="0">
                <a:latin typeface="Times New Roman"/>
                <a:cs typeface="Times New Roman"/>
              </a:rPr>
              <a:t>Речь </a:t>
            </a:r>
            <a:r>
              <a:rPr sz="1800" spc="-5" dirty="0">
                <a:latin typeface="Times New Roman"/>
                <a:cs typeface="Times New Roman"/>
              </a:rPr>
              <a:t>и  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рн</a:t>
            </a:r>
            <a:r>
              <a:rPr sz="1800" spc="-5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тивн</a:t>
            </a:r>
            <a:r>
              <a:rPr sz="1800" dirty="0">
                <a:latin typeface="Times New Roman"/>
                <a:cs typeface="Times New Roman"/>
              </a:rPr>
              <a:t>ая  </a:t>
            </a:r>
            <a:r>
              <a:rPr sz="1800" spc="-15" dirty="0">
                <a:latin typeface="Times New Roman"/>
                <a:cs typeface="Times New Roman"/>
              </a:rPr>
              <a:t>коммуникация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2437" y="2507615"/>
            <a:ext cx="119888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Математика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83307" y="2507615"/>
            <a:ext cx="127762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•</a:t>
            </a:r>
            <a:r>
              <a:rPr sz="1800" spc="-15" dirty="0">
                <a:latin typeface="Times New Roman"/>
                <a:cs typeface="Times New Roman"/>
              </a:rPr>
              <a:t>Математика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77841" y="2507615"/>
            <a:ext cx="143637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•</a:t>
            </a:r>
            <a:r>
              <a:rPr sz="1800" spc="-15" dirty="0">
                <a:latin typeface="Times New Roman"/>
                <a:cs typeface="Times New Roman"/>
              </a:rPr>
              <a:t>Математика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•</a:t>
            </a:r>
            <a:r>
              <a:rPr sz="1800" spc="-15" dirty="0">
                <a:latin typeface="Times New Roman"/>
                <a:cs typeface="Times New Roman"/>
              </a:rPr>
              <a:t>Информатика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44994" y="2507615"/>
            <a:ext cx="172720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•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тич</a:t>
            </a:r>
            <a:r>
              <a:rPr sz="1800" spc="4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ские  </a:t>
            </a:r>
            <a:r>
              <a:rPr sz="1800" spc="-5" dirty="0">
                <a:latin typeface="Times New Roman"/>
                <a:cs typeface="Times New Roman"/>
              </a:rPr>
              <a:t>представления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2437" y="3147948"/>
            <a:ext cx="155956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Естествознание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83307" y="3147948"/>
            <a:ext cx="1631314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spc="-10" dirty="0">
                <a:latin typeface="Times New Roman"/>
                <a:cs typeface="Times New Roman"/>
              </a:rPr>
              <a:t>Мир природы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  человека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77841" y="3147948"/>
            <a:ext cx="172720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spc="-10" dirty="0">
                <a:latin typeface="Times New Roman"/>
                <a:cs typeface="Times New Roman"/>
              </a:rPr>
              <a:t>Природоведение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Биология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•</a:t>
            </a:r>
            <a:r>
              <a:rPr sz="1800" spc="-15" dirty="0">
                <a:latin typeface="Times New Roman"/>
                <a:cs typeface="Times New Roman"/>
              </a:rPr>
              <a:t>География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44994" y="3147948"/>
            <a:ext cx="1645920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14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Окружающий  </a:t>
            </a:r>
            <a:r>
              <a:rPr sz="1800" spc="-10" dirty="0">
                <a:latin typeface="Times New Roman"/>
                <a:cs typeface="Times New Roman"/>
              </a:rPr>
              <a:t>природный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Человек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spc="-10" dirty="0">
                <a:latin typeface="Times New Roman"/>
                <a:cs typeface="Times New Roman"/>
              </a:rPr>
              <a:t>Домоводство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Окружающий  </a:t>
            </a:r>
            <a:r>
              <a:rPr sz="1800" dirty="0">
                <a:latin typeface="Times New Roman"/>
                <a:cs typeface="Times New Roman"/>
              </a:rPr>
              <a:t>социальный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02437" y="4885690"/>
            <a:ext cx="823594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ек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59963" y="4885690"/>
            <a:ext cx="53657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3240" algn="l"/>
              </a:tabLst>
            </a:pPr>
            <a:r>
              <a:rPr sz="1800" u="sng" dirty="0"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77841" y="4885690"/>
            <a:ext cx="2068195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Основы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социальной  жизни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Мир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истории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 err="1">
                <a:latin typeface="Times New Roman"/>
                <a:cs typeface="Times New Roman"/>
              </a:rPr>
              <a:t>История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</a:t>
            </a:r>
            <a:r>
              <a:rPr sz="1800" spc="-5" dirty="0" err="1" smtClean="0">
                <a:latin typeface="Times New Roman"/>
                <a:cs typeface="Times New Roman"/>
              </a:rPr>
              <a:t>течества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49390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41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6350" y="422275"/>
          <a:ext cx="8934448" cy="5974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541"/>
                <a:gridCol w="2134679"/>
                <a:gridCol w="2134743"/>
                <a:gridCol w="2134742"/>
                <a:gridCol w="2134743"/>
              </a:tblGrid>
              <a:tr h="702055">
                <a:tc rowSpan="5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4450">
                      <a:solidFill>
                        <a:srgbClr val="E2DED1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742315" marR="337185" indent="-399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вариант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вариант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</a:tr>
              <a:tr h="502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4450">
                      <a:solidFill>
                        <a:srgbClr val="E2DED1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1-4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классы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5-11</a:t>
                      </a:r>
                      <a:r>
                        <a:rPr sz="14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классы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1-4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ступени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</a:tr>
              <a:tr h="146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4450">
                      <a:solidFill>
                        <a:srgbClr val="E2DED1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5090" marR="276860">
                        <a:lnSpc>
                          <a:spcPct val="100000"/>
                        </a:lnSpc>
                      </a:pPr>
                      <a:r>
                        <a:rPr sz="1800" spc="-10" dirty="0" smtClean="0">
                          <a:latin typeface="Arial"/>
                          <a:cs typeface="Arial"/>
                        </a:rPr>
                        <a:t>•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0" dirty="0" err="1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образ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2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5" dirty="0" err="1" smtClean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 marR="2762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образ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Музыка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движение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6360" marR="2876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образ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ая  деятельность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  <a:tr h="11888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4450">
                      <a:solidFill>
                        <a:srgbClr val="E2DED1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750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7439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7439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866775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птивная  физическая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</a:tr>
              <a:tr h="5918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4450">
                      <a:solidFill>
                        <a:srgbClr val="E2DED1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Технологии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Ручной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труд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Профильный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труд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latin typeface="Times New Roman"/>
                          <a:cs typeface="Times New Roman"/>
                        </a:rPr>
                        <a:t>Профильный</a:t>
                      </a:r>
                      <a:r>
                        <a:rPr lang="ru-RU" sz="18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25" dirty="0" smtClean="0">
                          <a:latin typeface="Times New Roman"/>
                          <a:cs typeface="Times New Roman"/>
                        </a:rPr>
                        <a:t>труд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  <a:tr h="287019">
                <a:tc rowSpan="2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44450">
                      <a:solidFill>
                        <a:srgbClr val="E2DED1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  <a:tr h="1238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44450">
                      <a:solidFill>
                        <a:srgbClr val="E2DED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5372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оррекц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о-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развивающие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занятия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2780928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252028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Продолжительность учебных занятий не превышает 40 минут.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556792"/>
            <a:ext cx="273630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Продолжительность учебных занятий в подготовительном классе составляет </a:t>
            </a:r>
          </a:p>
          <a:p>
            <a:pPr algn="ctr"/>
            <a:r>
              <a:rPr lang="ru-RU" dirty="0" smtClean="0"/>
              <a:t>35 минут.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60648"/>
            <a:ext cx="273630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Продолжительность учебной недели</a:t>
            </a:r>
          </a:p>
          <a:p>
            <a:pPr algn="ctr"/>
            <a:r>
              <a:rPr lang="ru-RU" dirty="0" smtClean="0"/>
              <a:t> - 5 дней.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1628800"/>
            <a:ext cx="273630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Обучение проходит в одну смену. 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062" y="4653136"/>
            <a:ext cx="3216841" cy="1855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первом полугодии (в сентябре, октябре - по 3 урока в день по 35 минут каждый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4609144"/>
            <a:ext cx="2816935" cy="1855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ноябре-декабре - по 4 урока по 35 минут каждый; январь-май - по 4 урока по 40 минут каждый);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2176" y="3140968"/>
            <a:ext cx="303169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 1 -м классе используется «ступенчатый» режим обучения: 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311689" y="3429000"/>
            <a:ext cx="864096" cy="1368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6499971" y="3322215"/>
            <a:ext cx="1008112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7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001" y="288797"/>
            <a:ext cx="695452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280" marR="5080" indent="-1974214">
              <a:lnSpc>
                <a:spcPct val="100000"/>
              </a:lnSpc>
            </a:pPr>
            <a:r>
              <a:rPr sz="2800" b="1" i="1" spc="-5" dirty="0">
                <a:latin typeface="Times New Roman"/>
                <a:cs typeface="Times New Roman"/>
              </a:rPr>
              <a:t>Результаты оценивания учебных программ  (начальная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школа)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3241" y="1694433"/>
          <a:ext cx="7560894" cy="4760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94"/>
              </a:tblGrid>
              <a:tr h="1057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65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Адаптированная основная  общеобразовательная</a:t>
                      </a:r>
                      <a:r>
                        <a:rPr sz="16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программа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D6E7"/>
                    </a:solidFill>
                  </a:tcPr>
                </a:tc>
              </a:tr>
              <a:tr h="3702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1435" marR="1061720" indent="304800">
                        <a:lnSpc>
                          <a:spcPct val="114999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Оценивание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усвоения учебной программы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проходит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двум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уровням:  1 уровень –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достаточный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 уровень –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минимальный.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07034" algn="l"/>
                        </a:tabLst>
                      </a:pPr>
                      <a:r>
                        <a:rPr sz="1800" u="heavy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800" b="1" i="1" u="heavy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800" b="1" i="1" u="heavy" spc="-5" dirty="0">
                          <a:latin typeface="Times New Roman"/>
                          <a:cs typeface="Times New Roman"/>
                        </a:rPr>
                        <a:t>усвоение учебного материала по </a:t>
                      </a:r>
                      <a:r>
                        <a:rPr sz="1800" b="1" i="1" u="heavy" spc="-20" dirty="0">
                          <a:latin typeface="Times New Roman"/>
                          <a:cs typeface="Times New Roman"/>
                        </a:rPr>
                        <a:t>одному </a:t>
                      </a:r>
                      <a:r>
                        <a:rPr sz="1800" b="1" i="1" u="heavy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800" b="1" i="1" u="heavy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u="heavy" spc="-15" dirty="0">
                          <a:latin typeface="Times New Roman"/>
                          <a:cs typeface="Times New Roman"/>
                        </a:rPr>
                        <a:t>нескольким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u="heavy" spc="-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u="heavy" spc="-10" dirty="0">
                          <a:latin typeface="Times New Roman"/>
                          <a:cs typeface="Times New Roman"/>
                        </a:rPr>
                        <a:t>предметам </a:t>
                      </a:r>
                      <a:r>
                        <a:rPr sz="1800" b="1" i="1" u="heavy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800" b="1" i="1" u="heavy" spc="-5" dirty="0">
                          <a:latin typeface="Times New Roman"/>
                          <a:cs typeface="Times New Roman"/>
                        </a:rPr>
                        <a:t>является </a:t>
                      </a:r>
                      <a:r>
                        <a:rPr sz="1800" b="1" i="1" u="heavy" spc="-15" dirty="0">
                          <a:latin typeface="Times New Roman"/>
                          <a:cs typeface="Times New Roman"/>
                        </a:rPr>
                        <a:t>показателем </a:t>
                      </a:r>
                      <a:r>
                        <a:rPr sz="1800" b="1" i="1" u="heavy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800" b="1" i="1" u="heavy" dirty="0">
                          <a:latin typeface="Times New Roman"/>
                          <a:cs typeface="Times New Roman"/>
                        </a:rPr>
                        <a:t>оставления </a:t>
                      </a:r>
                      <a:r>
                        <a:rPr sz="1800" b="1" i="1" u="heavy" spc="-10" dirty="0">
                          <a:latin typeface="Times New Roman"/>
                          <a:cs typeface="Times New Roman"/>
                        </a:rPr>
                        <a:t>ученика</a:t>
                      </a:r>
                      <a:r>
                        <a:rPr sz="1800" b="1" i="1" u="heavy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u="heavy" spc="-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u="heavy" spc="-4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u="heavy" spc="-5" dirty="0">
                          <a:latin typeface="Times New Roman"/>
                          <a:cs typeface="Times New Roman"/>
                        </a:rPr>
                        <a:t>повторный </a:t>
                      </a:r>
                      <a:r>
                        <a:rPr sz="1800" b="1" i="1" u="heavy" spc="-1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800" b="1" i="1" u="heavy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u="heavy" spc="-5" dirty="0">
                          <a:latin typeface="Times New Roman"/>
                          <a:cs typeface="Times New Roman"/>
                        </a:rPr>
                        <a:t>обучения.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1435" marR="471805" indent="354965">
                        <a:lnSpc>
                          <a:spcPct val="114999"/>
                        </a:lnSpc>
                        <a:spcBef>
                          <a:spcPts val="3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усвоение материала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по многим предметам является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показателем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обучения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по индивидуальной программе или по программе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2-го</a:t>
                      </a:r>
                      <a:r>
                        <a:rPr sz="1600" b="1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варианта.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2209800"/>
            <a:ext cx="7010400" cy="135421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</a:t>
            </a:r>
            <a:r>
              <a:rPr lang="ru-RU" sz="3400" i="1" dirty="0" smtClean="0">
                <a:solidFill>
                  <a:srgbClr val="C00000"/>
                </a:solidFill>
              </a:rPr>
              <a:t>Прежде чем что-то построить, надо что-то разрушить</a:t>
            </a:r>
            <a:r>
              <a:rPr lang="ru-RU" sz="3400" b="1" i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901" y="191134"/>
            <a:ext cx="4311015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6535" algn="l"/>
              </a:tabLst>
            </a:pPr>
            <a:r>
              <a:rPr sz="4200" b="1" spc="-5" dirty="0">
                <a:solidFill>
                  <a:srgbClr val="783E04"/>
                </a:solidFill>
                <a:latin typeface="Times New Roman"/>
                <a:cs typeface="Times New Roman"/>
              </a:rPr>
              <a:t>Стру</a:t>
            </a:r>
            <a:r>
              <a:rPr sz="4200" b="1" spc="0" dirty="0">
                <a:solidFill>
                  <a:srgbClr val="783E04"/>
                </a:solidFill>
                <a:latin typeface="Times New Roman"/>
                <a:cs typeface="Times New Roman"/>
              </a:rPr>
              <a:t>к</a:t>
            </a:r>
            <a:r>
              <a:rPr sz="4200" b="1" spc="-5" dirty="0">
                <a:solidFill>
                  <a:srgbClr val="783E04"/>
                </a:solidFill>
                <a:latin typeface="Times New Roman"/>
                <a:cs typeface="Times New Roman"/>
              </a:rPr>
              <a:t>тура</a:t>
            </a:r>
            <a:r>
              <a:rPr sz="4200" b="1" dirty="0">
                <a:solidFill>
                  <a:srgbClr val="783E04"/>
                </a:solidFill>
                <a:latin typeface="Times New Roman"/>
                <a:cs typeface="Times New Roman"/>
              </a:rPr>
              <a:t>	СИПР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1669288"/>
            <a:ext cx="7602220" cy="398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16B01"/>
              </a:buClr>
              <a:buSzPct val="89285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Общие сведения о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ребёнке.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Характеристика (включающая оценку развития обучающегося на момент составления  </a:t>
            </a:r>
            <a:r>
              <a:rPr sz="1400" spc="-5" dirty="0">
                <a:latin typeface="Arial"/>
                <a:cs typeface="Arial"/>
              </a:rPr>
              <a:t>программы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определяющую приоритетные направления </a:t>
            </a:r>
            <a:r>
              <a:rPr sz="1400" dirty="0">
                <a:latin typeface="Arial"/>
                <a:cs typeface="Arial"/>
              </a:rPr>
              <a:t>воспитания и </a:t>
            </a:r>
            <a:r>
              <a:rPr sz="1400" spc="-5" dirty="0">
                <a:latin typeface="Arial"/>
                <a:cs typeface="Arial"/>
              </a:rPr>
              <a:t>обучения  </a:t>
            </a:r>
            <a:r>
              <a:rPr sz="1400" dirty="0">
                <a:latin typeface="Arial"/>
                <a:cs typeface="Arial"/>
              </a:rPr>
              <a:t>ребёнка).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Индивидуальный учебный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план.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Содержание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образования.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50" spc="-5" dirty="0">
                <a:solidFill>
                  <a:srgbClr val="B16B01"/>
                </a:solidFill>
                <a:latin typeface="Arial"/>
                <a:cs typeface="Arial"/>
              </a:rPr>
              <a:t>5.</a:t>
            </a:r>
            <a:endParaRPr sz="125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70"/>
              </a:spcBef>
              <a:buClr>
                <a:srgbClr val="EF7E09"/>
              </a:buClr>
              <a:buSzPct val="75000"/>
              <a:buAutoNum type="arabicPeriod"/>
              <a:tabLst>
                <a:tab pos="812165" algn="l"/>
                <a:tab pos="812800" algn="l"/>
              </a:tabLst>
            </a:pPr>
            <a:r>
              <a:rPr sz="1400" dirty="0">
                <a:latin typeface="Arial"/>
                <a:cs typeface="Arial"/>
              </a:rPr>
              <a:t>Программы </a:t>
            </a:r>
            <a:r>
              <a:rPr sz="1400" spc="-5" dirty="0">
                <a:latin typeface="Arial"/>
                <a:cs typeface="Arial"/>
              </a:rPr>
              <a:t>учебных  </a:t>
            </a:r>
            <a:r>
              <a:rPr sz="1400" dirty="0">
                <a:latin typeface="Arial"/>
                <a:cs typeface="Arial"/>
              </a:rPr>
              <a:t>предметов и коррекционных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занятий.</a:t>
            </a:r>
            <a:endParaRPr sz="1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35"/>
              </a:spcBef>
              <a:buClr>
                <a:srgbClr val="EF7E09"/>
              </a:buClr>
              <a:buSzPct val="75000"/>
              <a:buAutoNum type="arabicPeriod"/>
              <a:tabLst>
                <a:tab pos="812165" algn="l"/>
                <a:tab pos="812800" algn="l"/>
              </a:tabLst>
            </a:pPr>
            <a:r>
              <a:rPr sz="1400" dirty="0">
                <a:latin typeface="Arial"/>
                <a:cs typeface="Arial"/>
              </a:rPr>
              <a:t>Нравственное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воспитание.</a:t>
            </a:r>
            <a:endParaRPr sz="1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35"/>
              </a:spcBef>
              <a:buClr>
                <a:srgbClr val="EF7E09"/>
              </a:buClr>
              <a:buSzPct val="75000"/>
              <a:buAutoNum type="arabicPeriod"/>
              <a:tabLst>
                <a:tab pos="812165" algn="l"/>
                <a:tab pos="812800" algn="l"/>
              </a:tabLst>
            </a:pPr>
            <a:r>
              <a:rPr sz="1400" dirty="0">
                <a:latin typeface="Arial"/>
                <a:cs typeface="Arial"/>
              </a:rPr>
              <a:t>Экологическое воспитание и здоровый безопасный образ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жизни.</a:t>
            </a:r>
            <a:endParaRPr sz="1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35"/>
              </a:spcBef>
              <a:buClr>
                <a:srgbClr val="EF7E09"/>
              </a:buClr>
              <a:buSzPct val="75000"/>
              <a:buAutoNum type="arabicPeriod"/>
              <a:tabLst>
                <a:tab pos="812165" algn="l"/>
                <a:tab pos="812800" algn="l"/>
              </a:tabLst>
            </a:pPr>
            <a:r>
              <a:rPr sz="1400" dirty="0">
                <a:latin typeface="Arial"/>
                <a:cs typeface="Arial"/>
              </a:rPr>
              <a:t>Внеурочная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деятельность.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 startAt="6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Организации  </a:t>
            </a:r>
            <a:r>
              <a:rPr sz="1400" spc="-5" dirty="0">
                <a:latin typeface="Arial"/>
                <a:cs typeface="Arial"/>
              </a:rPr>
              <a:t>реализации  </a:t>
            </a:r>
            <a:r>
              <a:rPr sz="1400" dirty="0">
                <a:latin typeface="Arial"/>
                <a:cs typeface="Arial"/>
              </a:rPr>
              <a:t>потребности  в  </a:t>
            </a:r>
            <a:r>
              <a:rPr sz="1400" spc="-10" dirty="0">
                <a:latin typeface="Arial"/>
                <a:cs typeface="Arial"/>
              </a:rPr>
              <a:t>уходе 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3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присмотре.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 startAt="6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Специалисты, участвующие </a:t>
            </a:r>
            <a:r>
              <a:rPr sz="1400" dirty="0">
                <a:latin typeface="Arial"/>
                <a:cs typeface="Arial"/>
              </a:rPr>
              <a:t>в реализации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СИПР.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 startAt="6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Программа </a:t>
            </a:r>
            <a:r>
              <a:rPr sz="1400" spc="-5" dirty="0">
                <a:latin typeface="Arial"/>
                <a:cs typeface="Arial"/>
              </a:rPr>
              <a:t>сотрудничества специалистов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семьей.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 startAt="6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Перечень  </a:t>
            </a:r>
            <a:r>
              <a:rPr sz="1400" spc="-5" dirty="0">
                <a:latin typeface="Arial"/>
                <a:cs typeface="Arial"/>
              </a:rPr>
              <a:t>необходимых  технических  </a:t>
            </a:r>
            <a:r>
              <a:rPr sz="1400" dirty="0">
                <a:latin typeface="Arial"/>
                <a:cs typeface="Arial"/>
              </a:rPr>
              <a:t>средств,  </a:t>
            </a:r>
            <a:r>
              <a:rPr sz="1400" spc="-5" dirty="0">
                <a:latin typeface="Arial"/>
                <a:cs typeface="Arial"/>
              </a:rPr>
              <a:t>дидактических 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материалов.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B16B01"/>
              </a:buClr>
              <a:buSzPct val="89285"/>
              <a:buAutoNum type="arabicPeriod" startAt="6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Средства мониторинга и оценки </a:t>
            </a:r>
            <a:r>
              <a:rPr sz="1400" spc="-5" dirty="0">
                <a:latin typeface="Arial"/>
                <a:cs typeface="Arial"/>
              </a:rPr>
              <a:t>динамики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обучения.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1838" y="5517260"/>
            <a:ext cx="2312161" cy="1340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5455" marR="5080">
              <a:lnSpc>
                <a:spcPct val="150000"/>
              </a:lnSpc>
            </a:pPr>
            <a:r>
              <a:rPr dirty="0"/>
              <a:t>В </a:t>
            </a:r>
            <a:r>
              <a:rPr spc="-5" dirty="0"/>
              <a:t>соответствии </a:t>
            </a:r>
            <a:r>
              <a:rPr dirty="0"/>
              <a:t>с Учебным планом недельная нагрузка  внеурочной </a:t>
            </a:r>
            <a:r>
              <a:rPr spc="-5" dirty="0"/>
              <a:t>деятельности </a:t>
            </a:r>
            <a:r>
              <a:rPr dirty="0"/>
              <a:t>составляет 10 ч, из них 6 часов  </a:t>
            </a:r>
            <a:r>
              <a:rPr spc="-5" dirty="0"/>
              <a:t>отводится </a:t>
            </a:r>
            <a:r>
              <a:rPr dirty="0"/>
              <a:t>на </a:t>
            </a:r>
            <a:r>
              <a:rPr spc="-5" dirty="0"/>
              <a:t>проведение коррекционно-развивающей</a:t>
            </a:r>
            <a:r>
              <a:rPr spc="60" dirty="0"/>
              <a:t> </a:t>
            </a:r>
            <a:r>
              <a:rPr dirty="0"/>
              <a:t>работы.</a:t>
            </a:r>
          </a:p>
        </p:txBody>
      </p:sp>
      <p:sp>
        <p:nvSpPr>
          <p:cNvPr id="3" name="object 3"/>
          <p:cNvSpPr/>
          <p:nvPr/>
        </p:nvSpPr>
        <p:spPr>
          <a:xfrm>
            <a:off x="3419855" y="3716997"/>
            <a:ext cx="2520315" cy="2520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53286" y="2054479"/>
          <a:ext cx="6840802" cy="333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9187"/>
                <a:gridCol w="629158"/>
                <a:gridCol w="792098"/>
                <a:gridCol w="864108"/>
                <a:gridCol w="936116"/>
                <a:gridCol w="1080135"/>
              </a:tblGrid>
              <a:tr h="360045"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50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009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Коррекционно-развивающая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0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Психокоррекционные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занятия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Ритмика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Логопедические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занятия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3229" y="285622"/>
            <a:ext cx="609028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9645" marR="5080" indent="-2227580">
              <a:lnSpc>
                <a:spcPct val="100000"/>
              </a:lnSpc>
            </a:pPr>
            <a:r>
              <a:rPr sz="3600" b="1" spc="-5" dirty="0">
                <a:solidFill>
                  <a:srgbClr val="F8B168"/>
                </a:solidFill>
                <a:latin typeface="Times New Roman"/>
                <a:cs typeface="Times New Roman"/>
              </a:rPr>
              <a:t>Кор</a:t>
            </a:r>
            <a:r>
              <a:rPr sz="3600" b="1" dirty="0">
                <a:solidFill>
                  <a:srgbClr val="F8B168"/>
                </a:solidFill>
                <a:latin typeface="Times New Roman"/>
                <a:cs typeface="Times New Roman"/>
              </a:rPr>
              <a:t>р</a:t>
            </a:r>
            <a:r>
              <a:rPr sz="3600" b="1" spc="-5" dirty="0">
                <a:solidFill>
                  <a:srgbClr val="F8B168"/>
                </a:solidFill>
                <a:latin typeface="Times New Roman"/>
                <a:cs typeface="Times New Roman"/>
              </a:rPr>
              <a:t>екционн</a:t>
            </a:r>
            <a:r>
              <a:rPr sz="3600" b="1" spc="5" dirty="0">
                <a:solidFill>
                  <a:srgbClr val="F8B168"/>
                </a:solidFill>
                <a:latin typeface="Times New Roman"/>
                <a:cs typeface="Times New Roman"/>
              </a:rPr>
              <a:t>о</a:t>
            </a:r>
            <a:r>
              <a:rPr sz="3600" b="1" dirty="0">
                <a:solidFill>
                  <a:srgbClr val="F8B168"/>
                </a:solidFill>
                <a:latin typeface="Times New Roman"/>
                <a:cs typeface="Times New Roman"/>
              </a:rPr>
              <a:t>-развивающая  область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0"/>
          <a:ext cx="8934447" cy="5768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1555"/>
                <a:gridCol w="3560648"/>
                <a:gridCol w="1109980"/>
                <a:gridCol w="1189227"/>
                <a:gridCol w="1189228"/>
                <a:gridCol w="1273809"/>
              </a:tblGrid>
              <a:tr h="1143000">
                <a:tc>
                  <a:txBody>
                    <a:bodyPr/>
                    <a:lstStyle/>
                    <a:p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915035">
                        <a:lnSpc>
                          <a:spcPct val="100000"/>
                        </a:lnSpc>
                      </a:pPr>
                      <a:r>
                        <a:rPr sz="2900" i="1" dirty="0" err="1" smtClean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Коррекционные</a:t>
                      </a: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R="176530" algn="ctr">
                        <a:lnSpc>
                          <a:spcPct val="100000"/>
                        </a:lnSpc>
                      </a:pPr>
                      <a:r>
                        <a:rPr lang="ru-RU" sz="2900" i="1" dirty="0" smtClean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900" i="1" spc="-5" dirty="0" err="1" smtClean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урсы</a:t>
                      </a: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pc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pc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0900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E2DED1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Коррекционные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курсы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7E09"/>
                    </a:solidFill>
                  </a:tcPr>
                </a:tc>
              </a:tr>
              <a:tr h="244728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E2DED1"/>
                      </a:solidFill>
                      <a:prstDash val="solid"/>
                    </a:lnT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</a:tr>
              <a:tr h="52565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Сенсорное</a:t>
                      </a:r>
                      <a:r>
                        <a:rPr sz="2000" spc="4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</a:tr>
              <a:tr h="805941"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6946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дметн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пра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тич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е  действия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  <a:tr h="525526"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98625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Двигательное	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</a:tr>
              <a:tr h="805942"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Альтернативная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коммуникация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  <a:tr h="475106"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44450">
                      <a:solidFill>
                        <a:srgbClr val="E2DED1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Итого коррекционные</a:t>
                      </a:r>
                      <a:r>
                        <a:rPr sz="2000" b="1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курсы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D7CC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44450">
                      <a:solidFill>
                        <a:srgbClr val="E2DED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</a:tr>
              <a:tr h="525627"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Внеурочная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1417637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0" y="182562"/>
                </a:moveTo>
                <a:lnTo>
                  <a:pt x="1828800" y="182562"/>
                </a:lnTo>
                <a:lnTo>
                  <a:pt x="1828800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B16B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4939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E2D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54575"/>
            <a:ext cx="609600" cy="44450"/>
          </a:xfrm>
          <a:custGeom>
            <a:avLst/>
            <a:gdLst/>
            <a:ahLst/>
            <a:cxnLst/>
            <a:rect l="l" t="t" r="r" b="b"/>
            <a:pathLst>
              <a:path w="609600" h="44450">
                <a:moveTo>
                  <a:pt x="0" y="44450"/>
                </a:moveTo>
                <a:lnTo>
                  <a:pt x="609600" y="44450"/>
                </a:lnTo>
                <a:lnTo>
                  <a:pt x="6096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241" y="2198497"/>
          <a:ext cx="7992948" cy="3491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948"/>
              </a:tblGrid>
              <a:tr h="108229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Направления</a:t>
                      </a:r>
                      <a:endParaRPr sz="4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542"/>
                    </a:solidFill>
                  </a:tcPr>
                </a:tc>
              </a:tr>
              <a:tr h="49936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Духовно-нравственное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9CF"/>
                    </a:solidFill>
                  </a:tcPr>
                </a:tc>
              </a:tr>
              <a:tr h="722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Общекультурное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E9"/>
                    </a:solidFill>
                  </a:tcPr>
                </a:tc>
              </a:tr>
              <a:tr h="72008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Социальное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9CF"/>
                    </a:solidFill>
                  </a:tcPr>
                </a:tc>
              </a:tr>
              <a:tr h="467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Спортивно-оздоровительное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E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723388" y="207263"/>
            <a:ext cx="486156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54127"/>
            <a:ext cx="7240270" cy="116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Стандарт предусматривает</a:t>
            </a:r>
            <a:r>
              <a:rPr spc="-65" dirty="0"/>
              <a:t> </a:t>
            </a:r>
            <a:r>
              <a:rPr dirty="0"/>
              <a:t>гибкую</a:t>
            </a:r>
          </a:p>
          <a:p>
            <a:pPr marL="12700">
              <a:lnSpc>
                <a:spcPct val="100000"/>
              </a:lnSpc>
            </a:pPr>
            <a:r>
              <a:rPr dirty="0"/>
              <a:t>смену образовательного</a:t>
            </a:r>
            <a:r>
              <a:rPr spc="-55" dirty="0"/>
              <a:t> </a:t>
            </a:r>
            <a:r>
              <a:rPr dirty="0"/>
              <a:t>маршрута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242" y="2097659"/>
            <a:ext cx="7402830" cy="297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3250" spc="20" dirty="0">
                <a:solidFill>
                  <a:srgbClr val="B16B01"/>
                </a:solidFill>
                <a:latin typeface="Wingdings"/>
                <a:cs typeface="Wingdings"/>
              </a:rPr>
              <a:t></a:t>
            </a:r>
            <a:r>
              <a:rPr sz="3600" spc="20" dirty="0">
                <a:latin typeface="Arial"/>
                <a:cs typeface="Arial"/>
              </a:rPr>
              <a:t>Комплексная </a:t>
            </a:r>
            <a:r>
              <a:rPr sz="3600" dirty="0">
                <a:latin typeface="Arial"/>
                <a:cs typeface="Arial"/>
              </a:rPr>
              <a:t>оценка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личностных  и предметных </a:t>
            </a:r>
            <a:r>
              <a:rPr sz="3600" spc="-5" dirty="0">
                <a:latin typeface="Arial"/>
                <a:cs typeface="Arial"/>
              </a:rPr>
              <a:t>результатов  </a:t>
            </a:r>
            <a:r>
              <a:rPr sz="3600" dirty="0">
                <a:latin typeface="Arial"/>
                <a:cs typeface="Arial"/>
              </a:rPr>
              <a:t>освоения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АООП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200" spc="25" dirty="0">
                <a:solidFill>
                  <a:srgbClr val="B16B01"/>
                </a:solidFill>
                <a:latin typeface="Wingdings"/>
                <a:cs typeface="Wingdings"/>
              </a:rPr>
              <a:t></a:t>
            </a:r>
            <a:r>
              <a:rPr sz="3600" spc="25" dirty="0">
                <a:latin typeface="Arial"/>
                <a:cs typeface="Arial"/>
              </a:rPr>
              <a:t>Заключение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ПМПК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50" spc="30" dirty="0">
                <a:solidFill>
                  <a:srgbClr val="B16B01"/>
                </a:solidFill>
                <a:latin typeface="Wingdings"/>
                <a:cs typeface="Wingdings"/>
              </a:rPr>
              <a:t></a:t>
            </a:r>
            <a:r>
              <a:rPr sz="3600" spc="30" dirty="0">
                <a:latin typeface="Arial"/>
                <a:cs typeface="Arial"/>
              </a:rPr>
              <a:t>Согласие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родителей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4748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ТРЕБОВАНИЯ К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УСЛОВИЯМ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841" y="998092"/>
            <a:ext cx="425704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13131"/>
                </a:solidFill>
                <a:latin typeface="Times New Roman"/>
                <a:cs typeface="Times New Roman"/>
              </a:rPr>
              <a:t>РЕАЛИЗАЦИИ</a:t>
            </a:r>
            <a:r>
              <a:rPr sz="3200" b="1" spc="-1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13131"/>
                </a:solidFill>
                <a:latin typeface="Times New Roman"/>
                <a:cs typeface="Times New Roman"/>
              </a:rPr>
              <a:t>АООП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615" y="1835277"/>
            <a:ext cx="8248650" cy="444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1) Требования к кадровым</a:t>
            </a:r>
            <a:r>
              <a:rPr sz="1900" b="1" spc="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условиям:</a:t>
            </a:r>
            <a:endParaRPr sz="1900">
              <a:latin typeface="Times New Roman"/>
              <a:cs typeface="Times New Roman"/>
            </a:endParaRPr>
          </a:p>
          <a:p>
            <a:pPr marL="12700" marR="5080" indent="362585" algn="just">
              <a:lnSpc>
                <a:spcPct val="90100"/>
              </a:lnSpc>
              <a:spcBef>
                <a:spcPts val="450"/>
              </a:spcBef>
            </a:pPr>
            <a:r>
              <a:rPr sz="1900" spc="-5" dirty="0">
                <a:latin typeface="Times New Roman"/>
                <a:cs typeface="Times New Roman"/>
              </a:rPr>
              <a:t>В реализации </a:t>
            </a:r>
            <a:r>
              <a:rPr sz="1900" spc="-10" dirty="0">
                <a:latin typeface="Times New Roman"/>
                <a:cs typeface="Times New Roman"/>
              </a:rPr>
              <a:t>АООП </a:t>
            </a:r>
            <a:r>
              <a:rPr sz="1900" spc="-5" dirty="0">
                <a:latin typeface="Times New Roman"/>
                <a:cs typeface="Times New Roman"/>
              </a:rPr>
              <a:t>участвуют руководящие, педагогические работники,  имеющие необходимый </a:t>
            </a:r>
            <a:r>
              <a:rPr sz="1900" dirty="0">
                <a:latin typeface="Times New Roman"/>
                <a:cs typeface="Times New Roman"/>
              </a:rPr>
              <a:t>уровень </a:t>
            </a:r>
            <a:r>
              <a:rPr sz="1900" spc="-5" dirty="0">
                <a:latin typeface="Times New Roman"/>
                <a:cs typeface="Times New Roman"/>
              </a:rPr>
              <a:t>квалификации для каждой </a:t>
            </a:r>
            <a:r>
              <a:rPr sz="1900" spc="-10" dirty="0">
                <a:latin typeface="Times New Roman"/>
                <a:cs typeface="Times New Roman"/>
              </a:rPr>
              <a:t>занимаемой  </a:t>
            </a:r>
            <a:r>
              <a:rPr sz="1900" spc="-5" dirty="0">
                <a:latin typeface="Times New Roman"/>
                <a:cs typeface="Times New Roman"/>
              </a:rPr>
              <a:t>должности, соответствующий квалификационным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требованиям.</a:t>
            </a:r>
            <a:endParaRPr sz="1900">
              <a:latin typeface="Times New Roman"/>
              <a:cs typeface="Times New Roman"/>
            </a:endParaRPr>
          </a:p>
          <a:p>
            <a:pPr marL="12700" marR="5080" indent="302895" algn="just">
              <a:lnSpc>
                <a:spcPct val="90000"/>
              </a:lnSpc>
              <a:spcBef>
                <a:spcPts val="455"/>
              </a:spcBef>
            </a:pPr>
            <a:r>
              <a:rPr sz="1900" spc="-5" dirty="0">
                <a:latin typeface="Times New Roman"/>
                <a:cs typeface="Times New Roman"/>
              </a:rPr>
              <a:t>Кадровое обеспечение организации, реализующей АООП предполагает  междисциплинарный состав специалистов (педагогические, медицинские и  социальные работники), компетентных в </a:t>
            </a:r>
            <a:r>
              <a:rPr sz="1900" spc="-10" dirty="0">
                <a:latin typeface="Times New Roman"/>
                <a:cs typeface="Times New Roman"/>
              </a:rPr>
              <a:t>понимании особых </a:t>
            </a:r>
            <a:r>
              <a:rPr sz="1900" spc="-5" dirty="0">
                <a:latin typeface="Times New Roman"/>
                <a:cs typeface="Times New Roman"/>
              </a:rPr>
              <a:t>образовательных  потребностей обучающихся, способных </a:t>
            </a:r>
            <a:r>
              <a:rPr sz="1900" spc="-10" dirty="0">
                <a:latin typeface="Times New Roman"/>
                <a:cs typeface="Times New Roman"/>
              </a:rPr>
              <a:t>обеспечить </a:t>
            </a:r>
            <a:r>
              <a:rPr sz="1900" spc="-5" dirty="0">
                <a:latin typeface="Times New Roman"/>
                <a:cs typeface="Times New Roman"/>
              </a:rPr>
              <a:t>медицинскую, психолого-  педагогическую и социальную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поддержку.</a:t>
            </a:r>
            <a:endParaRPr sz="1900">
              <a:latin typeface="Times New Roman"/>
              <a:cs typeface="Times New Roman"/>
            </a:endParaRPr>
          </a:p>
          <a:p>
            <a:pPr marL="12700" marR="5715" indent="302895" algn="just">
              <a:lnSpc>
                <a:spcPts val="2050"/>
              </a:lnSpc>
              <a:spcBef>
                <a:spcPts val="484"/>
              </a:spcBef>
            </a:pPr>
            <a:r>
              <a:rPr sz="1900" spc="-10" dirty="0">
                <a:latin typeface="Times New Roman"/>
                <a:cs typeface="Times New Roman"/>
              </a:rPr>
              <a:t>При </a:t>
            </a:r>
            <a:r>
              <a:rPr sz="1900" spc="-5" dirty="0">
                <a:latin typeface="Times New Roman"/>
                <a:cs typeface="Times New Roman"/>
              </a:rPr>
              <a:t>необходимости, с учётом соответствующих показаний, в рамках  сетевого взаимодействия осуществляется </a:t>
            </a:r>
            <a:r>
              <a:rPr sz="1900" spc="-10" dirty="0">
                <a:latin typeface="Times New Roman"/>
                <a:cs typeface="Times New Roman"/>
              </a:rPr>
              <a:t>медицинское </a:t>
            </a:r>
            <a:r>
              <a:rPr sz="1900" spc="-5" dirty="0">
                <a:latin typeface="Times New Roman"/>
                <a:cs typeface="Times New Roman"/>
              </a:rPr>
              <a:t>сопровождение  обучающихся.</a:t>
            </a:r>
            <a:endParaRPr sz="1900">
              <a:latin typeface="Times New Roman"/>
              <a:cs typeface="Times New Roman"/>
            </a:endParaRPr>
          </a:p>
          <a:p>
            <a:pPr marL="12700" marR="5715" indent="241935" algn="just">
              <a:lnSpc>
                <a:spcPts val="2050"/>
              </a:lnSpc>
              <a:spcBef>
                <a:spcPts val="459"/>
              </a:spcBef>
            </a:pPr>
            <a:r>
              <a:rPr sz="1900" spc="-5" dirty="0">
                <a:latin typeface="Times New Roman"/>
                <a:cs typeface="Times New Roman"/>
              </a:rPr>
              <a:t>Организация обеспечивает работникам возможность повышения  профессиональной квалификации, ведения методической работы, применения,  обобщения и распространения </a:t>
            </a:r>
            <a:r>
              <a:rPr sz="1900" spc="-10" dirty="0">
                <a:latin typeface="Times New Roman"/>
                <a:cs typeface="Times New Roman"/>
              </a:rPr>
              <a:t>опыта </a:t>
            </a:r>
            <a:r>
              <a:rPr sz="1900" spc="-5" dirty="0">
                <a:latin typeface="Times New Roman"/>
                <a:cs typeface="Times New Roman"/>
              </a:rPr>
              <a:t>использования современных  образовательных технологий обучения и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воспитания.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814" rIns="0" bIns="0" rtlCol="0">
            <a:spAutoFit/>
          </a:bodyPr>
          <a:lstStyle/>
          <a:p>
            <a:pPr marL="165735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Требования к условиям реализации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АООП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762000"/>
            <a:ext cx="679640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2) Требования к материально-техническим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условиям: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365500" algn="l"/>
                <a:tab pos="4313555" algn="l"/>
                <a:tab pos="6045200" algn="l"/>
              </a:tabLst>
            </a:pP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териал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техниче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кая	база	реализ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ц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5" dirty="0">
                <a:latin typeface="Times New Roman"/>
                <a:cs typeface="Times New Roman"/>
              </a:rPr>
              <a:t>АООП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800" y="1143000"/>
            <a:ext cx="83375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долж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841" y="1636014"/>
            <a:ext cx="8100059" cy="367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соответствовать действующим санитарным и противопожарным нормам,  нормам охраны труда работников организаций, предъявляемым к  организации пространства, в котором осуществляется реализация </a:t>
            </a:r>
            <a:r>
              <a:rPr sz="2000" spc="5" dirty="0">
                <a:latin typeface="Times New Roman"/>
                <a:cs typeface="Times New Roman"/>
              </a:rPr>
              <a:t>АООП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области:</a:t>
            </a:r>
            <a:endParaRPr sz="20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Соблюдения         санитарно-гигиенических         норм      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организации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образовательной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деятельности;</a:t>
            </a:r>
            <a:endParaRPr sz="20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Обеспечения санитарно-бытовых и социально-бытовых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условий;</a:t>
            </a:r>
            <a:endParaRPr sz="20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Соблюдения пожарной 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электробезопасности;</a:t>
            </a:r>
            <a:endParaRPr sz="20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Соблюдения требований охраны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труда;</a:t>
            </a:r>
            <a:endParaRPr sz="200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Соблюдения </a:t>
            </a:r>
            <a:r>
              <a:rPr sz="2000" spc="-5" dirty="0">
                <a:latin typeface="Times New Roman"/>
                <a:cs typeface="Times New Roman"/>
              </a:rPr>
              <a:t>своевременных </a:t>
            </a:r>
            <a:r>
              <a:rPr sz="2000" dirty="0">
                <a:latin typeface="Times New Roman"/>
                <a:cs typeface="Times New Roman"/>
              </a:rPr>
              <a:t>сроков и </a:t>
            </a:r>
            <a:r>
              <a:rPr sz="2000" spc="-5" dirty="0">
                <a:latin typeface="Times New Roman"/>
                <a:cs typeface="Times New Roman"/>
              </a:rPr>
              <a:t>необходимых объёмов текущего  </a:t>
            </a:r>
            <a:r>
              <a:rPr sz="2000" dirty="0">
                <a:latin typeface="Times New Roman"/>
                <a:cs typeface="Times New Roman"/>
              </a:rPr>
              <a:t>и капитального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ремонта.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4368" y="4826252"/>
            <a:ext cx="1484756" cy="2031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891" rIns="0" bIns="0" rtlCol="0">
            <a:spAutoFit/>
          </a:bodyPr>
          <a:lstStyle/>
          <a:p>
            <a:pPr marL="1905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Требования к условиям реализации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АООП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00200"/>
            <a:ext cx="8149590" cy="24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Требования к организации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пространства: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Материально-техническое обеспечение АООП должно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предусматривать:</a:t>
            </a:r>
          </a:p>
          <a:p>
            <a:pPr marL="355600" marR="7620" indent="-342900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Трудовые мастерские с необходимым оборудованием в соответствии с  реализуемыми профилями трудового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обучения.</a:t>
            </a:r>
          </a:p>
          <a:p>
            <a:pPr marL="419100" indent="-406400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419100" algn="l"/>
                <a:tab pos="419734" algn="l"/>
              </a:tabLst>
            </a:pPr>
            <a:r>
              <a:rPr sz="2000" spc="-5" dirty="0">
                <a:latin typeface="Times New Roman"/>
                <a:cs typeface="Times New Roman"/>
              </a:rPr>
              <a:t>Кабинет </a:t>
            </a:r>
            <a:r>
              <a:rPr sz="2000" dirty="0">
                <a:latin typeface="Times New Roman"/>
                <a:cs typeface="Times New Roman"/>
              </a:rPr>
              <a:t>для проведения уроков «Основы социальной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жизни».</a:t>
            </a:r>
            <a:endParaRPr sz="2000"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80"/>
              </a:spcBef>
              <a:buClr>
                <a:srgbClr val="B16B01"/>
              </a:buClr>
              <a:buSzPct val="90000"/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В классных помещениях </a:t>
            </a:r>
            <a:r>
              <a:rPr sz="2000" spc="-5" dirty="0">
                <a:latin typeface="Times New Roman"/>
                <a:cs typeface="Times New Roman"/>
              </a:rPr>
              <a:t>должны </a:t>
            </a:r>
            <a:r>
              <a:rPr sz="2000" dirty="0">
                <a:latin typeface="Times New Roman"/>
                <a:cs typeface="Times New Roman"/>
              </a:rPr>
              <a:t>быть предусмотрены </a:t>
            </a:r>
            <a:r>
              <a:rPr sz="2000" spc="-5" dirty="0">
                <a:latin typeface="Times New Roman"/>
                <a:cs typeface="Times New Roman"/>
              </a:rPr>
              <a:t>учебные зоны </a:t>
            </a:r>
            <a:r>
              <a:rPr sz="2000" dirty="0">
                <a:latin typeface="Times New Roman"/>
                <a:cs typeface="Times New Roman"/>
              </a:rPr>
              <a:t>и  зоны отдыха для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обучающихся</a:t>
            </a:r>
            <a:r>
              <a:rPr sz="200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3964" y="4221098"/>
            <a:ext cx="2092706" cy="2438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503" y="275463"/>
            <a:ext cx="808291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Требования к результатам освоения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АООП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914400"/>
            <a:ext cx="808863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Стандарт устанавливает требования </a:t>
            </a:r>
            <a:r>
              <a:rPr sz="2000" b="1" dirty="0">
                <a:latin typeface="Times New Roman"/>
                <a:cs typeface="Times New Roman"/>
              </a:rPr>
              <a:t>к </a:t>
            </a:r>
            <a:r>
              <a:rPr sz="2000" b="1" spc="-5" dirty="0">
                <a:latin typeface="Times New Roman"/>
                <a:cs typeface="Times New Roman"/>
              </a:rPr>
              <a:t>личностным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предметным  </a:t>
            </a:r>
            <a:r>
              <a:rPr sz="2000" b="1" dirty="0">
                <a:latin typeface="Times New Roman"/>
                <a:cs typeface="Times New Roman"/>
              </a:rPr>
              <a:t>результатам </a:t>
            </a:r>
            <a:r>
              <a:rPr sz="2000" dirty="0">
                <a:latin typeface="Times New Roman"/>
                <a:cs typeface="Times New Roman"/>
              </a:rPr>
              <a:t>освоения </a:t>
            </a:r>
            <a:r>
              <a:rPr sz="2000" spc="-5" dirty="0">
                <a:latin typeface="Times New Roman"/>
                <a:cs typeface="Times New Roman"/>
              </a:rPr>
              <a:t>обучающимися </a:t>
            </a:r>
            <a:r>
              <a:rPr sz="2000" dirty="0">
                <a:latin typeface="Times New Roman"/>
                <a:cs typeface="Times New Roman"/>
              </a:rPr>
              <a:t>с УО. Совокупность </a:t>
            </a:r>
            <a:r>
              <a:rPr sz="2000" spc="-5" dirty="0">
                <a:latin typeface="Times New Roman"/>
                <a:cs typeface="Times New Roman"/>
              </a:rPr>
              <a:t>личностных  </a:t>
            </a:r>
            <a:r>
              <a:rPr sz="2000" dirty="0">
                <a:latin typeface="Times New Roman"/>
                <a:cs typeface="Times New Roman"/>
              </a:rPr>
              <a:t>и предметных результатов составляет </a:t>
            </a:r>
            <a:r>
              <a:rPr sz="2000" spc="-5" dirty="0">
                <a:latin typeface="Times New Roman"/>
                <a:cs typeface="Times New Roman"/>
              </a:rPr>
              <a:t>содержание </a:t>
            </a:r>
            <a:r>
              <a:rPr sz="2000" b="1" dirty="0">
                <a:latin typeface="Times New Roman"/>
                <a:cs typeface="Times New Roman"/>
              </a:rPr>
              <a:t>жизненных  </a:t>
            </a:r>
            <a:r>
              <a:rPr sz="2000" b="1" spc="-5" dirty="0">
                <a:latin typeface="Times New Roman"/>
                <a:cs typeface="Times New Roman"/>
              </a:rPr>
              <a:t>компетенций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обучающихся.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841" y="2314194"/>
            <a:ext cx="147193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Личностные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841" y="2618994"/>
            <a:ext cx="149796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социа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ьными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5629" y="2314194"/>
            <a:ext cx="630999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tabLst>
                <a:tab pos="1711960" algn="l"/>
                <a:tab pos="1890395" algn="l"/>
                <a:tab pos="3162935" algn="l"/>
                <a:tab pos="3964940" algn="l"/>
                <a:tab pos="4624705" algn="l"/>
                <a:tab pos="5923280" algn="l"/>
              </a:tabLst>
            </a:pPr>
            <a:r>
              <a:rPr sz="2000" b="1" dirty="0">
                <a:latin typeface="Times New Roman"/>
                <a:cs typeface="Times New Roman"/>
              </a:rPr>
              <a:t>ре</a:t>
            </a:r>
            <a:r>
              <a:rPr sz="2000" b="1" spc="-30" dirty="0">
                <a:latin typeface="Times New Roman"/>
                <a:cs typeface="Times New Roman"/>
              </a:rPr>
              <a:t>з</a:t>
            </a:r>
            <a:r>
              <a:rPr sz="2000" b="1" spc="15" dirty="0">
                <a:latin typeface="Times New Roman"/>
                <a:cs typeface="Times New Roman"/>
              </a:rPr>
              <a:t>у</a:t>
            </a:r>
            <a:r>
              <a:rPr sz="2000" b="1" dirty="0">
                <a:latin typeface="Times New Roman"/>
                <a:cs typeface="Times New Roman"/>
              </a:rPr>
              <a:t>л</a:t>
            </a:r>
            <a:r>
              <a:rPr sz="2000" b="1" spc="10" dirty="0">
                <a:latin typeface="Times New Roman"/>
                <a:cs typeface="Times New Roman"/>
              </a:rPr>
              <a:t>ь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аты	</a:t>
            </a:r>
            <a:r>
              <a:rPr sz="2000" dirty="0">
                <a:latin typeface="Times New Roman"/>
                <a:cs typeface="Times New Roman"/>
              </a:rPr>
              <a:t>включают	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лад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ющ</a:t>
            </a:r>
            <a:r>
              <a:rPr sz="2000" dirty="0">
                <a:latin typeface="Times New Roman"/>
                <a:cs typeface="Times New Roman"/>
              </a:rPr>
              <a:t>ими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я  (жиз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енны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и)		</a:t>
            </a:r>
            <a:r>
              <a:rPr sz="2000" spc="-1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пе</a:t>
            </a:r>
            <a:r>
              <a:rPr sz="2000" spc="-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енциями,	нео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ходим</a:t>
            </a:r>
            <a:r>
              <a:rPr sz="2000" spc="-2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ми	для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841" y="2923794"/>
            <a:ext cx="8087359" cy="287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решения практико-ориентированных </a:t>
            </a:r>
            <a:r>
              <a:rPr sz="2000" spc="-5" dirty="0">
                <a:latin typeface="Times New Roman"/>
                <a:cs typeface="Times New Roman"/>
              </a:rPr>
              <a:t>задач </a:t>
            </a:r>
            <a:r>
              <a:rPr sz="2000" dirty="0">
                <a:latin typeface="Times New Roman"/>
                <a:cs typeface="Times New Roman"/>
              </a:rPr>
              <a:t>и обеспечивающими  становление социальных отношений обучающихся в различных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средах.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Times New Roman"/>
                <a:cs typeface="Times New Roman"/>
              </a:rPr>
              <a:t>Предметные </a:t>
            </a:r>
            <a:r>
              <a:rPr sz="2000" b="1" dirty="0">
                <a:latin typeface="Times New Roman"/>
                <a:cs typeface="Times New Roman"/>
              </a:rPr>
              <a:t>результаты </a:t>
            </a:r>
            <a:r>
              <a:rPr sz="2000" dirty="0">
                <a:latin typeface="Times New Roman"/>
                <a:cs typeface="Times New Roman"/>
              </a:rPr>
              <a:t>связаны с овладением </a:t>
            </a:r>
            <a:r>
              <a:rPr sz="2000" spc="-5" dirty="0">
                <a:latin typeface="Times New Roman"/>
                <a:cs typeface="Times New Roman"/>
              </a:rPr>
              <a:t>обучающимися </a:t>
            </a:r>
            <a:r>
              <a:rPr sz="2000" dirty="0">
                <a:latin typeface="Times New Roman"/>
                <a:cs typeface="Times New Roman"/>
              </a:rPr>
              <a:t>каждой  предметной </a:t>
            </a:r>
            <a:r>
              <a:rPr sz="2000" spc="-5" dirty="0">
                <a:latin typeface="Times New Roman"/>
                <a:cs typeface="Times New Roman"/>
              </a:rPr>
              <a:t>области </a:t>
            </a:r>
            <a:r>
              <a:rPr sz="2000" dirty="0">
                <a:latin typeface="Times New Roman"/>
                <a:cs typeface="Times New Roman"/>
              </a:rPr>
              <a:t>и характеризуют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dirty="0">
                <a:latin typeface="Times New Roman"/>
                <a:cs typeface="Times New Roman"/>
              </a:rPr>
              <a:t>достижения в усвоении знаний и  </a:t>
            </a:r>
            <a:r>
              <a:rPr sz="2000" spc="-5" dirty="0">
                <a:latin typeface="Times New Roman"/>
                <a:cs typeface="Times New Roman"/>
              </a:rPr>
              <a:t>умений, </a:t>
            </a:r>
            <a:r>
              <a:rPr sz="2000" dirty="0">
                <a:latin typeface="Times New Roman"/>
                <a:cs typeface="Times New Roman"/>
              </a:rPr>
              <a:t>возможности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dirty="0">
                <a:latin typeface="Times New Roman"/>
                <a:cs typeface="Times New Roman"/>
              </a:rPr>
              <a:t>применения в практической деятельности и  </a:t>
            </a:r>
            <a:r>
              <a:rPr sz="2000" spc="-5" dirty="0">
                <a:latin typeface="Times New Roman"/>
                <a:cs typeface="Times New Roman"/>
              </a:rPr>
              <a:t>жизни.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Итоговая </a:t>
            </a:r>
            <a:r>
              <a:rPr sz="2000" spc="-5" dirty="0">
                <a:latin typeface="Times New Roman"/>
                <a:cs typeface="Times New Roman"/>
              </a:rPr>
              <a:t>аттестация </a:t>
            </a:r>
            <a:r>
              <a:rPr sz="2000" dirty="0">
                <a:latin typeface="Times New Roman"/>
                <a:cs typeface="Times New Roman"/>
              </a:rPr>
              <a:t>осуществляется организацией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завершению  </a:t>
            </a:r>
            <a:r>
              <a:rPr sz="2000" spc="-5" dirty="0">
                <a:latin typeface="Times New Roman"/>
                <a:cs typeface="Times New Roman"/>
              </a:rPr>
              <a:t>реализации </a:t>
            </a:r>
            <a:r>
              <a:rPr sz="2000" spc="5" dirty="0">
                <a:latin typeface="Times New Roman"/>
                <a:cs typeface="Times New Roman"/>
              </a:rPr>
              <a:t>АООП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форме </a:t>
            </a:r>
            <a:r>
              <a:rPr sz="2000" dirty="0">
                <a:latin typeface="Times New Roman"/>
                <a:cs typeface="Times New Roman"/>
              </a:rPr>
              <a:t>испытания-которое </a:t>
            </a:r>
            <a:r>
              <a:rPr sz="2000" spc="-5" dirty="0">
                <a:latin typeface="Times New Roman"/>
                <a:cs typeface="Times New Roman"/>
              </a:rPr>
              <a:t>направлено на </a:t>
            </a:r>
            <a:r>
              <a:rPr sz="2000" dirty="0">
                <a:latin typeface="Times New Roman"/>
                <a:cs typeface="Times New Roman"/>
              </a:rPr>
              <a:t>оценку  знаний и умений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выбранному профилю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труда.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027" y="413004"/>
            <a:ext cx="3209544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1110" y="632205"/>
            <a:ext cx="225171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dirty="0">
                <a:solidFill>
                  <a:srgbClr val="771F28"/>
                </a:solidFill>
                <a:latin typeface="Arial"/>
                <a:cs typeface="Arial"/>
              </a:rPr>
              <a:t>ФГОС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1110" y="2026539"/>
            <a:ext cx="7418070" cy="3576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90000"/>
              </a:lnSpc>
              <a:buClr>
                <a:srgbClr val="B16B01"/>
              </a:buClr>
              <a:buSzPct val="90384"/>
              <a:buFont typeface="Wingdings"/>
              <a:buChar char=""/>
              <a:tabLst>
                <a:tab pos="355600" algn="l"/>
                <a:tab pos="2030095" algn="l"/>
                <a:tab pos="2660650" algn="l"/>
                <a:tab pos="2710815" algn="l"/>
                <a:tab pos="3750310" algn="l"/>
                <a:tab pos="4195445" algn="l"/>
                <a:tab pos="4679950" algn="l"/>
                <a:tab pos="5337175" algn="l"/>
              </a:tabLst>
            </a:pPr>
            <a:r>
              <a:rPr sz="2600" dirty="0">
                <a:latin typeface="Arial"/>
                <a:cs typeface="Arial"/>
              </a:rPr>
              <a:t>Федеральный государственный  образовательный стандарт образования  обучающихся с умственной отсталостью  (интеллектуальными нарушениями)  представляет	собой	совокупность  обязательных		требований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при	реализации  ад</a:t>
            </a:r>
            <a:r>
              <a:rPr sz="2600" spc="5" dirty="0">
                <a:latin typeface="Arial"/>
                <a:cs typeface="Arial"/>
              </a:rPr>
              <a:t>а</a:t>
            </a:r>
            <a:r>
              <a:rPr sz="2600" dirty="0">
                <a:latin typeface="Arial"/>
                <a:cs typeface="Arial"/>
              </a:rPr>
              <a:t>птированных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ос</a:t>
            </a:r>
            <a:r>
              <a:rPr sz="2600" spc="5" dirty="0">
                <a:latin typeface="Arial"/>
                <a:cs typeface="Arial"/>
              </a:rPr>
              <a:t>н</a:t>
            </a:r>
            <a:r>
              <a:rPr sz="2600" dirty="0">
                <a:latin typeface="Arial"/>
                <a:cs typeface="Arial"/>
              </a:rPr>
              <a:t>овных	</a:t>
            </a:r>
            <a:r>
              <a:rPr sz="2600" spc="5" dirty="0">
                <a:latin typeface="Arial"/>
                <a:cs typeface="Arial"/>
              </a:rPr>
              <a:t>о</a:t>
            </a:r>
            <a:r>
              <a:rPr sz="2600" dirty="0">
                <a:latin typeface="Arial"/>
                <a:cs typeface="Arial"/>
              </a:rPr>
              <a:t>бразова</a:t>
            </a:r>
            <a:r>
              <a:rPr sz="2600" spc="-15" dirty="0">
                <a:latin typeface="Arial"/>
                <a:cs typeface="Arial"/>
              </a:rPr>
              <a:t>т</a:t>
            </a:r>
            <a:r>
              <a:rPr sz="2600" dirty="0">
                <a:latin typeface="Arial"/>
                <a:cs typeface="Arial"/>
              </a:rPr>
              <a:t>ельных  программ	образования	образовательными  учреждениями, имеющими государственную  аккредитацию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0" y="105664"/>
            <a:ext cx="8200999" cy="1169551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Личностные учебные действия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585214"/>
            <a:ext cx="7689519" cy="400109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осознание себя как гражданина России, имеющего определенные права и обязанности;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соотнесение собственных поступков и поступков других людей с принятыми и усвоенными этическими нормами;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определение нравственного аспекта в собственном поведении и поведении других людей;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ориентировка в социальных ролях;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осознанное отношение к выбору профессии.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0" y="105664"/>
            <a:ext cx="8200999" cy="1169551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Коммуникативные учебные действия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7689519" cy="6155531"/>
          </a:xfrm>
        </p:spPr>
        <p:txBody>
          <a:bodyPr/>
          <a:lstStyle/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признавать возможность существования различных точек зрения и права каждого иметь свою; </a:t>
            </a:r>
          </a:p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участвовать в коллективном обсуждении проблем; </a:t>
            </a:r>
          </a:p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излагать свое мнение и аргументировать свою точку зрения и оценку событий; </a:t>
            </a:r>
          </a:p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дифференцированно использовать разные виды речевых высказываний (вопросы, ответы, повествование, отрицание и др.) в коммуникативных ситуациях с учетом специфики участников (возраст, социальный статус, </a:t>
            </a:r>
            <a:r>
              <a:rPr lang="ru-RU" dirty="0" err="1" smtClean="0"/>
              <a:t>знакомый-незнакомый</a:t>
            </a:r>
            <a:r>
              <a:rPr lang="ru-RU" dirty="0" smtClean="0"/>
              <a:t> и т.п.); </a:t>
            </a:r>
          </a:p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использовать некоторые доступные информационные средства и способы решения коммуникативных задач; </a:t>
            </a:r>
          </a:p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выявлять проблемы межличностного взаимодействия и осуществлять поиск возможных и доступных способов разрешения конфликта; </a:t>
            </a:r>
          </a:p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с определенной степенью полноты и точности выражать свои мысли в соответствии с задачами и условиями коммуникации; </a:t>
            </a:r>
          </a:p>
          <a:p>
            <a:pPr indent="274638">
              <a:buFont typeface="Wingdings" pitchFamily="2" charset="2"/>
              <a:buChar char="§"/>
            </a:pPr>
            <a:r>
              <a:rPr lang="ru-RU" dirty="0" smtClean="0"/>
              <a:t>владеть диалогической и основами монологической форм речи в соответствии с грамматическими и синтаксическими нормами родного языка, современных средств коммуникации.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0" y="105664"/>
            <a:ext cx="8200999" cy="1169551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Регулятивные учебные действия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7689519" cy="46166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постановка задач в различных видах доступной деятельности (учебной, трудовой, бытовой);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определение достаточного круга действий и их последовательности для достижения поставленных задач;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осознание необходимости внесения дополнений и коррективов в план и способ действия в случае расхождения полученного результата с эталоном;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осуществление самооценки и самоконтроля в деятельности;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адекватная оценка собственного поведения и поведения окружающих.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0" y="105664"/>
            <a:ext cx="8200999" cy="1169551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Познавательные учебные действия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7689519" cy="49244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Применять начальные сведения о сущности и особенностях объектов, процессов и явлений действительности (природных, социальных, культурных, технических и др.) в соответствии с содержанием конкретного учебного предмета и для решения познавательных и практических задач;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извлекать под руководством педагога необходимую информацию из различных источников для решения различных видов задач;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использовать усвоенные способы решения учебных и практических задач в зависимости от конкретных условий;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использовать готовые алгоритмы деятельности;</a:t>
            </a:r>
          </a:p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устанавливать простейшие взаимосвязи и взаимозависимости.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001" y="304800"/>
            <a:ext cx="8200999" cy="1169551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Система оценки БУД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689519" cy="5232202"/>
          </a:xfrm>
        </p:spPr>
        <p:txBody>
          <a:bodyPr/>
          <a:lstStyle/>
          <a:p>
            <a:pPr lvl="0" indent="182563" fontAlgn="base"/>
            <a:r>
              <a:rPr lang="ru-RU" u="sng" dirty="0" smtClean="0"/>
              <a:t>0 баллов </a:t>
            </a:r>
            <a:r>
              <a:rPr lang="ru-RU" dirty="0" smtClean="0"/>
              <a:t>― действие отсутствует, обучающийся не понимает его смысла, не включается в процесс выполнения вместе с учителем;</a:t>
            </a:r>
          </a:p>
          <a:p>
            <a:pPr lvl="0" indent="182563" fontAlgn="base"/>
            <a:r>
              <a:rPr lang="ru-RU" u="sng" dirty="0" smtClean="0"/>
              <a:t>1 балл </a:t>
            </a:r>
            <a:r>
              <a:rPr lang="ru-RU" dirty="0" smtClean="0"/>
              <a:t>― смысл действия понимает, связывает с конкретной ситуацией, выполняет действие только по прямому указанию учителя, при необходимости требуется оказание помощи;</a:t>
            </a:r>
          </a:p>
          <a:p>
            <a:pPr lvl="0" indent="182563" fontAlgn="base"/>
            <a:r>
              <a:rPr lang="ru-RU" u="sng" dirty="0" smtClean="0"/>
              <a:t>2 балла </a:t>
            </a:r>
            <a:r>
              <a:rPr lang="ru-RU" dirty="0" smtClean="0"/>
              <a:t>― преимущественно выполняет действие по указанию учителя, в отдельных ситуациях способен выполнить его самостоятельно;</a:t>
            </a:r>
          </a:p>
          <a:p>
            <a:pPr lvl="0" indent="182563" fontAlgn="base"/>
            <a:r>
              <a:rPr lang="ru-RU" u="sng" dirty="0" smtClean="0"/>
              <a:t>3 балла </a:t>
            </a:r>
            <a:r>
              <a:rPr lang="ru-RU" dirty="0" smtClean="0"/>
              <a:t>― способен самостоятельно выполнять действие в определенных ситуациях, нередко допускает ошибки, которые исправляет по прямому указанию учителя; </a:t>
            </a:r>
          </a:p>
          <a:p>
            <a:pPr lvl="0" indent="182563" fontAlgn="base"/>
            <a:r>
              <a:rPr lang="ru-RU" u="sng" dirty="0" smtClean="0"/>
              <a:t>4 балла </a:t>
            </a:r>
            <a:r>
              <a:rPr lang="ru-RU" dirty="0" smtClean="0"/>
              <a:t>― способен самостоятельно применять действие, но иногда допускает ошибки, которые исправляет по замечанию учителя;</a:t>
            </a:r>
          </a:p>
          <a:p>
            <a:pPr lvl="0" indent="182563" fontAlgn="base"/>
            <a:r>
              <a:rPr lang="ru-RU" u="sng" dirty="0" smtClean="0"/>
              <a:t>5 баллов </a:t>
            </a:r>
            <a:r>
              <a:rPr lang="ru-RU" dirty="0" smtClean="0"/>
              <a:t>― самостоятельно применяет действие в любой ситуации.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Спасибо за внимание!</a:t>
            </a:r>
            <a:endParaRPr lang="ru-RU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3" descr="воспитатель и дети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540069" cy="463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51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0" y="1200911"/>
            <a:ext cx="2417064" cy="191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5367" y="1391411"/>
            <a:ext cx="2141219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1820" y="1196721"/>
            <a:ext cx="2376805" cy="1872614"/>
          </a:xfrm>
          <a:custGeom>
            <a:avLst/>
            <a:gdLst/>
            <a:ahLst/>
            <a:cxnLst/>
            <a:rect l="l" t="t" r="r" b="b"/>
            <a:pathLst>
              <a:path w="2376804" h="1872614">
                <a:moveTo>
                  <a:pt x="1188212" y="0"/>
                </a:moveTo>
                <a:lnTo>
                  <a:pt x="1133824" y="963"/>
                </a:lnTo>
                <a:lnTo>
                  <a:pt x="1080063" y="3825"/>
                </a:lnTo>
                <a:lnTo>
                  <a:pt x="1026983" y="8545"/>
                </a:lnTo>
                <a:lnTo>
                  <a:pt x="974635" y="15081"/>
                </a:lnTo>
                <a:lnTo>
                  <a:pt x="923071" y="23392"/>
                </a:lnTo>
                <a:lnTo>
                  <a:pt x="872345" y="33438"/>
                </a:lnTo>
                <a:lnTo>
                  <a:pt x="822509" y="45175"/>
                </a:lnTo>
                <a:lnTo>
                  <a:pt x="773615" y="58564"/>
                </a:lnTo>
                <a:lnTo>
                  <a:pt x="725715" y="73562"/>
                </a:lnTo>
                <a:lnTo>
                  <a:pt x="678863" y="90129"/>
                </a:lnTo>
                <a:lnTo>
                  <a:pt x="633109" y="108224"/>
                </a:lnTo>
                <a:lnTo>
                  <a:pt x="588508" y="127804"/>
                </a:lnTo>
                <a:lnTo>
                  <a:pt x="545111" y="148829"/>
                </a:lnTo>
                <a:lnTo>
                  <a:pt x="502971" y="171257"/>
                </a:lnTo>
                <a:lnTo>
                  <a:pt x="462140" y="195047"/>
                </a:lnTo>
                <a:lnTo>
                  <a:pt x="422671" y="220158"/>
                </a:lnTo>
                <a:lnTo>
                  <a:pt x="384616" y="246548"/>
                </a:lnTo>
                <a:lnTo>
                  <a:pt x="348027" y="274177"/>
                </a:lnTo>
                <a:lnTo>
                  <a:pt x="312958" y="303002"/>
                </a:lnTo>
                <a:lnTo>
                  <a:pt x="279459" y="332983"/>
                </a:lnTo>
                <a:lnTo>
                  <a:pt x="247585" y="364077"/>
                </a:lnTo>
                <a:lnTo>
                  <a:pt x="217387" y="396245"/>
                </a:lnTo>
                <a:lnTo>
                  <a:pt x="188918" y="429445"/>
                </a:lnTo>
                <a:lnTo>
                  <a:pt x="162230" y="463634"/>
                </a:lnTo>
                <a:lnTo>
                  <a:pt x="137376" y="498773"/>
                </a:lnTo>
                <a:lnTo>
                  <a:pt x="114408" y="534819"/>
                </a:lnTo>
                <a:lnTo>
                  <a:pt x="93378" y="571732"/>
                </a:lnTo>
                <a:lnTo>
                  <a:pt x="74340" y="609469"/>
                </a:lnTo>
                <a:lnTo>
                  <a:pt x="57344" y="647991"/>
                </a:lnTo>
                <a:lnTo>
                  <a:pt x="42445" y="687255"/>
                </a:lnTo>
                <a:lnTo>
                  <a:pt x="29694" y="727220"/>
                </a:lnTo>
                <a:lnTo>
                  <a:pt x="19144" y="767845"/>
                </a:lnTo>
                <a:lnTo>
                  <a:pt x="10847" y="809088"/>
                </a:lnTo>
                <a:lnTo>
                  <a:pt x="4856" y="850909"/>
                </a:lnTo>
                <a:lnTo>
                  <a:pt x="1222" y="893265"/>
                </a:lnTo>
                <a:lnTo>
                  <a:pt x="0" y="936116"/>
                </a:lnTo>
                <a:lnTo>
                  <a:pt x="1222" y="978968"/>
                </a:lnTo>
                <a:lnTo>
                  <a:pt x="4856" y="1021324"/>
                </a:lnTo>
                <a:lnTo>
                  <a:pt x="10847" y="1063145"/>
                </a:lnTo>
                <a:lnTo>
                  <a:pt x="19144" y="1104388"/>
                </a:lnTo>
                <a:lnTo>
                  <a:pt x="29694" y="1145013"/>
                </a:lnTo>
                <a:lnTo>
                  <a:pt x="42445" y="1184978"/>
                </a:lnTo>
                <a:lnTo>
                  <a:pt x="57344" y="1224242"/>
                </a:lnTo>
                <a:lnTo>
                  <a:pt x="74340" y="1262764"/>
                </a:lnTo>
                <a:lnTo>
                  <a:pt x="93378" y="1300501"/>
                </a:lnTo>
                <a:lnTo>
                  <a:pt x="114408" y="1337414"/>
                </a:lnTo>
                <a:lnTo>
                  <a:pt x="137376" y="1373460"/>
                </a:lnTo>
                <a:lnTo>
                  <a:pt x="162230" y="1408599"/>
                </a:lnTo>
                <a:lnTo>
                  <a:pt x="188918" y="1442788"/>
                </a:lnTo>
                <a:lnTo>
                  <a:pt x="217387" y="1475988"/>
                </a:lnTo>
                <a:lnTo>
                  <a:pt x="247585" y="1508156"/>
                </a:lnTo>
                <a:lnTo>
                  <a:pt x="279459" y="1539250"/>
                </a:lnTo>
                <a:lnTo>
                  <a:pt x="312958" y="1569231"/>
                </a:lnTo>
                <a:lnTo>
                  <a:pt x="348027" y="1598056"/>
                </a:lnTo>
                <a:lnTo>
                  <a:pt x="384616" y="1625685"/>
                </a:lnTo>
                <a:lnTo>
                  <a:pt x="422671" y="1652075"/>
                </a:lnTo>
                <a:lnTo>
                  <a:pt x="462140" y="1677186"/>
                </a:lnTo>
                <a:lnTo>
                  <a:pt x="502971" y="1700976"/>
                </a:lnTo>
                <a:lnTo>
                  <a:pt x="545111" y="1723404"/>
                </a:lnTo>
                <a:lnTo>
                  <a:pt x="588508" y="1744429"/>
                </a:lnTo>
                <a:lnTo>
                  <a:pt x="633109" y="1764009"/>
                </a:lnTo>
                <a:lnTo>
                  <a:pt x="678863" y="1782104"/>
                </a:lnTo>
                <a:lnTo>
                  <a:pt x="725715" y="1798671"/>
                </a:lnTo>
                <a:lnTo>
                  <a:pt x="773615" y="1813669"/>
                </a:lnTo>
                <a:lnTo>
                  <a:pt x="822509" y="1827058"/>
                </a:lnTo>
                <a:lnTo>
                  <a:pt x="872345" y="1838795"/>
                </a:lnTo>
                <a:lnTo>
                  <a:pt x="923071" y="1848841"/>
                </a:lnTo>
                <a:lnTo>
                  <a:pt x="974635" y="1857152"/>
                </a:lnTo>
                <a:lnTo>
                  <a:pt x="1026983" y="1863688"/>
                </a:lnTo>
                <a:lnTo>
                  <a:pt x="1080063" y="1868408"/>
                </a:lnTo>
                <a:lnTo>
                  <a:pt x="1133824" y="1871270"/>
                </a:lnTo>
                <a:lnTo>
                  <a:pt x="1188212" y="1872233"/>
                </a:lnTo>
                <a:lnTo>
                  <a:pt x="1242589" y="1871270"/>
                </a:lnTo>
                <a:lnTo>
                  <a:pt x="1296340" y="1868408"/>
                </a:lnTo>
                <a:lnTo>
                  <a:pt x="1349411" y="1863688"/>
                </a:lnTo>
                <a:lnTo>
                  <a:pt x="1401750" y="1857152"/>
                </a:lnTo>
                <a:lnTo>
                  <a:pt x="1453306" y="1848841"/>
                </a:lnTo>
                <a:lnTo>
                  <a:pt x="1504024" y="1838795"/>
                </a:lnTo>
                <a:lnTo>
                  <a:pt x="1553853" y="1827058"/>
                </a:lnTo>
                <a:lnTo>
                  <a:pt x="1602741" y="1813669"/>
                </a:lnTo>
                <a:lnTo>
                  <a:pt x="1650634" y="1798671"/>
                </a:lnTo>
                <a:lnTo>
                  <a:pt x="1697481" y="1782104"/>
                </a:lnTo>
                <a:lnTo>
                  <a:pt x="1743229" y="1764009"/>
                </a:lnTo>
                <a:lnTo>
                  <a:pt x="1787826" y="1744429"/>
                </a:lnTo>
                <a:lnTo>
                  <a:pt x="1831218" y="1723404"/>
                </a:lnTo>
                <a:lnTo>
                  <a:pt x="1873354" y="1700976"/>
                </a:lnTo>
                <a:lnTo>
                  <a:pt x="1914181" y="1677186"/>
                </a:lnTo>
                <a:lnTo>
                  <a:pt x="1953647" y="1652075"/>
                </a:lnTo>
                <a:lnTo>
                  <a:pt x="1991699" y="1625685"/>
                </a:lnTo>
                <a:lnTo>
                  <a:pt x="2028285" y="1598056"/>
                </a:lnTo>
                <a:lnTo>
                  <a:pt x="2063352" y="1569231"/>
                </a:lnTo>
                <a:lnTo>
                  <a:pt x="2096848" y="1539250"/>
                </a:lnTo>
                <a:lnTo>
                  <a:pt x="2128720" y="1508156"/>
                </a:lnTo>
                <a:lnTo>
                  <a:pt x="2158916" y="1475988"/>
                </a:lnTo>
                <a:lnTo>
                  <a:pt x="2187384" y="1442788"/>
                </a:lnTo>
                <a:lnTo>
                  <a:pt x="2214070" y="1408599"/>
                </a:lnTo>
                <a:lnTo>
                  <a:pt x="2238924" y="1373460"/>
                </a:lnTo>
                <a:lnTo>
                  <a:pt x="2261891" y="1337414"/>
                </a:lnTo>
                <a:lnTo>
                  <a:pt x="2282920" y="1300501"/>
                </a:lnTo>
                <a:lnTo>
                  <a:pt x="2301958" y="1262764"/>
                </a:lnTo>
                <a:lnTo>
                  <a:pt x="2318952" y="1224242"/>
                </a:lnTo>
                <a:lnTo>
                  <a:pt x="2333851" y="1184978"/>
                </a:lnTo>
                <a:lnTo>
                  <a:pt x="2346602" y="1145013"/>
                </a:lnTo>
                <a:lnTo>
                  <a:pt x="2357152" y="1104388"/>
                </a:lnTo>
                <a:lnTo>
                  <a:pt x="2365449" y="1063145"/>
                </a:lnTo>
                <a:lnTo>
                  <a:pt x="2371440" y="1021324"/>
                </a:lnTo>
                <a:lnTo>
                  <a:pt x="2375074" y="978968"/>
                </a:lnTo>
                <a:lnTo>
                  <a:pt x="2376297" y="936116"/>
                </a:lnTo>
                <a:lnTo>
                  <a:pt x="2375074" y="893265"/>
                </a:lnTo>
                <a:lnTo>
                  <a:pt x="2371440" y="850909"/>
                </a:lnTo>
                <a:lnTo>
                  <a:pt x="2365449" y="809088"/>
                </a:lnTo>
                <a:lnTo>
                  <a:pt x="2357152" y="767845"/>
                </a:lnTo>
                <a:lnTo>
                  <a:pt x="2346602" y="727220"/>
                </a:lnTo>
                <a:lnTo>
                  <a:pt x="2333851" y="687255"/>
                </a:lnTo>
                <a:lnTo>
                  <a:pt x="2318952" y="647991"/>
                </a:lnTo>
                <a:lnTo>
                  <a:pt x="2301958" y="609469"/>
                </a:lnTo>
                <a:lnTo>
                  <a:pt x="2282920" y="571732"/>
                </a:lnTo>
                <a:lnTo>
                  <a:pt x="2261891" y="534819"/>
                </a:lnTo>
                <a:lnTo>
                  <a:pt x="2238924" y="498773"/>
                </a:lnTo>
                <a:lnTo>
                  <a:pt x="2214070" y="463634"/>
                </a:lnTo>
                <a:lnTo>
                  <a:pt x="2187384" y="429445"/>
                </a:lnTo>
                <a:lnTo>
                  <a:pt x="2158916" y="396245"/>
                </a:lnTo>
                <a:lnTo>
                  <a:pt x="2128720" y="364077"/>
                </a:lnTo>
                <a:lnTo>
                  <a:pt x="2096848" y="332983"/>
                </a:lnTo>
                <a:lnTo>
                  <a:pt x="2063352" y="303002"/>
                </a:lnTo>
                <a:lnTo>
                  <a:pt x="2028285" y="274177"/>
                </a:lnTo>
                <a:lnTo>
                  <a:pt x="1991699" y="246548"/>
                </a:lnTo>
                <a:lnTo>
                  <a:pt x="1953647" y="220158"/>
                </a:lnTo>
                <a:lnTo>
                  <a:pt x="1914181" y="195047"/>
                </a:lnTo>
                <a:lnTo>
                  <a:pt x="1873354" y="171257"/>
                </a:lnTo>
                <a:lnTo>
                  <a:pt x="1831218" y="148829"/>
                </a:lnTo>
                <a:lnTo>
                  <a:pt x="1787826" y="127804"/>
                </a:lnTo>
                <a:lnTo>
                  <a:pt x="1743229" y="108224"/>
                </a:lnTo>
                <a:lnTo>
                  <a:pt x="1697481" y="90129"/>
                </a:lnTo>
                <a:lnTo>
                  <a:pt x="1650634" y="73562"/>
                </a:lnTo>
                <a:lnTo>
                  <a:pt x="1602741" y="58564"/>
                </a:lnTo>
                <a:lnTo>
                  <a:pt x="1553853" y="45175"/>
                </a:lnTo>
                <a:lnTo>
                  <a:pt x="1504024" y="33438"/>
                </a:lnTo>
                <a:lnTo>
                  <a:pt x="1453306" y="23392"/>
                </a:lnTo>
                <a:lnTo>
                  <a:pt x="1401750" y="15081"/>
                </a:lnTo>
                <a:lnTo>
                  <a:pt x="1349411" y="8545"/>
                </a:lnTo>
                <a:lnTo>
                  <a:pt x="1296340" y="3825"/>
                </a:lnTo>
                <a:lnTo>
                  <a:pt x="1242589" y="963"/>
                </a:lnTo>
                <a:lnTo>
                  <a:pt x="11882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1196721"/>
            <a:ext cx="2376805" cy="1872614"/>
          </a:xfrm>
          <a:custGeom>
            <a:avLst/>
            <a:gdLst/>
            <a:ahLst/>
            <a:cxnLst/>
            <a:rect l="l" t="t" r="r" b="b"/>
            <a:pathLst>
              <a:path w="2376804" h="1872614">
                <a:moveTo>
                  <a:pt x="0" y="936116"/>
                </a:moveTo>
                <a:lnTo>
                  <a:pt x="1222" y="893265"/>
                </a:lnTo>
                <a:lnTo>
                  <a:pt x="4856" y="850909"/>
                </a:lnTo>
                <a:lnTo>
                  <a:pt x="10847" y="809088"/>
                </a:lnTo>
                <a:lnTo>
                  <a:pt x="19144" y="767845"/>
                </a:lnTo>
                <a:lnTo>
                  <a:pt x="29694" y="727220"/>
                </a:lnTo>
                <a:lnTo>
                  <a:pt x="42445" y="687255"/>
                </a:lnTo>
                <a:lnTo>
                  <a:pt x="57344" y="647991"/>
                </a:lnTo>
                <a:lnTo>
                  <a:pt x="74340" y="609469"/>
                </a:lnTo>
                <a:lnTo>
                  <a:pt x="93378" y="571732"/>
                </a:lnTo>
                <a:lnTo>
                  <a:pt x="114408" y="534819"/>
                </a:lnTo>
                <a:lnTo>
                  <a:pt x="137376" y="498773"/>
                </a:lnTo>
                <a:lnTo>
                  <a:pt x="162230" y="463634"/>
                </a:lnTo>
                <a:lnTo>
                  <a:pt x="188918" y="429445"/>
                </a:lnTo>
                <a:lnTo>
                  <a:pt x="217387" y="396245"/>
                </a:lnTo>
                <a:lnTo>
                  <a:pt x="247585" y="364077"/>
                </a:lnTo>
                <a:lnTo>
                  <a:pt x="279459" y="332983"/>
                </a:lnTo>
                <a:lnTo>
                  <a:pt x="312958" y="303002"/>
                </a:lnTo>
                <a:lnTo>
                  <a:pt x="348027" y="274177"/>
                </a:lnTo>
                <a:lnTo>
                  <a:pt x="384616" y="246548"/>
                </a:lnTo>
                <a:lnTo>
                  <a:pt x="422671" y="220158"/>
                </a:lnTo>
                <a:lnTo>
                  <a:pt x="462140" y="195047"/>
                </a:lnTo>
                <a:lnTo>
                  <a:pt x="502971" y="171257"/>
                </a:lnTo>
                <a:lnTo>
                  <a:pt x="545111" y="148829"/>
                </a:lnTo>
                <a:lnTo>
                  <a:pt x="588508" y="127804"/>
                </a:lnTo>
                <a:lnTo>
                  <a:pt x="633109" y="108224"/>
                </a:lnTo>
                <a:lnTo>
                  <a:pt x="678863" y="90129"/>
                </a:lnTo>
                <a:lnTo>
                  <a:pt x="725715" y="73562"/>
                </a:lnTo>
                <a:lnTo>
                  <a:pt x="773615" y="58564"/>
                </a:lnTo>
                <a:lnTo>
                  <a:pt x="822509" y="45175"/>
                </a:lnTo>
                <a:lnTo>
                  <a:pt x="872345" y="33438"/>
                </a:lnTo>
                <a:lnTo>
                  <a:pt x="923071" y="23392"/>
                </a:lnTo>
                <a:lnTo>
                  <a:pt x="974635" y="15081"/>
                </a:lnTo>
                <a:lnTo>
                  <a:pt x="1026983" y="8545"/>
                </a:lnTo>
                <a:lnTo>
                  <a:pt x="1080063" y="3825"/>
                </a:lnTo>
                <a:lnTo>
                  <a:pt x="1133824" y="963"/>
                </a:lnTo>
                <a:lnTo>
                  <a:pt x="1188212" y="0"/>
                </a:lnTo>
                <a:lnTo>
                  <a:pt x="1242589" y="963"/>
                </a:lnTo>
                <a:lnTo>
                  <a:pt x="1296340" y="3825"/>
                </a:lnTo>
                <a:lnTo>
                  <a:pt x="1349411" y="8545"/>
                </a:lnTo>
                <a:lnTo>
                  <a:pt x="1401750" y="15081"/>
                </a:lnTo>
                <a:lnTo>
                  <a:pt x="1453306" y="23392"/>
                </a:lnTo>
                <a:lnTo>
                  <a:pt x="1504024" y="33438"/>
                </a:lnTo>
                <a:lnTo>
                  <a:pt x="1553853" y="45175"/>
                </a:lnTo>
                <a:lnTo>
                  <a:pt x="1602741" y="58564"/>
                </a:lnTo>
                <a:lnTo>
                  <a:pt x="1650634" y="73562"/>
                </a:lnTo>
                <a:lnTo>
                  <a:pt x="1697481" y="90129"/>
                </a:lnTo>
                <a:lnTo>
                  <a:pt x="1743229" y="108224"/>
                </a:lnTo>
                <a:lnTo>
                  <a:pt x="1787826" y="127804"/>
                </a:lnTo>
                <a:lnTo>
                  <a:pt x="1831218" y="148829"/>
                </a:lnTo>
                <a:lnTo>
                  <a:pt x="1873354" y="171257"/>
                </a:lnTo>
                <a:lnTo>
                  <a:pt x="1914181" y="195047"/>
                </a:lnTo>
                <a:lnTo>
                  <a:pt x="1953647" y="220158"/>
                </a:lnTo>
                <a:lnTo>
                  <a:pt x="1991699" y="246548"/>
                </a:lnTo>
                <a:lnTo>
                  <a:pt x="2028285" y="274177"/>
                </a:lnTo>
                <a:lnTo>
                  <a:pt x="2063352" y="303002"/>
                </a:lnTo>
                <a:lnTo>
                  <a:pt x="2096848" y="332983"/>
                </a:lnTo>
                <a:lnTo>
                  <a:pt x="2128720" y="364077"/>
                </a:lnTo>
                <a:lnTo>
                  <a:pt x="2158916" y="396245"/>
                </a:lnTo>
                <a:lnTo>
                  <a:pt x="2187384" y="429445"/>
                </a:lnTo>
                <a:lnTo>
                  <a:pt x="2214070" y="463634"/>
                </a:lnTo>
                <a:lnTo>
                  <a:pt x="2238924" y="498773"/>
                </a:lnTo>
                <a:lnTo>
                  <a:pt x="2261891" y="534819"/>
                </a:lnTo>
                <a:lnTo>
                  <a:pt x="2282920" y="571732"/>
                </a:lnTo>
                <a:lnTo>
                  <a:pt x="2301958" y="609469"/>
                </a:lnTo>
                <a:lnTo>
                  <a:pt x="2318952" y="647991"/>
                </a:lnTo>
                <a:lnTo>
                  <a:pt x="2333851" y="687255"/>
                </a:lnTo>
                <a:lnTo>
                  <a:pt x="2346602" y="727220"/>
                </a:lnTo>
                <a:lnTo>
                  <a:pt x="2357152" y="767845"/>
                </a:lnTo>
                <a:lnTo>
                  <a:pt x="2365449" y="809088"/>
                </a:lnTo>
                <a:lnTo>
                  <a:pt x="2371440" y="850909"/>
                </a:lnTo>
                <a:lnTo>
                  <a:pt x="2375074" y="893265"/>
                </a:lnTo>
                <a:lnTo>
                  <a:pt x="2376297" y="936116"/>
                </a:lnTo>
                <a:lnTo>
                  <a:pt x="2375074" y="978968"/>
                </a:lnTo>
                <a:lnTo>
                  <a:pt x="2371440" y="1021324"/>
                </a:lnTo>
                <a:lnTo>
                  <a:pt x="2365449" y="1063145"/>
                </a:lnTo>
                <a:lnTo>
                  <a:pt x="2357152" y="1104388"/>
                </a:lnTo>
                <a:lnTo>
                  <a:pt x="2346602" y="1145013"/>
                </a:lnTo>
                <a:lnTo>
                  <a:pt x="2333851" y="1184978"/>
                </a:lnTo>
                <a:lnTo>
                  <a:pt x="2318952" y="1224242"/>
                </a:lnTo>
                <a:lnTo>
                  <a:pt x="2301958" y="1262764"/>
                </a:lnTo>
                <a:lnTo>
                  <a:pt x="2282920" y="1300501"/>
                </a:lnTo>
                <a:lnTo>
                  <a:pt x="2261891" y="1337414"/>
                </a:lnTo>
                <a:lnTo>
                  <a:pt x="2238924" y="1373460"/>
                </a:lnTo>
                <a:lnTo>
                  <a:pt x="2214070" y="1408599"/>
                </a:lnTo>
                <a:lnTo>
                  <a:pt x="2187384" y="1442788"/>
                </a:lnTo>
                <a:lnTo>
                  <a:pt x="2158916" y="1475988"/>
                </a:lnTo>
                <a:lnTo>
                  <a:pt x="2128720" y="1508156"/>
                </a:lnTo>
                <a:lnTo>
                  <a:pt x="2096848" y="1539250"/>
                </a:lnTo>
                <a:lnTo>
                  <a:pt x="2063352" y="1569231"/>
                </a:lnTo>
                <a:lnTo>
                  <a:pt x="2028285" y="1598056"/>
                </a:lnTo>
                <a:lnTo>
                  <a:pt x="1991699" y="1625685"/>
                </a:lnTo>
                <a:lnTo>
                  <a:pt x="1953647" y="1652075"/>
                </a:lnTo>
                <a:lnTo>
                  <a:pt x="1914181" y="1677186"/>
                </a:lnTo>
                <a:lnTo>
                  <a:pt x="1873354" y="1700976"/>
                </a:lnTo>
                <a:lnTo>
                  <a:pt x="1831218" y="1723404"/>
                </a:lnTo>
                <a:lnTo>
                  <a:pt x="1787826" y="1744429"/>
                </a:lnTo>
                <a:lnTo>
                  <a:pt x="1743229" y="1764009"/>
                </a:lnTo>
                <a:lnTo>
                  <a:pt x="1697481" y="1782104"/>
                </a:lnTo>
                <a:lnTo>
                  <a:pt x="1650634" y="1798671"/>
                </a:lnTo>
                <a:lnTo>
                  <a:pt x="1602741" y="1813669"/>
                </a:lnTo>
                <a:lnTo>
                  <a:pt x="1553853" y="1827058"/>
                </a:lnTo>
                <a:lnTo>
                  <a:pt x="1504024" y="1838795"/>
                </a:lnTo>
                <a:lnTo>
                  <a:pt x="1453306" y="1848841"/>
                </a:lnTo>
                <a:lnTo>
                  <a:pt x="1401750" y="1857152"/>
                </a:lnTo>
                <a:lnTo>
                  <a:pt x="1349411" y="1863688"/>
                </a:lnTo>
                <a:lnTo>
                  <a:pt x="1296340" y="1868408"/>
                </a:lnTo>
                <a:lnTo>
                  <a:pt x="1242589" y="1871270"/>
                </a:lnTo>
                <a:lnTo>
                  <a:pt x="1188212" y="1872233"/>
                </a:lnTo>
                <a:lnTo>
                  <a:pt x="1133824" y="1871270"/>
                </a:lnTo>
                <a:lnTo>
                  <a:pt x="1080063" y="1868408"/>
                </a:lnTo>
                <a:lnTo>
                  <a:pt x="1026983" y="1863688"/>
                </a:lnTo>
                <a:lnTo>
                  <a:pt x="974635" y="1857152"/>
                </a:lnTo>
                <a:lnTo>
                  <a:pt x="923071" y="1848841"/>
                </a:lnTo>
                <a:lnTo>
                  <a:pt x="872345" y="1838795"/>
                </a:lnTo>
                <a:lnTo>
                  <a:pt x="822509" y="1827058"/>
                </a:lnTo>
                <a:lnTo>
                  <a:pt x="773615" y="1813669"/>
                </a:lnTo>
                <a:lnTo>
                  <a:pt x="725715" y="1798671"/>
                </a:lnTo>
                <a:lnTo>
                  <a:pt x="678863" y="1782104"/>
                </a:lnTo>
                <a:lnTo>
                  <a:pt x="633109" y="1764009"/>
                </a:lnTo>
                <a:lnTo>
                  <a:pt x="588508" y="1744429"/>
                </a:lnTo>
                <a:lnTo>
                  <a:pt x="545111" y="1723404"/>
                </a:lnTo>
                <a:lnTo>
                  <a:pt x="502971" y="1700976"/>
                </a:lnTo>
                <a:lnTo>
                  <a:pt x="462140" y="1677186"/>
                </a:lnTo>
                <a:lnTo>
                  <a:pt x="422671" y="1652075"/>
                </a:lnTo>
                <a:lnTo>
                  <a:pt x="384616" y="1625685"/>
                </a:lnTo>
                <a:lnTo>
                  <a:pt x="348027" y="1598056"/>
                </a:lnTo>
                <a:lnTo>
                  <a:pt x="312958" y="1569231"/>
                </a:lnTo>
                <a:lnTo>
                  <a:pt x="279459" y="1539250"/>
                </a:lnTo>
                <a:lnTo>
                  <a:pt x="247585" y="1508156"/>
                </a:lnTo>
                <a:lnTo>
                  <a:pt x="217387" y="1475988"/>
                </a:lnTo>
                <a:lnTo>
                  <a:pt x="188918" y="1442788"/>
                </a:lnTo>
                <a:lnTo>
                  <a:pt x="162230" y="1408599"/>
                </a:lnTo>
                <a:lnTo>
                  <a:pt x="137376" y="1373460"/>
                </a:lnTo>
                <a:lnTo>
                  <a:pt x="114408" y="1337414"/>
                </a:lnTo>
                <a:lnTo>
                  <a:pt x="93378" y="1300501"/>
                </a:lnTo>
                <a:lnTo>
                  <a:pt x="74340" y="1262764"/>
                </a:lnTo>
                <a:lnTo>
                  <a:pt x="57344" y="1224242"/>
                </a:lnTo>
                <a:lnTo>
                  <a:pt x="42445" y="1184978"/>
                </a:lnTo>
                <a:lnTo>
                  <a:pt x="29694" y="1145013"/>
                </a:lnTo>
                <a:lnTo>
                  <a:pt x="19144" y="1104388"/>
                </a:lnTo>
                <a:lnTo>
                  <a:pt x="10847" y="1063145"/>
                </a:lnTo>
                <a:lnTo>
                  <a:pt x="4856" y="1021324"/>
                </a:lnTo>
                <a:lnTo>
                  <a:pt x="1222" y="978968"/>
                </a:lnTo>
                <a:lnTo>
                  <a:pt x="0" y="936116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6065" y="1491107"/>
            <a:ext cx="148971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Arial Black"/>
                <a:cs typeface="Arial Black"/>
              </a:rPr>
              <a:t>ФГОС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" y="3159251"/>
            <a:ext cx="2247900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719" y="3468623"/>
            <a:ext cx="1645920" cy="1306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537" y="3140964"/>
            <a:ext cx="2232228" cy="2232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537" y="3140964"/>
            <a:ext cx="2232660" cy="2232660"/>
          </a:xfrm>
          <a:custGeom>
            <a:avLst/>
            <a:gdLst/>
            <a:ahLst/>
            <a:cxnLst/>
            <a:rect l="l" t="t" r="r" b="b"/>
            <a:pathLst>
              <a:path w="2232660" h="2232660">
                <a:moveTo>
                  <a:pt x="0" y="1116076"/>
                </a:moveTo>
                <a:lnTo>
                  <a:pt x="1031" y="1067667"/>
                </a:lnTo>
                <a:lnTo>
                  <a:pt x="4096" y="1019785"/>
                </a:lnTo>
                <a:lnTo>
                  <a:pt x="9155" y="972471"/>
                </a:lnTo>
                <a:lnTo>
                  <a:pt x="16164" y="925767"/>
                </a:lnTo>
                <a:lnTo>
                  <a:pt x="25081" y="879715"/>
                </a:lnTo>
                <a:lnTo>
                  <a:pt x="35866" y="834357"/>
                </a:lnTo>
                <a:lnTo>
                  <a:pt x="48476" y="789735"/>
                </a:lnTo>
                <a:lnTo>
                  <a:pt x="62869" y="745891"/>
                </a:lnTo>
                <a:lnTo>
                  <a:pt x="79004" y="702866"/>
                </a:lnTo>
                <a:lnTo>
                  <a:pt x="96837" y="660703"/>
                </a:lnTo>
                <a:lnTo>
                  <a:pt x="116329" y="619443"/>
                </a:lnTo>
                <a:lnTo>
                  <a:pt x="137436" y="579128"/>
                </a:lnTo>
                <a:lnTo>
                  <a:pt x="160117" y="539801"/>
                </a:lnTo>
                <a:lnTo>
                  <a:pt x="184330" y="501502"/>
                </a:lnTo>
                <a:lnTo>
                  <a:pt x="210033" y="464275"/>
                </a:lnTo>
                <a:lnTo>
                  <a:pt x="237184" y="428161"/>
                </a:lnTo>
                <a:lnTo>
                  <a:pt x="265742" y="393201"/>
                </a:lnTo>
                <a:lnTo>
                  <a:pt x="295664" y="359438"/>
                </a:lnTo>
                <a:lnTo>
                  <a:pt x="326909" y="326913"/>
                </a:lnTo>
                <a:lnTo>
                  <a:pt x="359434" y="295669"/>
                </a:lnTo>
                <a:lnTo>
                  <a:pt x="393198" y="265748"/>
                </a:lnTo>
                <a:lnTo>
                  <a:pt x="428159" y="237190"/>
                </a:lnTo>
                <a:lnTo>
                  <a:pt x="464275" y="210039"/>
                </a:lnTo>
                <a:lnTo>
                  <a:pt x="501505" y="184336"/>
                </a:lnTo>
                <a:lnTo>
                  <a:pt x="539805" y="160123"/>
                </a:lnTo>
                <a:lnTo>
                  <a:pt x="579136" y="137441"/>
                </a:lnTo>
                <a:lnTo>
                  <a:pt x="619453" y="116334"/>
                </a:lnTo>
                <a:lnTo>
                  <a:pt x="660717" y="96842"/>
                </a:lnTo>
                <a:lnTo>
                  <a:pt x="702884" y="79007"/>
                </a:lnTo>
                <a:lnTo>
                  <a:pt x="745913" y="62872"/>
                </a:lnTo>
                <a:lnTo>
                  <a:pt x="789762" y="48479"/>
                </a:lnTo>
                <a:lnTo>
                  <a:pt x="834390" y="35868"/>
                </a:lnTo>
                <a:lnTo>
                  <a:pt x="879754" y="25083"/>
                </a:lnTo>
                <a:lnTo>
                  <a:pt x="925812" y="16165"/>
                </a:lnTo>
                <a:lnTo>
                  <a:pt x="972523" y="9155"/>
                </a:lnTo>
                <a:lnTo>
                  <a:pt x="1019844" y="4097"/>
                </a:lnTo>
                <a:lnTo>
                  <a:pt x="1067734" y="1031"/>
                </a:lnTo>
                <a:lnTo>
                  <a:pt x="1116152" y="0"/>
                </a:lnTo>
                <a:lnTo>
                  <a:pt x="1164570" y="1031"/>
                </a:lnTo>
                <a:lnTo>
                  <a:pt x="1212460" y="4097"/>
                </a:lnTo>
                <a:lnTo>
                  <a:pt x="1259782" y="9155"/>
                </a:lnTo>
                <a:lnTo>
                  <a:pt x="1306492" y="16165"/>
                </a:lnTo>
                <a:lnTo>
                  <a:pt x="1352550" y="25083"/>
                </a:lnTo>
                <a:lnTo>
                  <a:pt x="1397913" y="35868"/>
                </a:lnTo>
                <a:lnTo>
                  <a:pt x="1442539" y="48479"/>
                </a:lnTo>
                <a:lnTo>
                  <a:pt x="1486386" y="62872"/>
                </a:lnTo>
                <a:lnTo>
                  <a:pt x="1529414" y="79007"/>
                </a:lnTo>
                <a:lnTo>
                  <a:pt x="1571579" y="96842"/>
                </a:lnTo>
                <a:lnTo>
                  <a:pt x="1612840" y="116334"/>
                </a:lnTo>
                <a:lnTo>
                  <a:pt x="1653155" y="137441"/>
                </a:lnTo>
                <a:lnTo>
                  <a:pt x="1692483" y="160123"/>
                </a:lnTo>
                <a:lnTo>
                  <a:pt x="1730781" y="184336"/>
                </a:lnTo>
                <a:lnTo>
                  <a:pt x="1768007" y="210039"/>
                </a:lnTo>
                <a:lnTo>
                  <a:pt x="1804120" y="237190"/>
                </a:lnTo>
                <a:lnTo>
                  <a:pt x="1839078" y="265748"/>
                </a:lnTo>
                <a:lnTo>
                  <a:pt x="1872839" y="295669"/>
                </a:lnTo>
                <a:lnTo>
                  <a:pt x="1905361" y="326913"/>
                </a:lnTo>
                <a:lnTo>
                  <a:pt x="1936603" y="359438"/>
                </a:lnTo>
                <a:lnTo>
                  <a:pt x="1966522" y="393201"/>
                </a:lnTo>
                <a:lnTo>
                  <a:pt x="1995076" y="428161"/>
                </a:lnTo>
                <a:lnTo>
                  <a:pt x="2022224" y="464275"/>
                </a:lnTo>
                <a:lnTo>
                  <a:pt x="2047924" y="501502"/>
                </a:lnTo>
                <a:lnTo>
                  <a:pt x="2072134" y="539801"/>
                </a:lnTo>
                <a:lnTo>
                  <a:pt x="2094812" y="579128"/>
                </a:lnTo>
                <a:lnTo>
                  <a:pt x="2115916" y="619443"/>
                </a:lnTo>
                <a:lnTo>
                  <a:pt x="2135405" y="660703"/>
                </a:lnTo>
                <a:lnTo>
                  <a:pt x="2153236" y="702866"/>
                </a:lnTo>
                <a:lnTo>
                  <a:pt x="2169368" y="745891"/>
                </a:lnTo>
                <a:lnTo>
                  <a:pt x="2183759" y="789735"/>
                </a:lnTo>
                <a:lnTo>
                  <a:pt x="2196367" y="834357"/>
                </a:lnTo>
                <a:lnTo>
                  <a:pt x="2207150" y="879715"/>
                </a:lnTo>
                <a:lnTo>
                  <a:pt x="2216066" y="925767"/>
                </a:lnTo>
                <a:lnTo>
                  <a:pt x="2223074" y="972471"/>
                </a:lnTo>
                <a:lnTo>
                  <a:pt x="2228132" y="1019785"/>
                </a:lnTo>
                <a:lnTo>
                  <a:pt x="2231197" y="1067667"/>
                </a:lnTo>
                <a:lnTo>
                  <a:pt x="2232228" y="1116076"/>
                </a:lnTo>
                <a:lnTo>
                  <a:pt x="2231197" y="1164494"/>
                </a:lnTo>
                <a:lnTo>
                  <a:pt x="2228132" y="1212385"/>
                </a:lnTo>
                <a:lnTo>
                  <a:pt x="2223074" y="1259708"/>
                </a:lnTo>
                <a:lnTo>
                  <a:pt x="2216066" y="1306420"/>
                </a:lnTo>
                <a:lnTo>
                  <a:pt x="2207150" y="1352480"/>
                </a:lnTo>
                <a:lnTo>
                  <a:pt x="2196367" y="1397845"/>
                </a:lnTo>
                <a:lnTo>
                  <a:pt x="2183759" y="1442474"/>
                </a:lnTo>
                <a:lnTo>
                  <a:pt x="2169368" y="1486325"/>
                </a:lnTo>
                <a:lnTo>
                  <a:pt x="2153236" y="1529356"/>
                </a:lnTo>
                <a:lnTo>
                  <a:pt x="2135405" y="1571525"/>
                </a:lnTo>
                <a:lnTo>
                  <a:pt x="2115916" y="1612790"/>
                </a:lnTo>
                <a:lnTo>
                  <a:pt x="2094812" y="1653109"/>
                </a:lnTo>
                <a:lnTo>
                  <a:pt x="2072134" y="1692441"/>
                </a:lnTo>
                <a:lnTo>
                  <a:pt x="2047924" y="1730744"/>
                </a:lnTo>
                <a:lnTo>
                  <a:pt x="2022224" y="1767975"/>
                </a:lnTo>
                <a:lnTo>
                  <a:pt x="1995076" y="1804093"/>
                </a:lnTo>
                <a:lnTo>
                  <a:pt x="1966522" y="1839056"/>
                </a:lnTo>
                <a:lnTo>
                  <a:pt x="1936603" y="1872822"/>
                </a:lnTo>
                <a:lnTo>
                  <a:pt x="1905361" y="1905349"/>
                </a:lnTo>
                <a:lnTo>
                  <a:pt x="1872839" y="1936595"/>
                </a:lnTo>
                <a:lnTo>
                  <a:pt x="1839078" y="1966519"/>
                </a:lnTo>
                <a:lnTo>
                  <a:pt x="1804120" y="1995078"/>
                </a:lnTo>
                <a:lnTo>
                  <a:pt x="1768007" y="2022231"/>
                </a:lnTo>
                <a:lnTo>
                  <a:pt x="1730781" y="2047936"/>
                </a:lnTo>
                <a:lnTo>
                  <a:pt x="1692483" y="2072150"/>
                </a:lnTo>
                <a:lnTo>
                  <a:pt x="1653155" y="2094833"/>
                </a:lnTo>
                <a:lnTo>
                  <a:pt x="1612840" y="2115941"/>
                </a:lnTo>
                <a:lnTo>
                  <a:pt x="1571579" y="2135434"/>
                </a:lnTo>
                <a:lnTo>
                  <a:pt x="1529414" y="2153269"/>
                </a:lnTo>
                <a:lnTo>
                  <a:pt x="1486386" y="2169404"/>
                </a:lnTo>
                <a:lnTo>
                  <a:pt x="1442539" y="2183798"/>
                </a:lnTo>
                <a:lnTo>
                  <a:pt x="1397913" y="2196409"/>
                </a:lnTo>
                <a:lnTo>
                  <a:pt x="1352550" y="2207195"/>
                </a:lnTo>
                <a:lnTo>
                  <a:pt x="1306492" y="2216113"/>
                </a:lnTo>
                <a:lnTo>
                  <a:pt x="1259782" y="2223123"/>
                </a:lnTo>
                <a:lnTo>
                  <a:pt x="1212460" y="2228181"/>
                </a:lnTo>
                <a:lnTo>
                  <a:pt x="1164570" y="2231247"/>
                </a:lnTo>
                <a:lnTo>
                  <a:pt x="1116152" y="2232279"/>
                </a:lnTo>
                <a:lnTo>
                  <a:pt x="1067734" y="2231247"/>
                </a:lnTo>
                <a:lnTo>
                  <a:pt x="1019844" y="2228181"/>
                </a:lnTo>
                <a:lnTo>
                  <a:pt x="972523" y="2223123"/>
                </a:lnTo>
                <a:lnTo>
                  <a:pt x="925812" y="2216113"/>
                </a:lnTo>
                <a:lnTo>
                  <a:pt x="879754" y="2207195"/>
                </a:lnTo>
                <a:lnTo>
                  <a:pt x="834390" y="2196409"/>
                </a:lnTo>
                <a:lnTo>
                  <a:pt x="789762" y="2183798"/>
                </a:lnTo>
                <a:lnTo>
                  <a:pt x="745913" y="2169404"/>
                </a:lnTo>
                <a:lnTo>
                  <a:pt x="702884" y="2153269"/>
                </a:lnTo>
                <a:lnTo>
                  <a:pt x="660717" y="2135434"/>
                </a:lnTo>
                <a:lnTo>
                  <a:pt x="619453" y="2115941"/>
                </a:lnTo>
                <a:lnTo>
                  <a:pt x="579136" y="2094833"/>
                </a:lnTo>
                <a:lnTo>
                  <a:pt x="539805" y="2072150"/>
                </a:lnTo>
                <a:lnTo>
                  <a:pt x="501505" y="2047936"/>
                </a:lnTo>
                <a:lnTo>
                  <a:pt x="464275" y="2022231"/>
                </a:lnTo>
                <a:lnTo>
                  <a:pt x="428159" y="1995078"/>
                </a:lnTo>
                <a:lnTo>
                  <a:pt x="393198" y="1966519"/>
                </a:lnTo>
                <a:lnTo>
                  <a:pt x="359434" y="1936595"/>
                </a:lnTo>
                <a:lnTo>
                  <a:pt x="326909" y="1905349"/>
                </a:lnTo>
                <a:lnTo>
                  <a:pt x="295664" y="1872822"/>
                </a:lnTo>
                <a:lnTo>
                  <a:pt x="265742" y="1839056"/>
                </a:lnTo>
                <a:lnTo>
                  <a:pt x="237184" y="1804093"/>
                </a:lnTo>
                <a:lnTo>
                  <a:pt x="210033" y="1767975"/>
                </a:lnTo>
                <a:lnTo>
                  <a:pt x="184330" y="1730744"/>
                </a:lnTo>
                <a:lnTo>
                  <a:pt x="160117" y="1692441"/>
                </a:lnTo>
                <a:lnTo>
                  <a:pt x="137436" y="1653109"/>
                </a:lnTo>
                <a:lnTo>
                  <a:pt x="116329" y="1612790"/>
                </a:lnTo>
                <a:lnTo>
                  <a:pt x="96837" y="1571525"/>
                </a:lnTo>
                <a:lnTo>
                  <a:pt x="79004" y="1529356"/>
                </a:lnTo>
                <a:lnTo>
                  <a:pt x="62869" y="1486325"/>
                </a:lnTo>
                <a:lnTo>
                  <a:pt x="48476" y="1442474"/>
                </a:lnTo>
                <a:lnTo>
                  <a:pt x="35866" y="1397845"/>
                </a:lnTo>
                <a:lnTo>
                  <a:pt x="25081" y="1352480"/>
                </a:lnTo>
                <a:lnTo>
                  <a:pt x="16164" y="1306420"/>
                </a:lnTo>
                <a:lnTo>
                  <a:pt x="9155" y="1259708"/>
                </a:lnTo>
                <a:lnTo>
                  <a:pt x="4096" y="1212385"/>
                </a:lnTo>
                <a:lnTo>
                  <a:pt x="1031" y="1164494"/>
                </a:lnTo>
                <a:lnTo>
                  <a:pt x="0" y="1116076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0597" y="3508502"/>
            <a:ext cx="1328420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800" spc="-150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ам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освоения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АООП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24428" y="3878579"/>
            <a:ext cx="2247900" cy="2104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9040" y="4168140"/>
            <a:ext cx="1670304" cy="757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9855" y="3861053"/>
            <a:ext cx="2232279" cy="20882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9855" y="3861053"/>
            <a:ext cx="2232660" cy="2088514"/>
          </a:xfrm>
          <a:custGeom>
            <a:avLst/>
            <a:gdLst/>
            <a:ahLst/>
            <a:cxnLst/>
            <a:rect l="l" t="t" r="r" b="b"/>
            <a:pathLst>
              <a:path w="2232660" h="2088514">
                <a:moveTo>
                  <a:pt x="0" y="1044067"/>
                </a:moveTo>
                <a:lnTo>
                  <a:pt x="1087" y="997563"/>
                </a:lnTo>
                <a:lnTo>
                  <a:pt x="4320" y="951580"/>
                </a:lnTo>
                <a:lnTo>
                  <a:pt x="9652" y="906160"/>
                </a:lnTo>
                <a:lnTo>
                  <a:pt x="17038" y="861345"/>
                </a:lnTo>
                <a:lnTo>
                  <a:pt x="26433" y="817179"/>
                </a:lnTo>
                <a:lnTo>
                  <a:pt x="37791" y="773703"/>
                </a:lnTo>
                <a:lnTo>
                  <a:pt x="51067" y="730959"/>
                </a:lnTo>
                <a:lnTo>
                  <a:pt x="66216" y="688991"/>
                </a:lnTo>
                <a:lnTo>
                  <a:pt x="83193" y="647841"/>
                </a:lnTo>
                <a:lnTo>
                  <a:pt x="101951" y="607551"/>
                </a:lnTo>
                <a:lnTo>
                  <a:pt x="122446" y="568164"/>
                </a:lnTo>
                <a:lnTo>
                  <a:pt x="144632" y="529721"/>
                </a:lnTo>
                <a:lnTo>
                  <a:pt x="168463" y="492267"/>
                </a:lnTo>
                <a:lnTo>
                  <a:pt x="193895" y="455842"/>
                </a:lnTo>
                <a:lnTo>
                  <a:pt x="220883" y="420490"/>
                </a:lnTo>
                <a:lnTo>
                  <a:pt x="249380" y="386252"/>
                </a:lnTo>
                <a:lnTo>
                  <a:pt x="279341" y="353172"/>
                </a:lnTo>
                <a:lnTo>
                  <a:pt x="310721" y="321292"/>
                </a:lnTo>
                <a:lnTo>
                  <a:pt x="343475" y="290655"/>
                </a:lnTo>
                <a:lnTo>
                  <a:pt x="377557" y="261301"/>
                </a:lnTo>
                <a:lnTo>
                  <a:pt x="412922" y="233275"/>
                </a:lnTo>
                <a:lnTo>
                  <a:pt x="449524" y="206619"/>
                </a:lnTo>
                <a:lnTo>
                  <a:pt x="487319" y="181375"/>
                </a:lnTo>
                <a:lnTo>
                  <a:pt x="526260" y="157585"/>
                </a:lnTo>
                <a:lnTo>
                  <a:pt x="566302" y="135293"/>
                </a:lnTo>
                <a:lnTo>
                  <a:pt x="607401" y="114540"/>
                </a:lnTo>
                <a:lnTo>
                  <a:pt x="649510" y="95368"/>
                </a:lnTo>
                <a:lnTo>
                  <a:pt x="692584" y="77821"/>
                </a:lnTo>
                <a:lnTo>
                  <a:pt x="736578" y="61941"/>
                </a:lnTo>
                <a:lnTo>
                  <a:pt x="781447" y="47770"/>
                </a:lnTo>
                <a:lnTo>
                  <a:pt x="827145" y="35351"/>
                </a:lnTo>
                <a:lnTo>
                  <a:pt x="873626" y="24726"/>
                </a:lnTo>
                <a:lnTo>
                  <a:pt x="920846" y="15938"/>
                </a:lnTo>
                <a:lnTo>
                  <a:pt x="968759" y="9028"/>
                </a:lnTo>
                <a:lnTo>
                  <a:pt x="1017320" y="4041"/>
                </a:lnTo>
                <a:lnTo>
                  <a:pt x="1066483" y="1017"/>
                </a:lnTo>
                <a:lnTo>
                  <a:pt x="1116203" y="0"/>
                </a:lnTo>
                <a:lnTo>
                  <a:pt x="1165912" y="1017"/>
                </a:lnTo>
                <a:lnTo>
                  <a:pt x="1215066" y="4041"/>
                </a:lnTo>
                <a:lnTo>
                  <a:pt x="1263617" y="9028"/>
                </a:lnTo>
                <a:lnTo>
                  <a:pt x="1311522" y="15938"/>
                </a:lnTo>
                <a:lnTo>
                  <a:pt x="1358734" y="24726"/>
                </a:lnTo>
                <a:lnTo>
                  <a:pt x="1405208" y="35351"/>
                </a:lnTo>
                <a:lnTo>
                  <a:pt x="1450899" y="47770"/>
                </a:lnTo>
                <a:lnTo>
                  <a:pt x="1495761" y="61941"/>
                </a:lnTo>
                <a:lnTo>
                  <a:pt x="1539749" y="77821"/>
                </a:lnTo>
                <a:lnTo>
                  <a:pt x="1582818" y="95368"/>
                </a:lnTo>
                <a:lnTo>
                  <a:pt x="1624921" y="114540"/>
                </a:lnTo>
                <a:lnTo>
                  <a:pt x="1666015" y="135293"/>
                </a:lnTo>
                <a:lnTo>
                  <a:pt x="1706053" y="157585"/>
                </a:lnTo>
                <a:lnTo>
                  <a:pt x="1744990" y="181375"/>
                </a:lnTo>
                <a:lnTo>
                  <a:pt x="1782780" y="206619"/>
                </a:lnTo>
                <a:lnTo>
                  <a:pt x="1819379" y="233275"/>
                </a:lnTo>
                <a:lnTo>
                  <a:pt x="1854741" y="261301"/>
                </a:lnTo>
                <a:lnTo>
                  <a:pt x="1888820" y="290655"/>
                </a:lnTo>
                <a:lnTo>
                  <a:pt x="1921571" y="321292"/>
                </a:lnTo>
                <a:lnTo>
                  <a:pt x="1952949" y="353172"/>
                </a:lnTo>
                <a:lnTo>
                  <a:pt x="1982909" y="386252"/>
                </a:lnTo>
                <a:lnTo>
                  <a:pt x="2011404" y="420490"/>
                </a:lnTo>
                <a:lnTo>
                  <a:pt x="2038389" y="455842"/>
                </a:lnTo>
                <a:lnTo>
                  <a:pt x="2063820" y="492267"/>
                </a:lnTo>
                <a:lnTo>
                  <a:pt x="2087651" y="529721"/>
                </a:lnTo>
                <a:lnTo>
                  <a:pt x="2109836" y="568164"/>
                </a:lnTo>
                <a:lnTo>
                  <a:pt x="2130330" y="607551"/>
                </a:lnTo>
                <a:lnTo>
                  <a:pt x="2149087" y="647841"/>
                </a:lnTo>
                <a:lnTo>
                  <a:pt x="2166063" y="688991"/>
                </a:lnTo>
                <a:lnTo>
                  <a:pt x="2181212" y="730959"/>
                </a:lnTo>
                <a:lnTo>
                  <a:pt x="2194488" y="773703"/>
                </a:lnTo>
                <a:lnTo>
                  <a:pt x="2205846" y="817179"/>
                </a:lnTo>
                <a:lnTo>
                  <a:pt x="2215241" y="861345"/>
                </a:lnTo>
                <a:lnTo>
                  <a:pt x="2222627" y="906160"/>
                </a:lnTo>
                <a:lnTo>
                  <a:pt x="2227958" y="951580"/>
                </a:lnTo>
                <a:lnTo>
                  <a:pt x="2231191" y="997563"/>
                </a:lnTo>
                <a:lnTo>
                  <a:pt x="2232279" y="1044067"/>
                </a:lnTo>
                <a:lnTo>
                  <a:pt x="2231191" y="1090580"/>
                </a:lnTo>
                <a:lnTo>
                  <a:pt x="2227958" y="1136572"/>
                </a:lnTo>
                <a:lnTo>
                  <a:pt x="2222627" y="1182001"/>
                </a:lnTo>
                <a:lnTo>
                  <a:pt x="2215241" y="1226823"/>
                </a:lnTo>
                <a:lnTo>
                  <a:pt x="2205846" y="1270997"/>
                </a:lnTo>
                <a:lnTo>
                  <a:pt x="2194488" y="1314480"/>
                </a:lnTo>
                <a:lnTo>
                  <a:pt x="2181212" y="1357229"/>
                </a:lnTo>
                <a:lnTo>
                  <a:pt x="2166063" y="1399203"/>
                </a:lnTo>
                <a:lnTo>
                  <a:pt x="2149087" y="1440358"/>
                </a:lnTo>
                <a:lnTo>
                  <a:pt x="2130330" y="1480653"/>
                </a:lnTo>
                <a:lnTo>
                  <a:pt x="2109836" y="1520044"/>
                </a:lnTo>
                <a:lnTo>
                  <a:pt x="2087651" y="1558490"/>
                </a:lnTo>
                <a:lnTo>
                  <a:pt x="2063820" y="1595948"/>
                </a:lnTo>
                <a:lnTo>
                  <a:pt x="2038389" y="1632375"/>
                </a:lnTo>
                <a:lnTo>
                  <a:pt x="2011404" y="1667730"/>
                </a:lnTo>
                <a:lnTo>
                  <a:pt x="1982909" y="1701969"/>
                </a:lnTo>
                <a:lnTo>
                  <a:pt x="1952949" y="1735051"/>
                </a:lnTo>
                <a:lnTo>
                  <a:pt x="1921571" y="1766932"/>
                </a:lnTo>
                <a:lnTo>
                  <a:pt x="1888820" y="1797571"/>
                </a:lnTo>
                <a:lnTo>
                  <a:pt x="1854741" y="1826925"/>
                </a:lnTo>
                <a:lnTo>
                  <a:pt x="1819379" y="1854951"/>
                </a:lnTo>
                <a:lnTo>
                  <a:pt x="1782780" y="1881608"/>
                </a:lnTo>
                <a:lnTo>
                  <a:pt x="1744990" y="1906852"/>
                </a:lnTo>
                <a:lnTo>
                  <a:pt x="1706053" y="1930642"/>
                </a:lnTo>
                <a:lnTo>
                  <a:pt x="1666015" y="1952934"/>
                </a:lnTo>
                <a:lnTo>
                  <a:pt x="1624921" y="1973687"/>
                </a:lnTo>
                <a:lnTo>
                  <a:pt x="1582818" y="1992858"/>
                </a:lnTo>
                <a:lnTo>
                  <a:pt x="1539749" y="2010404"/>
                </a:lnTo>
                <a:lnTo>
                  <a:pt x="1495761" y="2026284"/>
                </a:lnTo>
                <a:lnTo>
                  <a:pt x="1450899" y="2040454"/>
                </a:lnTo>
                <a:lnTo>
                  <a:pt x="1405208" y="2052873"/>
                </a:lnTo>
                <a:lnTo>
                  <a:pt x="1358734" y="2063497"/>
                </a:lnTo>
                <a:lnTo>
                  <a:pt x="1311522" y="2072285"/>
                </a:lnTo>
                <a:lnTo>
                  <a:pt x="1263617" y="2079194"/>
                </a:lnTo>
                <a:lnTo>
                  <a:pt x="1215066" y="2084182"/>
                </a:lnTo>
                <a:lnTo>
                  <a:pt x="1165912" y="2087205"/>
                </a:lnTo>
                <a:lnTo>
                  <a:pt x="1116203" y="2088222"/>
                </a:lnTo>
                <a:lnTo>
                  <a:pt x="1066483" y="2087205"/>
                </a:lnTo>
                <a:lnTo>
                  <a:pt x="1017320" y="2084182"/>
                </a:lnTo>
                <a:lnTo>
                  <a:pt x="968759" y="2079194"/>
                </a:lnTo>
                <a:lnTo>
                  <a:pt x="920846" y="2072285"/>
                </a:lnTo>
                <a:lnTo>
                  <a:pt x="873626" y="2063497"/>
                </a:lnTo>
                <a:lnTo>
                  <a:pt x="827145" y="2052873"/>
                </a:lnTo>
                <a:lnTo>
                  <a:pt x="781447" y="2040454"/>
                </a:lnTo>
                <a:lnTo>
                  <a:pt x="736578" y="2026284"/>
                </a:lnTo>
                <a:lnTo>
                  <a:pt x="692584" y="2010404"/>
                </a:lnTo>
                <a:lnTo>
                  <a:pt x="649510" y="1992858"/>
                </a:lnTo>
                <a:lnTo>
                  <a:pt x="607401" y="1973687"/>
                </a:lnTo>
                <a:lnTo>
                  <a:pt x="566302" y="1952934"/>
                </a:lnTo>
                <a:lnTo>
                  <a:pt x="526260" y="1930642"/>
                </a:lnTo>
                <a:lnTo>
                  <a:pt x="487319" y="1906852"/>
                </a:lnTo>
                <a:lnTo>
                  <a:pt x="449524" y="1881608"/>
                </a:lnTo>
                <a:lnTo>
                  <a:pt x="412922" y="1854951"/>
                </a:lnTo>
                <a:lnTo>
                  <a:pt x="377557" y="1826925"/>
                </a:lnTo>
                <a:lnTo>
                  <a:pt x="343475" y="1797571"/>
                </a:lnTo>
                <a:lnTo>
                  <a:pt x="310721" y="1766932"/>
                </a:lnTo>
                <a:lnTo>
                  <a:pt x="279341" y="1735051"/>
                </a:lnTo>
                <a:lnTo>
                  <a:pt x="249380" y="1701969"/>
                </a:lnTo>
                <a:lnTo>
                  <a:pt x="220883" y="1667730"/>
                </a:lnTo>
                <a:lnTo>
                  <a:pt x="193895" y="1632375"/>
                </a:lnTo>
                <a:lnTo>
                  <a:pt x="168463" y="1595948"/>
                </a:lnTo>
                <a:lnTo>
                  <a:pt x="144632" y="1558490"/>
                </a:lnTo>
                <a:lnTo>
                  <a:pt x="122446" y="1520044"/>
                </a:lnTo>
                <a:lnTo>
                  <a:pt x="101951" y="1480653"/>
                </a:lnTo>
                <a:lnTo>
                  <a:pt x="83193" y="1440358"/>
                </a:lnTo>
                <a:lnTo>
                  <a:pt x="66216" y="1399203"/>
                </a:lnTo>
                <a:lnTo>
                  <a:pt x="51067" y="1357229"/>
                </a:lnTo>
                <a:lnTo>
                  <a:pt x="37791" y="1314480"/>
                </a:lnTo>
                <a:lnTo>
                  <a:pt x="26433" y="1270997"/>
                </a:lnTo>
                <a:lnTo>
                  <a:pt x="17038" y="1226823"/>
                </a:lnTo>
                <a:lnTo>
                  <a:pt x="9652" y="1182001"/>
                </a:lnTo>
                <a:lnTo>
                  <a:pt x="4320" y="1136572"/>
                </a:lnTo>
                <a:lnTo>
                  <a:pt x="1087" y="1090580"/>
                </a:lnTo>
                <a:lnTo>
                  <a:pt x="0" y="1044067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62578" y="4207509"/>
            <a:ext cx="135064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структуре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АООП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04788" y="3159251"/>
            <a:ext cx="2104643" cy="2103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6728" y="3447288"/>
            <a:ext cx="1662683" cy="1158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0215" y="3140964"/>
            <a:ext cx="2088261" cy="20882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0215" y="3140964"/>
            <a:ext cx="2088514" cy="2088514"/>
          </a:xfrm>
          <a:custGeom>
            <a:avLst/>
            <a:gdLst/>
            <a:ahLst/>
            <a:cxnLst/>
            <a:rect l="l" t="t" r="r" b="b"/>
            <a:pathLst>
              <a:path w="2088515" h="2088514">
                <a:moveTo>
                  <a:pt x="0" y="1044067"/>
                </a:moveTo>
                <a:lnTo>
                  <a:pt x="1074" y="996278"/>
                </a:lnTo>
                <a:lnTo>
                  <a:pt x="4267" y="949041"/>
                </a:lnTo>
                <a:lnTo>
                  <a:pt x="9531" y="902402"/>
                </a:lnTo>
                <a:lnTo>
                  <a:pt x="16822" y="856405"/>
                </a:lnTo>
                <a:lnTo>
                  <a:pt x="26093" y="811098"/>
                </a:lnTo>
                <a:lnTo>
                  <a:pt x="37298" y="766527"/>
                </a:lnTo>
                <a:lnTo>
                  <a:pt x="50390" y="722737"/>
                </a:lnTo>
                <a:lnTo>
                  <a:pt x="65324" y="679775"/>
                </a:lnTo>
                <a:lnTo>
                  <a:pt x="82053" y="637686"/>
                </a:lnTo>
                <a:lnTo>
                  <a:pt x="100532" y="596518"/>
                </a:lnTo>
                <a:lnTo>
                  <a:pt x="120715" y="556315"/>
                </a:lnTo>
                <a:lnTo>
                  <a:pt x="142555" y="517125"/>
                </a:lnTo>
                <a:lnTo>
                  <a:pt x="166006" y="478992"/>
                </a:lnTo>
                <a:lnTo>
                  <a:pt x="191022" y="441964"/>
                </a:lnTo>
                <a:lnTo>
                  <a:pt x="217557" y="406086"/>
                </a:lnTo>
                <a:lnTo>
                  <a:pt x="245565" y="371405"/>
                </a:lnTo>
                <a:lnTo>
                  <a:pt x="275000" y="337966"/>
                </a:lnTo>
                <a:lnTo>
                  <a:pt x="305815" y="305815"/>
                </a:lnTo>
                <a:lnTo>
                  <a:pt x="337966" y="275000"/>
                </a:lnTo>
                <a:lnTo>
                  <a:pt x="371405" y="245565"/>
                </a:lnTo>
                <a:lnTo>
                  <a:pt x="406086" y="217557"/>
                </a:lnTo>
                <a:lnTo>
                  <a:pt x="441964" y="191022"/>
                </a:lnTo>
                <a:lnTo>
                  <a:pt x="478992" y="166006"/>
                </a:lnTo>
                <a:lnTo>
                  <a:pt x="517125" y="142555"/>
                </a:lnTo>
                <a:lnTo>
                  <a:pt x="556315" y="120715"/>
                </a:lnTo>
                <a:lnTo>
                  <a:pt x="596518" y="100532"/>
                </a:lnTo>
                <a:lnTo>
                  <a:pt x="637686" y="82053"/>
                </a:lnTo>
                <a:lnTo>
                  <a:pt x="679775" y="65324"/>
                </a:lnTo>
                <a:lnTo>
                  <a:pt x="722737" y="50390"/>
                </a:lnTo>
                <a:lnTo>
                  <a:pt x="766527" y="37298"/>
                </a:lnTo>
                <a:lnTo>
                  <a:pt x="811098" y="26093"/>
                </a:lnTo>
                <a:lnTo>
                  <a:pt x="856405" y="16822"/>
                </a:lnTo>
                <a:lnTo>
                  <a:pt x="902402" y="9531"/>
                </a:lnTo>
                <a:lnTo>
                  <a:pt x="949041" y="4267"/>
                </a:lnTo>
                <a:lnTo>
                  <a:pt x="996278" y="1074"/>
                </a:lnTo>
                <a:lnTo>
                  <a:pt x="1044066" y="0"/>
                </a:lnTo>
                <a:lnTo>
                  <a:pt x="1091865" y="1074"/>
                </a:lnTo>
                <a:lnTo>
                  <a:pt x="1139112" y="4267"/>
                </a:lnTo>
                <a:lnTo>
                  <a:pt x="1185761" y="9531"/>
                </a:lnTo>
                <a:lnTo>
                  <a:pt x="1231766" y="16822"/>
                </a:lnTo>
                <a:lnTo>
                  <a:pt x="1277081" y="26093"/>
                </a:lnTo>
                <a:lnTo>
                  <a:pt x="1321660" y="37298"/>
                </a:lnTo>
                <a:lnTo>
                  <a:pt x="1365457" y="50390"/>
                </a:lnTo>
                <a:lnTo>
                  <a:pt x="1408425" y="65324"/>
                </a:lnTo>
                <a:lnTo>
                  <a:pt x="1450520" y="82053"/>
                </a:lnTo>
                <a:lnTo>
                  <a:pt x="1491694" y="100532"/>
                </a:lnTo>
                <a:lnTo>
                  <a:pt x="1531902" y="120715"/>
                </a:lnTo>
                <a:lnTo>
                  <a:pt x="1571098" y="142555"/>
                </a:lnTo>
                <a:lnTo>
                  <a:pt x="1609235" y="166006"/>
                </a:lnTo>
                <a:lnTo>
                  <a:pt x="1646267" y="191022"/>
                </a:lnTo>
                <a:lnTo>
                  <a:pt x="1682149" y="217557"/>
                </a:lnTo>
                <a:lnTo>
                  <a:pt x="1716833" y="245565"/>
                </a:lnTo>
                <a:lnTo>
                  <a:pt x="1750275" y="275000"/>
                </a:lnTo>
                <a:lnTo>
                  <a:pt x="1782429" y="305816"/>
                </a:lnTo>
                <a:lnTo>
                  <a:pt x="1813247" y="337966"/>
                </a:lnTo>
                <a:lnTo>
                  <a:pt x="1842684" y="371405"/>
                </a:lnTo>
                <a:lnTo>
                  <a:pt x="1870694" y="406086"/>
                </a:lnTo>
                <a:lnTo>
                  <a:pt x="1897231" y="441964"/>
                </a:lnTo>
                <a:lnTo>
                  <a:pt x="1922248" y="478992"/>
                </a:lnTo>
                <a:lnTo>
                  <a:pt x="1945701" y="517125"/>
                </a:lnTo>
                <a:lnTo>
                  <a:pt x="1967541" y="556315"/>
                </a:lnTo>
                <a:lnTo>
                  <a:pt x="1987725" y="596518"/>
                </a:lnTo>
                <a:lnTo>
                  <a:pt x="2006205" y="637686"/>
                </a:lnTo>
                <a:lnTo>
                  <a:pt x="2022935" y="679775"/>
                </a:lnTo>
                <a:lnTo>
                  <a:pt x="2037869" y="722737"/>
                </a:lnTo>
                <a:lnTo>
                  <a:pt x="2050962" y="766527"/>
                </a:lnTo>
                <a:lnTo>
                  <a:pt x="2062167" y="811098"/>
                </a:lnTo>
                <a:lnTo>
                  <a:pt x="2071438" y="856405"/>
                </a:lnTo>
                <a:lnTo>
                  <a:pt x="2078729" y="902402"/>
                </a:lnTo>
                <a:lnTo>
                  <a:pt x="2083993" y="949041"/>
                </a:lnTo>
                <a:lnTo>
                  <a:pt x="2087186" y="996278"/>
                </a:lnTo>
                <a:lnTo>
                  <a:pt x="2088261" y="1044067"/>
                </a:lnTo>
                <a:lnTo>
                  <a:pt x="2087186" y="1091865"/>
                </a:lnTo>
                <a:lnTo>
                  <a:pt x="2083993" y="1139112"/>
                </a:lnTo>
                <a:lnTo>
                  <a:pt x="2078729" y="1185761"/>
                </a:lnTo>
                <a:lnTo>
                  <a:pt x="2071438" y="1231766"/>
                </a:lnTo>
                <a:lnTo>
                  <a:pt x="2062167" y="1277081"/>
                </a:lnTo>
                <a:lnTo>
                  <a:pt x="2050962" y="1321660"/>
                </a:lnTo>
                <a:lnTo>
                  <a:pt x="2037869" y="1365457"/>
                </a:lnTo>
                <a:lnTo>
                  <a:pt x="2022935" y="1408425"/>
                </a:lnTo>
                <a:lnTo>
                  <a:pt x="2006205" y="1450520"/>
                </a:lnTo>
                <a:lnTo>
                  <a:pt x="1987725" y="1491694"/>
                </a:lnTo>
                <a:lnTo>
                  <a:pt x="1967541" y="1531902"/>
                </a:lnTo>
                <a:lnTo>
                  <a:pt x="1945701" y="1571098"/>
                </a:lnTo>
                <a:lnTo>
                  <a:pt x="1922248" y="1609235"/>
                </a:lnTo>
                <a:lnTo>
                  <a:pt x="1897231" y="1646267"/>
                </a:lnTo>
                <a:lnTo>
                  <a:pt x="1870694" y="1682149"/>
                </a:lnTo>
                <a:lnTo>
                  <a:pt x="1842684" y="1716833"/>
                </a:lnTo>
                <a:lnTo>
                  <a:pt x="1813247" y="1750275"/>
                </a:lnTo>
                <a:lnTo>
                  <a:pt x="1782429" y="1782429"/>
                </a:lnTo>
                <a:lnTo>
                  <a:pt x="1750275" y="1813247"/>
                </a:lnTo>
                <a:lnTo>
                  <a:pt x="1716833" y="1842684"/>
                </a:lnTo>
                <a:lnTo>
                  <a:pt x="1682149" y="1870694"/>
                </a:lnTo>
                <a:lnTo>
                  <a:pt x="1646267" y="1897231"/>
                </a:lnTo>
                <a:lnTo>
                  <a:pt x="1609235" y="1922248"/>
                </a:lnTo>
                <a:lnTo>
                  <a:pt x="1571098" y="1945701"/>
                </a:lnTo>
                <a:lnTo>
                  <a:pt x="1531902" y="1967541"/>
                </a:lnTo>
                <a:lnTo>
                  <a:pt x="1491694" y="1987725"/>
                </a:lnTo>
                <a:lnTo>
                  <a:pt x="1450520" y="2006205"/>
                </a:lnTo>
                <a:lnTo>
                  <a:pt x="1408425" y="2022935"/>
                </a:lnTo>
                <a:lnTo>
                  <a:pt x="1365457" y="2037869"/>
                </a:lnTo>
                <a:lnTo>
                  <a:pt x="1321660" y="2050962"/>
                </a:lnTo>
                <a:lnTo>
                  <a:pt x="1277081" y="2062167"/>
                </a:lnTo>
                <a:lnTo>
                  <a:pt x="1231766" y="2071438"/>
                </a:lnTo>
                <a:lnTo>
                  <a:pt x="1185761" y="2078729"/>
                </a:lnTo>
                <a:lnTo>
                  <a:pt x="1139112" y="2083993"/>
                </a:lnTo>
                <a:lnTo>
                  <a:pt x="1091865" y="2087186"/>
                </a:lnTo>
                <a:lnTo>
                  <a:pt x="1044066" y="2088261"/>
                </a:lnTo>
                <a:lnTo>
                  <a:pt x="996278" y="2087186"/>
                </a:lnTo>
                <a:lnTo>
                  <a:pt x="949041" y="2083993"/>
                </a:lnTo>
                <a:lnTo>
                  <a:pt x="902402" y="2078729"/>
                </a:lnTo>
                <a:lnTo>
                  <a:pt x="856405" y="2071438"/>
                </a:lnTo>
                <a:lnTo>
                  <a:pt x="811098" y="2062167"/>
                </a:lnTo>
                <a:lnTo>
                  <a:pt x="766527" y="2050962"/>
                </a:lnTo>
                <a:lnTo>
                  <a:pt x="722737" y="2037869"/>
                </a:lnTo>
                <a:lnTo>
                  <a:pt x="679775" y="2022935"/>
                </a:lnTo>
                <a:lnTo>
                  <a:pt x="637686" y="2006205"/>
                </a:lnTo>
                <a:lnTo>
                  <a:pt x="596518" y="1987725"/>
                </a:lnTo>
                <a:lnTo>
                  <a:pt x="556315" y="1967541"/>
                </a:lnTo>
                <a:lnTo>
                  <a:pt x="517125" y="1945701"/>
                </a:lnTo>
                <a:lnTo>
                  <a:pt x="478992" y="1922248"/>
                </a:lnTo>
                <a:lnTo>
                  <a:pt x="441964" y="1897231"/>
                </a:lnTo>
                <a:lnTo>
                  <a:pt x="406086" y="1870694"/>
                </a:lnTo>
                <a:lnTo>
                  <a:pt x="371405" y="1842684"/>
                </a:lnTo>
                <a:lnTo>
                  <a:pt x="337966" y="1813247"/>
                </a:lnTo>
                <a:lnTo>
                  <a:pt x="305815" y="1782429"/>
                </a:lnTo>
                <a:lnTo>
                  <a:pt x="275000" y="1750275"/>
                </a:lnTo>
                <a:lnTo>
                  <a:pt x="245565" y="1716833"/>
                </a:lnTo>
                <a:lnTo>
                  <a:pt x="217557" y="1682149"/>
                </a:lnTo>
                <a:lnTo>
                  <a:pt x="191022" y="1646267"/>
                </a:lnTo>
                <a:lnTo>
                  <a:pt x="166006" y="1609235"/>
                </a:lnTo>
                <a:lnTo>
                  <a:pt x="142555" y="1571098"/>
                </a:lnTo>
                <a:lnTo>
                  <a:pt x="120715" y="1531902"/>
                </a:lnTo>
                <a:lnTo>
                  <a:pt x="100532" y="1491694"/>
                </a:lnTo>
                <a:lnTo>
                  <a:pt x="82053" y="1450520"/>
                </a:lnTo>
                <a:lnTo>
                  <a:pt x="65324" y="1408425"/>
                </a:lnTo>
                <a:lnTo>
                  <a:pt x="50390" y="1365457"/>
                </a:lnTo>
                <a:lnTo>
                  <a:pt x="37298" y="1321660"/>
                </a:lnTo>
                <a:lnTo>
                  <a:pt x="26093" y="1277081"/>
                </a:lnTo>
                <a:lnTo>
                  <a:pt x="16822" y="1231766"/>
                </a:lnTo>
                <a:lnTo>
                  <a:pt x="9531" y="1185761"/>
                </a:lnTo>
                <a:lnTo>
                  <a:pt x="4267" y="1139112"/>
                </a:lnTo>
                <a:lnTo>
                  <a:pt x="1074" y="1091865"/>
                </a:lnTo>
                <a:lnTo>
                  <a:pt x="0" y="1044067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01790" y="3487166"/>
            <a:ext cx="1287780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условиям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ал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зации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АООП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00928" y="2918205"/>
            <a:ext cx="326390" cy="306705"/>
          </a:xfrm>
          <a:custGeom>
            <a:avLst/>
            <a:gdLst/>
            <a:ahLst/>
            <a:cxnLst/>
            <a:rect l="l" t="t" r="r" b="b"/>
            <a:pathLst>
              <a:path w="326389" h="306705">
                <a:moveTo>
                  <a:pt x="65659" y="0"/>
                </a:moveTo>
                <a:lnTo>
                  <a:pt x="0" y="130429"/>
                </a:lnTo>
                <a:lnTo>
                  <a:pt x="220218" y="241173"/>
                </a:lnTo>
                <a:lnTo>
                  <a:pt x="187325" y="306451"/>
                </a:lnTo>
                <a:lnTo>
                  <a:pt x="326389" y="212852"/>
                </a:lnTo>
                <a:lnTo>
                  <a:pt x="321664" y="110744"/>
                </a:lnTo>
                <a:lnTo>
                  <a:pt x="285876" y="110744"/>
                </a:lnTo>
                <a:lnTo>
                  <a:pt x="65659" y="0"/>
                </a:lnTo>
                <a:close/>
              </a:path>
              <a:path w="326389" h="306705">
                <a:moveTo>
                  <a:pt x="318643" y="45466"/>
                </a:moveTo>
                <a:lnTo>
                  <a:pt x="285876" y="110744"/>
                </a:lnTo>
                <a:lnTo>
                  <a:pt x="321664" y="110744"/>
                </a:lnTo>
                <a:lnTo>
                  <a:pt x="318643" y="4546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5710" y="2718561"/>
            <a:ext cx="476884" cy="694055"/>
          </a:xfrm>
          <a:custGeom>
            <a:avLst/>
            <a:gdLst/>
            <a:ahLst/>
            <a:cxnLst/>
            <a:rect l="l" t="t" r="r" b="b"/>
            <a:pathLst>
              <a:path w="476885" h="694054">
                <a:moveTo>
                  <a:pt x="122681" y="114300"/>
                </a:moveTo>
                <a:lnTo>
                  <a:pt x="0" y="358266"/>
                </a:lnTo>
                <a:lnTo>
                  <a:pt x="220217" y="469011"/>
                </a:lnTo>
                <a:lnTo>
                  <a:pt x="106934" y="694054"/>
                </a:lnTo>
                <a:lnTo>
                  <a:pt x="293261" y="568705"/>
                </a:lnTo>
                <a:lnTo>
                  <a:pt x="217424" y="568705"/>
                </a:lnTo>
                <a:lnTo>
                  <a:pt x="276987" y="450214"/>
                </a:lnTo>
                <a:lnTo>
                  <a:pt x="56768" y="339471"/>
                </a:lnTo>
                <a:lnTo>
                  <a:pt x="141477" y="171196"/>
                </a:lnTo>
                <a:lnTo>
                  <a:pt x="235821" y="171196"/>
                </a:lnTo>
                <a:lnTo>
                  <a:pt x="122681" y="114300"/>
                </a:lnTo>
                <a:close/>
              </a:path>
              <a:path w="476885" h="694054">
                <a:moveTo>
                  <a:pt x="351134" y="478726"/>
                </a:moveTo>
                <a:lnTo>
                  <a:pt x="217424" y="568705"/>
                </a:lnTo>
                <a:lnTo>
                  <a:pt x="293261" y="568705"/>
                </a:lnTo>
                <a:lnTo>
                  <a:pt x="409929" y="490220"/>
                </a:lnTo>
                <a:lnTo>
                  <a:pt x="351663" y="490220"/>
                </a:lnTo>
                <a:lnTo>
                  <a:pt x="351134" y="478726"/>
                </a:lnTo>
                <a:close/>
              </a:path>
              <a:path w="476885" h="694054">
                <a:moveTo>
                  <a:pt x="470841" y="318008"/>
                </a:moveTo>
                <a:lnTo>
                  <a:pt x="438276" y="318008"/>
                </a:lnTo>
                <a:lnTo>
                  <a:pt x="429263" y="335915"/>
                </a:lnTo>
                <a:lnTo>
                  <a:pt x="433324" y="423417"/>
                </a:lnTo>
                <a:lnTo>
                  <a:pt x="360682" y="472301"/>
                </a:lnTo>
                <a:lnTo>
                  <a:pt x="351663" y="490220"/>
                </a:lnTo>
                <a:lnTo>
                  <a:pt x="409929" y="490220"/>
                </a:lnTo>
                <a:lnTo>
                  <a:pt x="476758" y="445262"/>
                </a:lnTo>
                <a:lnTo>
                  <a:pt x="470841" y="318008"/>
                </a:lnTo>
                <a:close/>
              </a:path>
              <a:path w="476885" h="694054">
                <a:moveTo>
                  <a:pt x="380820" y="407676"/>
                </a:moveTo>
                <a:lnTo>
                  <a:pt x="348856" y="429181"/>
                </a:lnTo>
                <a:lnTo>
                  <a:pt x="351134" y="478726"/>
                </a:lnTo>
                <a:lnTo>
                  <a:pt x="360682" y="472301"/>
                </a:lnTo>
                <a:lnTo>
                  <a:pt x="390721" y="412623"/>
                </a:lnTo>
                <a:lnTo>
                  <a:pt x="380820" y="407676"/>
                </a:lnTo>
                <a:close/>
              </a:path>
              <a:path w="476885" h="694054">
                <a:moveTo>
                  <a:pt x="160274" y="228091"/>
                </a:moveTo>
                <a:lnTo>
                  <a:pt x="113664" y="320675"/>
                </a:lnTo>
                <a:lnTo>
                  <a:pt x="333883" y="431418"/>
                </a:lnTo>
                <a:lnTo>
                  <a:pt x="327787" y="443357"/>
                </a:lnTo>
                <a:lnTo>
                  <a:pt x="348856" y="429181"/>
                </a:lnTo>
                <a:lnTo>
                  <a:pt x="347087" y="390702"/>
                </a:lnTo>
                <a:lnTo>
                  <a:pt x="170561" y="301878"/>
                </a:lnTo>
                <a:lnTo>
                  <a:pt x="179069" y="284861"/>
                </a:lnTo>
                <a:lnTo>
                  <a:pt x="273160" y="284861"/>
                </a:lnTo>
                <a:lnTo>
                  <a:pt x="160274" y="228091"/>
                </a:lnTo>
                <a:close/>
              </a:path>
              <a:path w="476885" h="694054">
                <a:moveTo>
                  <a:pt x="389388" y="390626"/>
                </a:moveTo>
                <a:lnTo>
                  <a:pt x="389889" y="401574"/>
                </a:lnTo>
                <a:lnTo>
                  <a:pt x="380820" y="407676"/>
                </a:lnTo>
                <a:lnTo>
                  <a:pt x="390651" y="412623"/>
                </a:lnTo>
                <a:lnTo>
                  <a:pt x="399232" y="395576"/>
                </a:lnTo>
                <a:lnTo>
                  <a:pt x="389388" y="390626"/>
                </a:lnTo>
                <a:close/>
              </a:path>
              <a:path w="476885" h="694054">
                <a:moveTo>
                  <a:pt x="399232" y="395576"/>
                </a:moveTo>
                <a:lnTo>
                  <a:pt x="390651" y="412623"/>
                </a:lnTo>
                <a:lnTo>
                  <a:pt x="399288" y="395604"/>
                </a:lnTo>
                <a:close/>
              </a:path>
              <a:path w="476885" h="694054">
                <a:moveTo>
                  <a:pt x="355621" y="373645"/>
                </a:moveTo>
                <a:lnTo>
                  <a:pt x="346583" y="379729"/>
                </a:lnTo>
                <a:lnTo>
                  <a:pt x="347087" y="390702"/>
                </a:lnTo>
                <a:lnTo>
                  <a:pt x="380820" y="407676"/>
                </a:lnTo>
                <a:lnTo>
                  <a:pt x="389889" y="401574"/>
                </a:lnTo>
                <a:lnTo>
                  <a:pt x="389388" y="390626"/>
                </a:lnTo>
                <a:lnTo>
                  <a:pt x="355621" y="373645"/>
                </a:lnTo>
                <a:close/>
              </a:path>
              <a:path w="476885" h="694054">
                <a:moveTo>
                  <a:pt x="428730" y="324434"/>
                </a:moveTo>
                <a:lnTo>
                  <a:pt x="387622" y="352105"/>
                </a:lnTo>
                <a:lnTo>
                  <a:pt x="389388" y="390626"/>
                </a:lnTo>
                <a:lnTo>
                  <a:pt x="399232" y="395576"/>
                </a:lnTo>
                <a:lnTo>
                  <a:pt x="429263" y="335915"/>
                </a:lnTo>
                <a:lnTo>
                  <a:pt x="428730" y="324434"/>
                </a:lnTo>
                <a:close/>
              </a:path>
              <a:path w="476885" h="694054">
                <a:moveTo>
                  <a:pt x="273160" y="284861"/>
                </a:moveTo>
                <a:lnTo>
                  <a:pt x="179069" y="284861"/>
                </a:lnTo>
                <a:lnTo>
                  <a:pt x="355621" y="373645"/>
                </a:lnTo>
                <a:lnTo>
                  <a:pt x="387622" y="352105"/>
                </a:lnTo>
                <a:lnTo>
                  <a:pt x="387014" y="338836"/>
                </a:lnTo>
                <a:lnTo>
                  <a:pt x="380491" y="338836"/>
                </a:lnTo>
                <a:lnTo>
                  <a:pt x="273160" y="284861"/>
                </a:lnTo>
                <a:close/>
              </a:path>
              <a:path w="476885" h="694054">
                <a:moveTo>
                  <a:pt x="386461" y="326771"/>
                </a:moveTo>
                <a:lnTo>
                  <a:pt x="380491" y="338836"/>
                </a:lnTo>
                <a:lnTo>
                  <a:pt x="387014" y="338836"/>
                </a:lnTo>
                <a:lnTo>
                  <a:pt x="386461" y="326771"/>
                </a:lnTo>
                <a:close/>
              </a:path>
              <a:path w="476885" h="694054">
                <a:moveTo>
                  <a:pt x="463656" y="163449"/>
                </a:moveTo>
                <a:lnTo>
                  <a:pt x="421259" y="163449"/>
                </a:lnTo>
                <a:lnTo>
                  <a:pt x="428730" y="324434"/>
                </a:lnTo>
                <a:lnTo>
                  <a:pt x="438276" y="318008"/>
                </a:lnTo>
                <a:lnTo>
                  <a:pt x="470841" y="318008"/>
                </a:lnTo>
                <a:lnTo>
                  <a:pt x="463656" y="163449"/>
                </a:lnTo>
                <a:close/>
              </a:path>
              <a:path w="476885" h="694054">
                <a:moveTo>
                  <a:pt x="235821" y="171196"/>
                </a:moveTo>
                <a:lnTo>
                  <a:pt x="141477" y="171196"/>
                </a:lnTo>
                <a:lnTo>
                  <a:pt x="361696" y="281939"/>
                </a:lnTo>
                <a:lnTo>
                  <a:pt x="390296" y="225043"/>
                </a:lnTo>
                <a:lnTo>
                  <a:pt x="342900" y="225043"/>
                </a:lnTo>
                <a:lnTo>
                  <a:pt x="235821" y="171196"/>
                </a:lnTo>
                <a:close/>
              </a:path>
              <a:path w="476885" h="694054">
                <a:moveTo>
                  <a:pt x="456056" y="0"/>
                </a:moveTo>
                <a:lnTo>
                  <a:pt x="342900" y="225043"/>
                </a:lnTo>
                <a:lnTo>
                  <a:pt x="390296" y="225043"/>
                </a:lnTo>
                <a:lnTo>
                  <a:pt x="421259" y="163449"/>
                </a:lnTo>
                <a:lnTo>
                  <a:pt x="463656" y="163449"/>
                </a:lnTo>
                <a:lnTo>
                  <a:pt x="45605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5972" y="3284982"/>
            <a:ext cx="294005" cy="360680"/>
          </a:xfrm>
          <a:custGeom>
            <a:avLst/>
            <a:gdLst/>
            <a:ahLst/>
            <a:cxnLst/>
            <a:rect l="l" t="t" r="r" b="b"/>
            <a:pathLst>
              <a:path w="294004" h="360679">
                <a:moveTo>
                  <a:pt x="293750" y="270255"/>
                </a:moveTo>
                <a:lnTo>
                  <a:pt x="0" y="270255"/>
                </a:lnTo>
                <a:lnTo>
                  <a:pt x="146812" y="360425"/>
                </a:lnTo>
                <a:lnTo>
                  <a:pt x="293750" y="270255"/>
                </a:lnTo>
                <a:close/>
              </a:path>
              <a:path w="294004" h="360679">
                <a:moveTo>
                  <a:pt x="220217" y="0"/>
                </a:moveTo>
                <a:lnTo>
                  <a:pt x="73405" y="0"/>
                </a:lnTo>
                <a:lnTo>
                  <a:pt x="73405" y="270255"/>
                </a:lnTo>
                <a:lnTo>
                  <a:pt x="220217" y="270255"/>
                </a:lnTo>
                <a:lnTo>
                  <a:pt x="22021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1055" y="3221482"/>
            <a:ext cx="743585" cy="498475"/>
          </a:xfrm>
          <a:custGeom>
            <a:avLst/>
            <a:gdLst/>
            <a:ahLst/>
            <a:cxnLst/>
            <a:rect l="l" t="t" r="r" b="b"/>
            <a:pathLst>
              <a:path w="743585" h="498475">
                <a:moveTo>
                  <a:pt x="508635" y="0"/>
                </a:moveTo>
                <a:lnTo>
                  <a:pt x="234823" y="0"/>
                </a:lnTo>
                <a:lnTo>
                  <a:pt x="234823" y="270255"/>
                </a:lnTo>
                <a:lnTo>
                  <a:pt x="0" y="270255"/>
                </a:lnTo>
                <a:lnTo>
                  <a:pt x="371729" y="498347"/>
                </a:lnTo>
                <a:lnTo>
                  <a:pt x="452684" y="448690"/>
                </a:lnTo>
                <a:lnTo>
                  <a:pt x="371729" y="448690"/>
                </a:lnTo>
                <a:lnTo>
                  <a:pt x="149987" y="312546"/>
                </a:lnTo>
                <a:lnTo>
                  <a:pt x="277114" y="312546"/>
                </a:lnTo>
                <a:lnTo>
                  <a:pt x="277114" y="42290"/>
                </a:lnTo>
                <a:lnTo>
                  <a:pt x="508635" y="42290"/>
                </a:lnTo>
                <a:lnTo>
                  <a:pt x="508635" y="0"/>
                </a:lnTo>
                <a:close/>
              </a:path>
              <a:path w="743585" h="498475">
                <a:moveTo>
                  <a:pt x="508635" y="42290"/>
                </a:moveTo>
                <a:lnTo>
                  <a:pt x="466344" y="42290"/>
                </a:lnTo>
                <a:lnTo>
                  <a:pt x="466344" y="312546"/>
                </a:lnTo>
                <a:lnTo>
                  <a:pt x="593598" y="312546"/>
                </a:lnTo>
                <a:lnTo>
                  <a:pt x="371729" y="448690"/>
                </a:lnTo>
                <a:lnTo>
                  <a:pt x="452684" y="448690"/>
                </a:lnTo>
                <a:lnTo>
                  <a:pt x="743585" y="270255"/>
                </a:lnTo>
                <a:lnTo>
                  <a:pt x="508635" y="270255"/>
                </a:lnTo>
                <a:lnTo>
                  <a:pt x="508635" y="42290"/>
                </a:lnTo>
                <a:close/>
              </a:path>
              <a:path w="743585" h="498475">
                <a:moveTo>
                  <a:pt x="371729" y="349376"/>
                </a:moveTo>
                <a:lnTo>
                  <a:pt x="361823" y="355449"/>
                </a:lnTo>
                <a:lnTo>
                  <a:pt x="361823" y="392960"/>
                </a:lnTo>
                <a:lnTo>
                  <a:pt x="371729" y="399033"/>
                </a:lnTo>
                <a:lnTo>
                  <a:pt x="381635" y="392960"/>
                </a:lnTo>
                <a:lnTo>
                  <a:pt x="381635" y="355449"/>
                </a:lnTo>
                <a:lnTo>
                  <a:pt x="371729" y="349376"/>
                </a:lnTo>
                <a:close/>
              </a:path>
              <a:path w="743585" h="498475">
                <a:moveTo>
                  <a:pt x="331228" y="374204"/>
                </a:moveTo>
                <a:lnTo>
                  <a:pt x="293624" y="397255"/>
                </a:lnTo>
                <a:lnTo>
                  <a:pt x="361823" y="397255"/>
                </a:lnTo>
                <a:lnTo>
                  <a:pt x="361823" y="392960"/>
                </a:lnTo>
                <a:lnTo>
                  <a:pt x="331228" y="374204"/>
                </a:lnTo>
                <a:close/>
              </a:path>
              <a:path w="743585" h="498475">
                <a:moveTo>
                  <a:pt x="361823" y="392960"/>
                </a:moveTo>
                <a:lnTo>
                  <a:pt x="361823" y="397255"/>
                </a:lnTo>
                <a:lnTo>
                  <a:pt x="368828" y="397255"/>
                </a:lnTo>
                <a:lnTo>
                  <a:pt x="361823" y="392960"/>
                </a:lnTo>
                <a:close/>
              </a:path>
              <a:path w="743585" h="498475">
                <a:moveTo>
                  <a:pt x="381635" y="392960"/>
                </a:moveTo>
                <a:lnTo>
                  <a:pt x="374629" y="397255"/>
                </a:lnTo>
                <a:lnTo>
                  <a:pt x="381635" y="397255"/>
                </a:lnTo>
                <a:lnTo>
                  <a:pt x="381635" y="392960"/>
                </a:lnTo>
                <a:close/>
              </a:path>
              <a:path w="743585" h="498475">
                <a:moveTo>
                  <a:pt x="412229" y="374204"/>
                </a:moveTo>
                <a:lnTo>
                  <a:pt x="381635" y="392960"/>
                </a:lnTo>
                <a:lnTo>
                  <a:pt x="381635" y="397255"/>
                </a:lnTo>
                <a:lnTo>
                  <a:pt x="449834" y="397255"/>
                </a:lnTo>
                <a:lnTo>
                  <a:pt x="412229" y="374204"/>
                </a:lnTo>
                <a:close/>
              </a:path>
              <a:path w="743585" h="498475">
                <a:moveTo>
                  <a:pt x="424053" y="84708"/>
                </a:moveTo>
                <a:lnTo>
                  <a:pt x="319532" y="84708"/>
                </a:lnTo>
                <a:lnTo>
                  <a:pt x="319532" y="354964"/>
                </a:lnTo>
                <a:lnTo>
                  <a:pt x="299847" y="354964"/>
                </a:lnTo>
                <a:lnTo>
                  <a:pt x="331228" y="374204"/>
                </a:lnTo>
                <a:lnTo>
                  <a:pt x="361823" y="355449"/>
                </a:lnTo>
                <a:lnTo>
                  <a:pt x="361823" y="127000"/>
                </a:lnTo>
                <a:lnTo>
                  <a:pt x="424053" y="127000"/>
                </a:lnTo>
                <a:lnTo>
                  <a:pt x="424053" y="84708"/>
                </a:lnTo>
                <a:close/>
              </a:path>
              <a:path w="743585" h="498475">
                <a:moveTo>
                  <a:pt x="424053" y="127000"/>
                </a:moveTo>
                <a:lnTo>
                  <a:pt x="381635" y="127000"/>
                </a:lnTo>
                <a:lnTo>
                  <a:pt x="381635" y="355449"/>
                </a:lnTo>
                <a:lnTo>
                  <a:pt x="412229" y="374204"/>
                </a:lnTo>
                <a:lnTo>
                  <a:pt x="443611" y="354964"/>
                </a:lnTo>
                <a:lnTo>
                  <a:pt x="424053" y="354964"/>
                </a:lnTo>
                <a:lnTo>
                  <a:pt x="424053" y="127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525" y="2911348"/>
            <a:ext cx="328930" cy="323215"/>
          </a:xfrm>
          <a:custGeom>
            <a:avLst/>
            <a:gdLst/>
            <a:ahLst/>
            <a:cxnLst/>
            <a:rect l="l" t="t" r="r" b="b"/>
            <a:pathLst>
              <a:path w="328930" h="323214">
                <a:moveTo>
                  <a:pt x="0" y="89407"/>
                </a:moveTo>
                <a:lnTo>
                  <a:pt x="21843" y="255650"/>
                </a:lnTo>
                <a:lnTo>
                  <a:pt x="175260" y="323088"/>
                </a:lnTo>
                <a:lnTo>
                  <a:pt x="131444" y="264667"/>
                </a:lnTo>
                <a:lnTo>
                  <a:pt x="287231" y="147827"/>
                </a:lnTo>
                <a:lnTo>
                  <a:pt x="43814" y="147827"/>
                </a:lnTo>
                <a:lnTo>
                  <a:pt x="0" y="89407"/>
                </a:lnTo>
                <a:close/>
              </a:path>
              <a:path w="328930" h="323214">
                <a:moveTo>
                  <a:pt x="240919" y="0"/>
                </a:moveTo>
                <a:lnTo>
                  <a:pt x="43814" y="147827"/>
                </a:lnTo>
                <a:lnTo>
                  <a:pt x="287231" y="147827"/>
                </a:lnTo>
                <a:lnTo>
                  <a:pt x="328549" y="116839"/>
                </a:lnTo>
                <a:lnTo>
                  <a:pt x="2409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4910" y="2768726"/>
            <a:ext cx="512445" cy="621665"/>
          </a:xfrm>
          <a:custGeom>
            <a:avLst/>
            <a:gdLst/>
            <a:ahLst/>
            <a:cxnLst/>
            <a:rect l="l" t="t" r="r" b="b"/>
            <a:pathLst>
              <a:path w="512444" h="621664">
                <a:moveTo>
                  <a:pt x="0" y="0"/>
                </a:moveTo>
                <a:lnTo>
                  <a:pt x="58165" y="441960"/>
                </a:lnTo>
                <a:lnTo>
                  <a:pt x="466089" y="621538"/>
                </a:lnTo>
                <a:lnTo>
                  <a:pt x="388191" y="517651"/>
                </a:lnTo>
                <a:lnTo>
                  <a:pt x="335279" y="517651"/>
                </a:lnTo>
                <a:lnTo>
                  <a:pt x="213558" y="464058"/>
                </a:lnTo>
                <a:lnTo>
                  <a:pt x="189229" y="464058"/>
                </a:lnTo>
                <a:lnTo>
                  <a:pt x="177244" y="448069"/>
                </a:lnTo>
                <a:lnTo>
                  <a:pt x="97027" y="412750"/>
                </a:lnTo>
                <a:lnTo>
                  <a:pt x="85574" y="325911"/>
                </a:lnTo>
                <a:lnTo>
                  <a:pt x="73532" y="309880"/>
                </a:lnTo>
                <a:lnTo>
                  <a:pt x="83460" y="309880"/>
                </a:lnTo>
                <a:lnTo>
                  <a:pt x="62991" y="154686"/>
                </a:lnTo>
                <a:lnTo>
                  <a:pt x="115990" y="154686"/>
                </a:lnTo>
                <a:lnTo>
                  <a:pt x="0" y="0"/>
                </a:lnTo>
                <a:close/>
              </a:path>
              <a:path w="512444" h="621664">
                <a:moveTo>
                  <a:pt x="392715" y="113030"/>
                </a:moveTo>
                <a:lnTo>
                  <a:pt x="339851" y="113030"/>
                </a:lnTo>
                <a:lnTo>
                  <a:pt x="452881" y="263651"/>
                </a:lnTo>
                <a:lnTo>
                  <a:pt x="255650" y="411607"/>
                </a:lnTo>
                <a:lnTo>
                  <a:pt x="335279" y="517651"/>
                </a:lnTo>
                <a:lnTo>
                  <a:pt x="388191" y="517651"/>
                </a:lnTo>
                <a:lnTo>
                  <a:pt x="314959" y="419988"/>
                </a:lnTo>
                <a:lnTo>
                  <a:pt x="512063" y="272161"/>
                </a:lnTo>
                <a:lnTo>
                  <a:pt x="392715" y="113030"/>
                </a:lnTo>
                <a:close/>
              </a:path>
              <a:path w="512444" h="621664">
                <a:moveTo>
                  <a:pt x="187727" y="452684"/>
                </a:moveTo>
                <a:lnTo>
                  <a:pt x="189229" y="464058"/>
                </a:lnTo>
                <a:lnTo>
                  <a:pt x="213558" y="464058"/>
                </a:lnTo>
                <a:lnTo>
                  <a:pt x="187727" y="452684"/>
                </a:lnTo>
                <a:close/>
              </a:path>
              <a:path w="512444" h="621664">
                <a:moveTo>
                  <a:pt x="145877" y="388050"/>
                </a:moveTo>
                <a:lnTo>
                  <a:pt x="137159" y="394588"/>
                </a:lnTo>
                <a:lnTo>
                  <a:pt x="177244" y="448069"/>
                </a:lnTo>
                <a:lnTo>
                  <a:pt x="187727" y="452684"/>
                </a:lnTo>
                <a:lnTo>
                  <a:pt x="181239" y="403570"/>
                </a:lnTo>
                <a:lnTo>
                  <a:pt x="145877" y="388050"/>
                </a:lnTo>
                <a:close/>
              </a:path>
              <a:path w="512444" h="621664">
                <a:moveTo>
                  <a:pt x="375779" y="231521"/>
                </a:moveTo>
                <a:lnTo>
                  <a:pt x="322833" y="231521"/>
                </a:lnTo>
                <a:lnTo>
                  <a:pt x="334263" y="246761"/>
                </a:lnTo>
                <a:lnTo>
                  <a:pt x="176186" y="365318"/>
                </a:lnTo>
                <a:lnTo>
                  <a:pt x="181239" y="403570"/>
                </a:lnTo>
                <a:lnTo>
                  <a:pt x="204469" y="413765"/>
                </a:lnTo>
                <a:lnTo>
                  <a:pt x="196341" y="403098"/>
                </a:lnTo>
                <a:lnTo>
                  <a:pt x="393572" y="255270"/>
                </a:lnTo>
                <a:lnTo>
                  <a:pt x="375779" y="231521"/>
                </a:lnTo>
                <a:close/>
              </a:path>
              <a:path w="512444" h="621664">
                <a:moveTo>
                  <a:pt x="134298" y="390778"/>
                </a:moveTo>
                <a:lnTo>
                  <a:pt x="137154" y="394588"/>
                </a:lnTo>
                <a:lnTo>
                  <a:pt x="134298" y="390778"/>
                </a:lnTo>
                <a:close/>
              </a:path>
              <a:path w="512444" h="621664">
                <a:moveTo>
                  <a:pt x="134459" y="372801"/>
                </a:moveTo>
                <a:lnTo>
                  <a:pt x="125729" y="379349"/>
                </a:lnTo>
                <a:lnTo>
                  <a:pt x="137159" y="394588"/>
                </a:lnTo>
                <a:lnTo>
                  <a:pt x="145877" y="388050"/>
                </a:lnTo>
                <a:lnTo>
                  <a:pt x="135889" y="383667"/>
                </a:lnTo>
                <a:lnTo>
                  <a:pt x="134459" y="372801"/>
                </a:lnTo>
                <a:close/>
              </a:path>
              <a:path w="512444" h="621664">
                <a:moveTo>
                  <a:pt x="84072" y="314521"/>
                </a:moveTo>
                <a:lnTo>
                  <a:pt x="85574" y="325911"/>
                </a:lnTo>
                <a:lnTo>
                  <a:pt x="134298" y="390778"/>
                </a:lnTo>
                <a:lnTo>
                  <a:pt x="125729" y="379349"/>
                </a:lnTo>
                <a:lnTo>
                  <a:pt x="134459" y="372801"/>
                </a:lnTo>
                <a:lnTo>
                  <a:pt x="129417" y="334491"/>
                </a:lnTo>
                <a:lnTo>
                  <a:pt x="84072" y="314521"/>
                </a:lnTo>
                <a:close/>
              </a:path>
              <a:path w="512444" h="621664">
                <a:moveTo>
                  <a:pt x="164776" y="350063"/>
                </a:moveTo>
                <a:lnTo>
                  <a:pt x="134459" y="372801"/>
                </a:lnTo>
                <a:lnTo>
                  <a:pt x="135889" y="383667"/>
                </a:lnTo>
                <a:lnTo>
                  <a:pt x="145877" y="388050"/>
                </a:lnTo>
                <a:lnTo>
                  <a:pt x="176186" y="365318"/>
                </a:lnTo>
                <a:lnTo>
                  <a:pt x="174751" y="354457"/>
                </a:lnTo>
                <a:lnTo>
                  <a:pt x="164776" y="350063"/>
                </a:lnTo>
                <a:close/>
              </a:path>
              <a:path w="512444" h="621664">
                <a:moveTo>
                  <a:pt x="126110" y="309372"/>
                </a:moveTo>
                <a:lnTo>
                  <a:pt x="129417" y="334491"/>
                </a:lnTo>
                <a:lnTo>
                  <a:pt x="164776" y="350063"/>
                </a:lnTo>
                <a:lnTo>
                  <a:pt x="204639" y="320167"/>
                </a:lnTo>
                <a:lnTo>
                  <a:pt x="134112" y="320167"/>
                </a:lnTo>
                <a:lnTo>
                  <a:pt x="126110" y="309372"/>
                </a:lnTo>
                <a:close/>
              </a:path>
              <a:path w="512444" h="621664">
                <a:moveTo>
                  <a:pt x="331342" y="172212"/>
                </a:moveTo>
                <a:lnTo>
                  <a:pt x="134112" y="320167"/>
                </a:lnTo>
                <a:lnTo>
                  <a:pt x="204639" y="320167"/>
                </a:lnTo>
                <a:lnTo>
                  <a:pt x="322833" y="231521"/>
                </a:lnTo>
                <a:lnTo>
                  <a:pt x="375779" y="231521"/>
                </a:lnTo>
                <a:lnTo>
                  <a:pt x="331342" y="172212"/>
                </a:lnTo>
                <a:close/>
              </a:path>
              <a:path w="512444" h="621664">
                <a:moveTo>
                  <a:pt x="83460" y="309880"/>
                </a:moveTo>
                <a:lnTo>
                  <a:pt x="73532" y="309880"/>
                </a:lnTo>
                <a:lnTo>
                  <a:pt x="84072" y="314521"/>
                </a:lnTo>
                <a:lnTo>
                  <a:pt x="83460" y="309880"/>
                </a:lnTo>
                <a:close/>
              </a:path>
              <a:path w="512444" h="621664">
                <a:moveTo>
                  <a:pt x="115990" y="154686"/>
                </a:moveTo>
                <a:lnTo>
                  <a:pt x="62991" y="154686"/>
                </a:lnTo>
                <a:lnTo>
                  <a:pt x="142620" y="260858"/>
                </a:lnTo>
                <a:lnTo>
                  <a:pt x="221750" y="201549"/>
                </a:lnTo>
                <a:lnTo>
                  <a:pt x="151129" y="201549"/>
                </a:lnTo>
                <a:lnTo>
                  <a:pt x="115990" y="154686"/>
                </a:lnTo>
                <a:close/>
              </a:path>
              <a:path w="512444" h="621664">
                <a:moveTo>
                  <a:pt x="348233" y="53721"/>
                </a:moveTo>
                <a:lnTo>
                  <a:pt x="151129" y="201549"/>
                </a:lnTo>
                <a:lnTo>
                  <a:pt x="221750" y="201549"/>
                </a:lnTo>
                <a:lnTo>
                  <a:pt x="339851" y="113030"/>
                </a:lnTo>
                <a:lnTo>
                  <a:pt x="392715" y="113030"/>
                </a:lnTo>
                <a:lnTo>
                  <a:pt x="348233" y="5372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035" marR="508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Федеральный государственный образовательный стандарт  образования обучающихся с умственной </a:t>
            </a:r>
            <a:r>
              <a:rPr sz="2000" b="1" spc="-5" dirty="0">
                <a:latin typeface="Times New Roman"/>
                <a:cs typeface="Times New Roman"/>
              </a:rPr>
              <a:t>отсталостью </a:t>
            </a:r>
            <a:r>
              <a:rPr sz="2000" b="1" dirty="0">
                <a:latin typeface="Times New Roman"/>
                <a:cs typeface="Times New Roman"/>
              </a:rPr>
              <a:t>включает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 себя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требования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26635" y="5900928"/>
            <a:ext cx="405384" cy="5410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36164" y="6449566"/>
            <a:ext cx="417575" cy="408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8460" y="6449566"/>
            <a:ext cx="406908" cy="408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4632" y="6449566"/>
            <a:ext cx="405384" cy="408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17266" y="6676521"/>
            <a:ext cx="61615" cy="313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00999" cy="58477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ФГОС направлен на обеспечение: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585214"/>
            <a:ext cx="7689519" cy="5109091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pPr lvl="0" indent="261938">
              <a:buFont typeface="Wingdings" pitchFamily="2" charset="2"/>
              <a:buChar char="§"/>
            </a:pPr>
            <a:r>
              <a:rPr lang="ru-RU" sz="2400" dirty="0" smtClean="0"/>
              <a:t>равных возможностей получения качественного общего образования обучающимися с умственной отсталостью;</a:t>
            </a:r>
          </a:p>
          <a:p>
            <a:pPr lvl="0" indent="261938">
              <a:buFont typeface="Wingdings" pitchFamily="2" charset="2"/>
              <a:buChar char="§"/>
            </a:pPr>
            <a:r>
              <a:rPr lang="ru-RU" sz="2400" dirty="0" smtClean="0"/>
              <a:t>государственных гарантий качества образования обучающихся  на основе единства обязательных требований к условиям реализации АООП и результатам их освоения;</a:t>
            </a:r>
          </a:p>
          <a:p>
            <a:pPr lvl="0" indent="261938">
              <a:buFont typeface="Wingdings" pitchFamily="2" charset="2"/>
              <a:buChar char="§"/>
            </a:pPr>
            <a:r>
              <a:rPr lang="ru-RU" sz="2400" dirty="0" smtClean="0"/>
              <a:t> вариативности содержания образовательных программ , возможности формирования образовательных программ различных по уровню сложности, а также с учетом образовательных потребностей и способностей обучающихся;</a:t>
            </a:r>
          </a:p>
          <a:p>
            <a:pPr indent="261938">
              <a:buFont typeface="Wingdings" pitchFamily="2" charset="2"/>
              <a:buChar char="§"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00999" cy="58477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ФГОС направлен на обеспечение: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441132"/>
            <a:ext cx="8153400" cy="5416868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pPr lvl="0" indent="261938">
              <a:buFont typeface="Wingdings" pitchFamily="2" charset="2"/>
              <a:buChar char="§"/>
            </a:pPr>
            <a:r>
              <a:rPr lang="ru-RU" sz="2400" dirty="0" smtClean="0"/>
              <a:t>единства образовательного пространства Российской Федерации в условиях многообразия видов образовательных организаций для обучающихся с умственной отсталостью;</a:t>
            </a:r>
          </a:p>
          <a:p>
            <a:pPr lvl="0" indent="261938">
              <a:buFont typeface="Wingdings" pitchFamily="2" charset="2"/>
              <a:buChar char="§"/>
            </a:pPr>
            <a:r>
              <a:rPr lang="ru-RU" sz="2400" dirty="0" smtClean="0"/>
              <a:t>разработки </a:t>
            </a:r>
            <a:r>
              <a:rPr lang="ru-RU" sz="2400" dirty="0" err="1" smtClean="0"/>
              <a:t>критериальной</a:t>
            </a:r>
            <a:r>
              <a:rPr lang="ru-RU" sz="2400" dirty="0" smtClean="0"/>
              <a:t> оценки результатов освоения АООП общего образования, деятельности педагогических работников, образовательных организаций, функционирования системы образования в целом;</a:t>
            </a:r>
          </a:p>
          <a:p>
            <a:pPr lvl="0" indent="261938">
              <a:buFont typeface="Wingdings" pitchFamily="2" charset="2"/>
              <a:buChar char="§"/>
            </a:pPr>
            <a:r>
              <a:rPr lang="ru-RU" sz="2400" dirty="0" smtClean="0"/>
              <a:t> условий для эффективной реализации и освоения АООП общего образования обучающихся с умственной отсталостью, в том числе, обеспечение условий для индивидуального развития всех обучающихся.</a:t>
            </a:r>
          </a:p>
          <a:p>
            <a:pPr indent="261938"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线形标注 2 15"/>
          <p:cNvSpPr>
            <a:spLocks noGrp="1"/>
          </p:cNvSpPr>
          <p:nvPr>
            <p:ph type="title"/>
          </p:nvPr>
        </p:nvSpPr>
        <p:spPr>
          <a:xfrm>
            <a:off x="5029200" y="838200"/>
            <a:ext cx="3719499" cy="926465"/>
          </a:xfrm>
          <a:prstGeom prst="borderCallout2">
            <a:avLst>
              <a:gd name="adj1" fmla="val 21883"/>
              <a:gd name="adj2" fmla="val 3374"/>
              <a:gd name="adj3" fmla="val 20169"/>
              <a:gd name="adj4" fmla="val -34978"/>
              <a:gd name="adj5" fmla="val 165766"/>
              <a:gd name="adj6" fmla="val -4432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3200" b="1" dirty="0">
                <a:solidFill>
                  <a:srgbClr val="FFFF00"/>
                </a:solidFill>
                <a:latin typeface="+mj-lt"/>
                <a:ea typeface="Arial Unicode MS" pitchFamily="34" charset="-122"/>
                <a:cs typeface="Arial Unicode MS" pitchFamily="34" charset="-122"/>
              </a:rPr>
              <a:t>Учёт особенностей ребёнка</a:t>
            </a:r>
            <a:endParaRPr lang="en-US" altLang="zh-CN" sz="3200" b="1" dirty="0">
              <a:solidFill>
                <a:srgbClr val="FFFF00"/>
              </a:solidFill>
              <a:latin typeface="+mj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流程图: 库存数据 18"/>
          <p:cNvSpPr/>
          <p:nvPr/>
        </p:nvSpPr>
        <p:spPr>
          <a:xfrm>
            <a:off x="2678113" y="2428875"/>
            <a:ext cx="2346325" cy="1571625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000" b="1" dirty="0" smtClean="0"/>
              <a:t>Возрастных</a:t>
            </a:r>
            <a:endParaRPr lang="zh-CN" altLang="en-US" sz="2000" b="1" dirty="0"/>
          </a:p>
        </p:txBody>
      </p:sp>
      <p:sp>
        <p:nvSpPr>
          <p:cNvPr id="6" name="流程图: 库存数据 19"/>
          <p:cNvSpPr/>
          <p:nvPr/>
        </p:nvSpPr>
        <p:spPr>
          <a:xfrm>
            <a:off x="4714875" y="2428875"/>
            <a:ext cx="2346325" cy="1571625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000" b="1" dirty="0" err="1"/>
              <a:t>Психоло-гических</a:t>
            </a:r>
            <a:endParaRPr lang="zh-CN" altLang="en-US" sz="2000" b="1" dirty="0"/>
          </a:p>
        </p:txBody>
      </p:sp>
      <p:pic>
        <p:nvPicPr>
          <p:cNvPr id="7" name="Picture 6" descr="school2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868863"/>
            <a:ext cx="841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chool2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96975"/>
            <a:ext cx="531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292600"/>
            <a:ext cx="3959225" cy="218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流程图: 库存数据 17"/>
          <p:cNvSpPr/>
          <p:nvPr/>
        </p:nvSpPr>
        <p:spPr>
          <a:xfrm>
            <a:off x="684213" y="2420938"/>
            <a:ext cx="2344737" cy="1571625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000" b="1" dirty="0" err="1"/>
              <a:t>Индиви-дуальных</a:t>
            </a:r>
            <a:endParaRPr lang="zh-CN" altLang="en-US" sz="2000" b="1" dirty="0"/>
          </a:p>
        </p:txBody>
      </p:sp>
      <p:sp>
        <p:nvSpPr>
          <p:cNvPr id="11" name="流程图: 库存数据 20"/>
          <p:cNvSpPr/>
          <p:nvPr/>
        </p:nvSpPr>
        <p:spPr>
          <a:xfrm>
            <a:off x="6726238" y="2428875"/>
            <a:ext cx="2346325" cy="1571625"/>
          </a:xfrm>
          <a:prstGeom prst="flowChartOnlineStorag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000" b="1" dirty="0" err="1"/>
              <a:t>Физиоло</a:t>
            </a:r>
            <a:r>
              <a:rPr lang="ru-RU" altLang="zh-CN" sz="2000" b="1" dirty="0"/>
              <a:t>-</a:t>
            </a:r>
          </a:p>
          <a:p>
            <a:pPr algn="ctr">
              <a:defRPr/>
            </a:pPr>
            <a:r>
              <a:rPr lang="ru-RU" altLang="zh-CN" sz="2000" b="1" dirty="0" err="1"/>
              <a:t>гических</a:t>
            </a:r>
            <a:endParaRPr lang="zh-CN" altLang="en-US" sz="2000" b="1" dirty="0"/>
          </a:p>
        </p:txBody>
      </p:sp>
      <p:pic>
        <p:nvPicPr>
          <p:cNvPr id="12" name="Picture 5" descr="school21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7974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2422</Words>
  <Application>Microsoft Office PowerPoint</Application>
  <PresentationFormat>Экран (4:3)</PresentationFormat>
  <Paragraphs>473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Office Theme</vt:lpstr>
      <vt:lpstr>Слайд 1</vt:lpstr>
      <vt:lpstr>Слайд 2</vt:lpstr>
      <vt:lpstr>Нормативно-правовая база введения федеральных  государственных образовательных стандартов  образования обучающихся с ограниченными</vt:lpstr>
      <vt:lpstr>Слайд 4</vt:lpstr>
      <vt:lpstr>ФГОС</vt:lpstr>
      <vt:lpstr>Федеральный государственный образовательный стандарт  образования обучающихся с умственной отсталостью включает в  себя требования</vt:lpstr>
      <vt:lpstr>ФГОС направлен на обеспечение:</vt:lpstr>
      <vt:lpstr>ФГОС направлен на обеспечение:</vt:lpstr>
      <vt:lpstr>Учёт особенностей ребёнка</vt:lpstr>
      <vt:lpstr>К особым образовательным потребностям, являющимся общими для всех обучающихся с умственной отсталостью (интеллектуальными нарушениями), относятся</vt:lpstr>
      <vt:lpstr>К особым образовательным потребностям, являющимся общими для всех обучающихся с умственной отсталостью (интеллектуальными нарушениями), относятся</vt:lpstr>
      <vt:lpstr>Дифференцированный  подход</vt:lpstr>
      <vt:lpstr>Адаптированная основная образовательная  программа образования обучающихся с умственной отсталостью</vt:lpstr>
      <vt:lpstr>ОПРЕДЕЛЕНИЕ ВАРИАНТА АООП:</vt:lpstr>
      <vt:lpstr>АДАПТИРОВАННАЯ ОСНОВНАЯ  ОБЩЕОБРАЗОВАТЕЛЬНАЯ ПРОГРАММА  ОБРАЗОВАНИЯ  ОБУЧАЮЩИХСЯ</vt:lpstr>
      <vt:lpstr>Требования к структуре АООП</vt:lpstr>
      <vt:lpstr>Слайд 17</vt:lpstr>
      <vt:lpstr>Требования к структуре АООП</vt:lpstr>
      <vt:lpstr>Требования к структуре АООП</vt:lpstr>
      <vt:lpstr>Часть, формируемую  участниками  образовательных  отношений</vt:lpstr>
      <vt:lpstr>АООП реализуется организацией через</vt:lpstr>
      <vt:lpstr>Слайд 22</vt:lpstr>
      <vt:lpstr>ЦЕЛЕВОЙ РАЗДЕЛ</vt:lpstr>
      <vt:lpstr>СОДЕРЖАТЕЛЬНЫЙ РАЗДЕЛ</vt:lpstr>
      <vt:lpstr>ОРГАНИЗАЦИОННЫЙ</vt:lpstr>
      <vt:lpstr>Структура АООП</vt:lpstr>
      <vt:lpstr>Пояснительная записка </vt:lpstr>
      <vt:lpstr>Программа формирования базовых учебных действий.</vt:lpstr>
      <vt:lpstr>Программа коррекционной работы</vt:lpstr>
      <vt:lpstr>РАЗДЕЛЫ ОРИЕНТИРОВАНЫ НА</vt:lpstr>
      <vt:lpstr>Слайд 31</vt:lpstr>
      <vt:lpstr>  АООП определяет два уровня овладения предметными результатами: </vt:lpstr>
      <vt:lpstr>Учебный план (АООП вариант1)</vt:lpstr>
      <vt:lpstr>Учебный план (АООП вариант2)</vt:lpstr>
      <vt:lpstr>Учебный план</vt:lpstr>
      <vt:lpstr>Слайд 36</vt:lpstr>
      <vt:lpstr>Слайд 37</vt:lpstr>
      <vt:lpstr>Слайд 38</vt:lpstr>
      <vt:lpstr>Результаты оценивания учебных программ  (начальная школа)</vt:lpstr>
      <vt:lpstr>Структура СИПР</vt:lpstr>
      <vt:lpstr>Слайд 41</vt:lpstr>
      <vt:lpstr>Коррекционно-развивающая  область</vt:lpstr>
      <vt:lpstr>Слайд 43</vt:lpstr>
      <vt:lpstr>Слайд 44</vt:lpstr>
      <vt:lpstr>Стандарт предусматривает гибкую смену образовательного маршрута</vt:lpstr>
      <vt:lpstr>ТРЕБОВАНИЯ К УСЛОВИЯМ</vt:lpstr>
      <vt:lpstr>Требования к условиям реализации АООП</vt:lpstr>
      <vt:lpstr>Требования к условиям реализации АООП</vt:lpstr>
      <vt:lpstr>Требования к результатам освоения АООП</vt:lpstr>
      <vt:lpstr>Личностные учебные действия: </vt:lpstr>
      <vt:lpstr>Коммуникативные учебные действия: </vt:lpstr>
      <vt:lpstr>Регулятивные учебные действия: </vt:lpstr>
      <vt:lpstr>Познавательные учебные действия: </vt:lpstr>
      <vt:lpstr>Система оценки БУД: </vt:lpstr>
      <vt:lpstr>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34</cp:revision>
  <dcterms:created xsi:type="dcterms:W3CDTF">2016-10-29T21:49:12Z</dcterms:created>
  <dcterms:modified xsi:type="dcterms:W3CDTF">2016-12-12T17:48:50Z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2016-10-29T00:00:00Z</vt:filetime>
  </property>
</Properties>
</file>