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1"/>
  </p:notesMasterIdLst>
  <p:sldIdLst>
    <p:sldId id="267" r:id="rId2"/>
    <p:sldId id="280" r:id="rId3"/>
    <p:sldId id="276" r:id="rId4"/>
    <p:sldId id="284" r:id="rId5"/>
    <p:sldId id="288" r:id="rId6"/>
    <p:sldId id="289" r:id="rId7"/>
    <p:sldId id="290" r:id="rId8"/>
    <p:sldId id="285" r:id="rId9"/>
    <p:sldId id="286" r:id="rId10"/>
    <p:sldId id="287" r:id="rId11"/>
    <p:sldId id="292" r:id="rId12"/>
    <p:sldId id="293" r:id="rId13"/>
    <p:sldId id="294" r:id="rId14"/>
    <p:sldId id="295" r:id="rId15"/>
    <p:sldId id="296" r:id="rId16"/>
    <p:sldId id="297" r:id="rId17"/>
    <p:sldId id="300" r:id="rId18"/>
    <p:sldId id="301" r:id="rId19"/>
    <p:sldId id="298" r:id="rId20"/>
    <p:sldId id="299" r:id="rId21"/>
    <p:sldId id="302" r:id="rId22"/>
    <p:sldId id="303" r:id="rId23"/>
    <p:sldId id="274" r:id="rId24"/>
    <p:sldId id="273" r:id="rId25"/>
    <p:sldId id="304" r:id="rId26"/>
    <p:sldId id="305" r:id="rId27"/>
    <p:sldId id="306" r:id="rId28"/>
    <p:sldId id="307" r:id="rId29"/>
    <p:sldId id="308" r:id="rId30"/>
    <p:sldId id="309" r:id="rId31"/>
    <p:sldId id="310" r:id="rId32"/>
    <p:sldId id="311" r:id="rId33"/>
    <p:sldId id="271" r:id="rId34"/>
    <p:sldId id="312" r:id="rId35"/>
    <p:sldId id="313" r:id="rId36"/>
    <p:sldId id="314" r:id="rId37"/>
    <p:sldId id="315" r:id="rId38"/>
    <p:sldId id="317" r:id="rId39"/>
    <p:sldId id="270" r:id="rId40"/>
    <p:sldId id="318" r:id="rId41"/>
    <p:sldId id="319" r:id="rId42"/>
    <p:sldId id="320" r:id="rId43"/>
    <p:sldId id="321" r:id="rId44"/>
    <p:sldId id="322" r:id="rId45"/>
    <p:sldId id="323" r:id="rId46"/>
    <p:sldId id="324" r:id="rId47"/>
    <p:sldId id="325" r:id="rId48"/>
    <p:sldId id="278" r:id="rId49"/>
    <p:sldId id="283" r:id="rId5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3651" autoAdjust="0"/>
  </p:normalViewPr>
  <p:slideViewPr>
    <p:cSldViewPr>
      <p:cViewPr>
        <p:scale>
          <a:sx n="50" d="100"/>
          <a:sy n="50" d="100"/>
        </p:scale>
        <p:origin x="-1734" y="-12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713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A703BA4-57E1-4B3C-BA7A-4158F8A55FD0}" type="datetimeFigureOut">
              <a:rPr lang="ru-RU"/>
              <a:pPr>
                <a:defRPr/>
              </a:pPr>
              <a:t>29.01.2016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AB414D9-699A-479B-A207-0914AB8F93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5039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E9310-7690-42DC-9CE5-1DF58F39C9C0}" type="datetimeFigureOut">
              <a:rPr lang="ru-RU"/>
              <a:pPr>
                <a:defRPr/>
              </a:pPr>
              <a:t>29.01.2016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1F432-FBD6-4EFD-96F7-C80F116130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612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FD503-0D04-4E4A-BD39-EEE3F7AEB36C}" type="datetimeFigureOut">
              <a:rPr lang="ru-RU"/>
              <a:pPr>
                <a:defRPr/>
              </a:pPr>
              <a:t>29.01.2016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A27DD-DA90-4241-B6F5-9F09B1BA3F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605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71B86-CA4B-44E1-8B5F-EB83B0AF1F25}" type="datetimeFigureOut">
              <a:rPr lang="ru-RU"/>
              <a:pPr>
                <a:defRPr/>
              </a:pPr>
              <a:t>29.01.2016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EC8FA-734D-4928-BE86-C24B8EBE3D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31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30F5F-D506-4B9E-B188-669DA6B34679}" type="datetimeFigureOut">
              <a:rPr lang="ru-RU"/>
              <a:pPr>
                <a:defRPr/>
              </a:pPr>
              <a:t>29.01.2016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8F52F-36C6-4281-842E-04C2E56D65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127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A2253-6C76-4A37-8308-8608F4F61245}" type="datetimeFigureOut">
              <a:rPr lang="ru-RU"/>
              <a:pPr>
                <a:defRPr/>
              </a:pPr>
              <a:t>29.01.2016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6A60B-6F0F-4D39-BEEE-DF880A8CB0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5523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74E65-F519-4C96-BCB9-774F08E92260}" type="datetimeFigureOut">
              <a:rPr lang="ru-RU"/>
              <a:pPr>
                <a:defRPr/>
              </a:pPr>
              <a:t>29.01.2016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D8528-0B70-4186-A543-8F990867B9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314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7A6A7-4D52-45BF-8A51-F7650CB3809C}" type="datetimeFigureOut">
              <a:rPr lang="ru-RU"/>
              <a:pPr>
                <a:defRPr/>
              </a:pPr>
              <a:t>29.01.2016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568D3-92E1-41A3-9C9B-FE91477E8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553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D3A48-1297-4B07-BD61-2BF8D4DD004A}" type="datetimeFigureOut">
              <a:rPr lang="ru-RU"/>
              <a:pPr>
                <a:defRPr/>
              </a:pPr>
              <a:t>29.01.2016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21823-89F8-4763-A7DB-633F2A9D3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061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B47F0-71A7-4182-8E0B-3C6A7EF82B4D}" type="datetimeFigureOut">
              <a:rPr lang="ru-RU"/>
              <a:pPr>
                <a:defRPr/>
              </a:pPr>
              <a:t>29.01.2016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0E7EE-E113-411B-8CC4-4FE0FEBF1A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931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02695-9459-40C9-A2B4-9B9F19F4C55D}" type="datetimeFigureOut">
              <a:rPr lang="ru-RU"/>
              <a:pPr>
                <a:defRPr/>
              </a:pPr>
              <a:t>29.01.2016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81FF7-3FB1-4CB0-9E04-F6A372CEF2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327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857EB-6685-4097-B2B6-F4EEE012F7B5}" type="datetimeFigureOut">
              <a:rPr lang="ru-RU"/>
              <a:pPr>
                <a:defRPr/>
              </a:pPr>
              <a:t>29.01.2016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1A6C1-18F5-4C9F-AF2E-840B34F303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49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70398A-81C0-4261-9973-2A751194EABA}" type="datetimeFigureOut">
              <a:rPr lang="ru-RU"/>
              <a:pPr>
                <a:defRPr/>
              </a:pPr>
              <a:t>29.01.2016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AAADDB-D6C8-46D3-AF3F-51C699F01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0" r:id="rId4"/>
    <p:sldLayoutId id="2147483786" r:id="rId5"/>
    <p:sldLayoutId id="2147483781" r:id="rId6"/>
    <p:sldLayoutId id="2147483787" r:id="rId7"/>
    <p:sldLayoutId id="2147483788" r:id="rId8"/>
    <p:sldLayoutId id="2147483789" r:id="rId9"/>
    <p:sldLayoutId id="2147483782" r:id="rId10"/>
    <p:sldLayoutId id="214748379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altLang="ru-RU" sz="4000" b="1" cap="none" dirty="0" smtClean="0">
                <a:solidFill>
                  <a:srgbClr val="443329"/>
                </a:solidFill>
                <a:effectLst/>
                <a:latin typeface="Times New Roman" pitchFamily="18" charset="0"/>
                <a:cs typeface="Times New Roman" pitchFamily="18" charset="0"/>
              </a:rPr>
              <a:t>«Эрудированный предприниматель»</a:t>
            </a:r>
            <a:br>
              <a:rPr lang="ru-RU" altLang="ru-RU" sz="4000" b="1" cap="none" dirty="0" smtClean="0">
                <a:solidFill>
                  <a:srgbClr val="44332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altLang="ru-RU" sz="4000" b="1" cap="none" dirty="0" smtClean="0">
              <a:solidFill>
                <a:srgbClr val="44332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92275" y="1916113"/>
            <a:ext cx="5616575" cy="39608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1 тур «Разминочный»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Char char="v"/>
              <a:defRPr/>
            </a:pPr>
            <a:r>
              <a:rPr lang="ru-RU" altLang="ru-RU" sz="6000" b="1" dirty="0" smtClean="0">
                <a:latin typeface="Times New Roman" pitchFamily="18" charset="0"/>
                <a:cs typeface="Times New Roman" pitchFamily="18" charset="0"/>
              </a:rPr>
              <a:t>Человек, оказывающий покровительство искусству или науке</a:t>
            </a:r>
          </a:p>
          <a:p>
            <a:pPr algn="ctr" eaLnBrk="1" hangingPunct="1">
              <a:lnSpc>
                <a:spcPct val="80000"/>
              </a:lnSpc>
              <a:buFont typeface="Franklin Gothic Medium" pitchFamily="34" charset="0"/>
              <a:buAutoNum type="arabicPeriod"/>
              <a:defRPr/>
            </a:pPr>
            <a:endParaRPr lang="ru-RU" altLang="ru-RU" sz="6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/>
              <a:t>(Меценат)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1187450" y="404813"/>
            <a:ext cx="71294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800" b="1">
                <a:solidFill>
                  <a:schemeClr val="tx1"/>
                </a:solidFill>
                <a:latin typeface="Times New Roman" charset="0"/>
              </a:rPr>
              <a:t>2 тур «Загадочный»</a:t>
            </a:r>
            <a:endParaRPr lang="ru-RU" altLang="ru-RU" sz="4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550" y="1436688"/>
            <a:ext cx="6985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3600" dirty="0">
                <a:latin typeface="Times New Roman" pitchFamily="18" charset="0"/>
              </a:rPr>
              <a:t>Отгадайте экономические загадки:</a:t>
            </a:r>
          </a:p>
          <a:p>
            <a:pPr marL="571500" indent="-571500" algn="ctr">
              <a:buFont typeface="Wingdings" panose="05000000000000000000" pitchFamily="2" charset="2"/>
              <a:buChar char="v"/>
              <a:defRPr/>
            </a:pPr>
            <a:endParaRPr lang="ru-RU" sz="3600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73138" y="2468563"/>
            <a:ext cx="6769100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85800" indent="-6858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itchFamily="2" charset="2"/>
              <a:buChar char="v"/>
            </a:pPr>
            <a:r>
              <a:rPr lang="ru-RU" altLang="ru-RU" sz="5400" b="1">
                <a:solidFill>
                  <a:schemeClr val="tx1"/>
                </a:solidFill>
                <a:latin typeface="Times New Roman" charset="0"/>
                <a:cs typeface="Times New Roman" charset="0"/>
              </a:rPr>
              <a:t>Стал владельцем, братцы, я – вот завода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051050" y="5205413"/>
            <a:ext cx="540067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5400">
                <a:solidFill>
                  <a:schemeClr val="tx1"/>
                </a:solidFill>
                <a:latin typeface="Times New Roman" charset="0"/>
                <a:cs typeface="Times New Roman" charset="0"/>
              </a:rPr>
              <a:t>Акция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539750" y="549275"/>
            <a:ext cx="80645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800" b="1">
                <a:solidFill>
                  <a:schemeClr val="tx1"/>
                </a:solidFill>
                <a:latin typeface="Times New Roman" charset="0"/>
                <a:cs typeface="Times New Roman" charset="0"/>
              </a:rPr>
              <a:t>2 тур «Загадочный»</a:t>
            </a:r>
            <a:endParaRPr lang="ru-RU" altLang="ru-RU" sz="480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480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71550" y="1989138"/>
            <a:ext cx="7056438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itchFamily="2" charset="2"/>
              <a:buChar char="v"/>
            </a:pPr>
            <a:r>
              <a:rPr lang="ru-RU" altLang="ru-RU" sz="6000" b="1">
                <a:solidFill>
                  <a:schemeClr val="tx1"/>
                </a:solidFill>
                <a:latin typeface="Times New Roman" charset="0"/>
                <a:cs typeface="Times New Roman" charset="0"/>
              </a:rPr>
              <a:t>Люди ходят на базар, там дешевле весь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411413" y="5516563"/>
            <a:ext cx="4968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6000">
                <a:solidFill>
                  <a:schemeClr val="tx1"/>
                </a:solidFill>
                <a:latin typeface="Times New Roman" charset="0"/>
                <a:cs typeface="Times New Roman" charset="0"/>
              </a:rPr>
              <a:t>Товар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1258888" y="620713"/>
            <a:ext cx="669766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800" b="1">
                <a:solidFill>
                  <a:schemeClr val="tx1"/>
                </a:solidFill>
                <a:latin typeface="Times New Roman" charset="0"/>
                <a:cs typeface="Times New Roman" charset="0"/>
              </a:rPr>
              <a:t>2 тур «Загадочный»</a:t>
            </a:r>
            <a:endParaRPr lang="ru-RU" altLang="ru-RU" sz="480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4800">
              <a:solidFill>
                <a:schemeClr val="tx1"/>
              </a:solidFill>
              <a:latin typeface="Times New Roman" charset="0"/>
              <a:cs typeface="Times New Roman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4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116013" y="1868488"/>
            <a:ext cx="669607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itchFamily="2" charset="2"/>
              <a:buChar char="v"/>
            </a:pPr>
            <a:r>
              <a:rPr lang="ru-RU" altLang="ru-RU" sz="6000" b="1">
                <a:solidFill>
                  <a:schemeClr val="tx1"/>
                </a:solidFill>
                <a:latin typeface="Times New Roman" charset="0"/>
                <a:cs typeface="Times New Roman" charset="0"/>
              </a:rPr>
              <a:t>На товаре быть должна обязательно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627313" y="5445125"/>
            <a:ext cx="53292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6000">
                <a:solidFill>
                  <a:schemeClr val="tx1"/>
                </a:solidFill>
                <a:latin typeface="Times New Roman" charset="0"/>
                <a:cs typeface="Times New Roman" charset="0"/>
              </a:rPr>
              <a:t>Цена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ru-RU" altLang="ru-RU" sz="4800" b="1" cap="none" dirty="0" smtClean="0">
                <a:effectLst/>
                <a:latin typeface="Times New Roman" pitchFamily="18" charset="0"/>
                <a:cs typeface="Times New Roman" panose="02020603050405020304" pitchFamily="18" charset="0"/>
              </a:rPr>
              <a:t>2 тур «Загадочный»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ребёнка нет без мамы, сбыта нету без</a:t>
            </a:r>
          </a:p>
          <a:p>
            <a:pPr marL="0" indent="0" algn="ctr">
              <a:buFont typeface="Wingdings 2" pitchFamily="18" charset="2"/>
              <a:buNone/>
              <a:defRPr/>
            </a:pPr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(Рекламы)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ru-RU" altLang="ru-RU" sz="4800" b="1" cap="none" dirty="0" smtClean="0">
                <a:effectLst/>
                <a:latin typeface="Times New Roman" pitchFamily="18" charset="0"/>
                <a:cs typeface="Times New Roman" panose="02020603050405020304" pitchFamily="18" charset="0"/>
              </a:rPr>
              <a:t>2 тур «Загадочный»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Чуть оплошаешь – в тот же момент, рынок захватит весь твой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(Конкурент)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  <a:cs typeface="Times New Roman" panose="02020603050405020304" pitchFamily="18" charset="0"/>
              </a:rPr>
              <a:t>2 тур «Загадочный»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Коль трудился целый год, будет кругленьким</a:t>
            </a:r>
          </a:p>
          <a:p>
            <a:pPr algn="ctr">
              <a:defRPr/>
            </a:pP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(Доход)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  <a:cs typeface="Times New Roman" panose="02020603050405020304" pitchFamily="18" charset="0"/>
              </a:rPr>
              <a:t>2 тур «Загадочный»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Журчат ручьи, промокли ноги, весной пора платить 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(Налоги)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  <a:cs typeface="Times New Roman" panose="02020603050405020304" pitchFamily="18" charset="0"/>
              </a:rPr>
              <a:t>2 тур «Загадочный»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anose="05000000000000000000" pitchFamily="2" charset="2"/>
              <a:buChar char="v"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рубль – копейки, на доллары – центы, бегут  - набегают в банке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(Проценты)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  <a:cs typeface="Times New Roman" panose="02020603050405020304" pitchFamily="18" charset="0"/>
              </a:rPr>
              <a:t>2 тур «Загадочный»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Будут целыми как в танке, сбереженья ваши в 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(Банке)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altLang="ru-RU" sz="4000" cap="none" dirty="0" smtClean="0">
                <a:effectLst/>
                <a:latin typeface="Times New Roman" charset="0"/>
              </a:rPr>
              <a:t>Правила игры</a:t>
            </a:r>
          </a:p>
        </p:txBody>
      </p:sp>
      <p:sp>
        <p:nvSpPr>
          <p:cNvPr id="1126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ru-RU" altLang="ru-RU" sz="2400" dirty="0" smtClean="0">
                <a:latin typeface="Times New Roman" charset="0"/>
              </a:rPr>
              <a:t>Игра состоит из 7 туров, каждый тур имеет своё задание. По итогам тура определяется победитель</a:t>
            </a:r>
          </a:p>
        </p:txBody>
      </p:sp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492375"/>
            <a:ext cx="6408737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  <a:cs typeface="Times New Roman" panose="02020603050405020304" pitchFamily="18" charset="0"/>
              </a:rPr>
              <a:t>2 тур «Загадочный»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 у нас пойдут на лад, мы в лучший банк внесли свой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(Вклад)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  <a:cs typeface="Times New Roman" panose="02020603050405020304" pitchFamily="18" charset="0"/>
              </a:rPr>
              <a:t>2 тур «Загадочный»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Мебель купили, одежду, посуду. Брали для этого в банке мы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(Ссуду)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  <a:cs typeface="Times New Roman" panose="02020603050405020304" pitchFamily="18" charset="0"/>
              </a:rPr>
              <a:t>2 тур «Загадочный»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врачу, и акробату выдают за труд 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(Зарплату)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333375"/>
            <a:ext cx="8686800" cy="838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altLang="ru-RU" sz="4000" b="1" cap="none" dirty="0" smtClean="0">
                <a:effectLst/>
                <a:latin typeface="Times New Roman" charset="0"/>
              </a:rPr>
              <a:t>3 тур «Экономико-математический»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700213"/>
            <a:ext cx="86868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400" b="1" dirty="0" smtClean="0">
                <a:latin typeface="Times New Roman" charset="0"/>
                <a:cs typeface="Times New Roman" charset="0"/>
              </a:rPr>
              <a:t>Семья Ивановых состоит из 4 человек: мама, получает зарплату 7000 руб., папа – 11000 руб.,  бабушка, получает пенсию 6000 руб., сын, 11 лет. Может ли позволить себе семья Ивановых покупку нового холодильника, стоимостью 14000 </a:t>
            </a:r>
            <a:r>
              <a:rPr lang="ru-RU" altLang="ru-RU" sz="2400" b="1" dirty="0" err="1" smtClean="0">
                <a:latin typeface="Times New Roman" charset="0"/>
                <a:cs typeface="Times New Roman" charset="0"/>
              </a:rPr>
              <a:t>руб</a:t>
            </a:r>
            <a:r>
              <a:rPr lang="ru-RU" altLang="ru-RU" sz="2400" b="1" dirty="0" smtClean="0">
                <a:latin typeface="Times New Roman" charset="0"/>
                <a:cs typeface="Times New Roman" charset="0"/>
              </a:rPr>
              <a:t>, если расходы в семье в данном месяце составляют 80% ( или 4\5) всего дохода? Если нет, то что вы можете   посоветовать?</a:t>
            </a:r>
          </a:p>
          <a:p>
            <a:pPr eaLnBrk="1" hangingPunct="1">
              <a:lnSpc>
                <a:spcPct val="90000"/>
              </a:lnSpc>
            </a:pPr>
            <a:endParaRPr lang="ru-RU" altLang="ru-RU" sz="2400" b="1" dirty="0" smtClean="0">
              <a:latin typeface="Times New Roman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2400" b="1" dirty="0" smtClean="0">
                <a:latin typeface="Times New Roman" charset="0"/>
                <a:cs typeface="Times New Roman" charset="0"/>
              </a:rPr>
              <a:t>    Нет, так как доход -24000 </a:t>
            </a:r>
            <a:r>
              <a:rPr lang="ru-RU" altLang="ru-RU" sz="2400" b="1" dirty="0" err="1" smtClean="0">
                <a:latin typeface="Times New Roman" charset="0"/>
                <a:cs typeface="Times New Roman" charset="0"/>
              </a:rPr>
              <a:t>руб</a:t>
            </a:r>
            <a:r>
              <a:rPr lang="ru-RU" altLang="ru-RU" sz="2400" b="1" dirty="0" smtClean="0">
                <a:latin typeface="Times New Roman" charset="0"/>
                <a:cs typeface="Times New Roman" charset="0"/>
              </a:rPr>
              <a:t>,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2400" b="1" dirty="0" smtClean="0">
                <a:latin typeface="Times New Roman" charset="0"/>
                <a:cs typeface="Times New Roman" charset="0"/>
              </a:rPr>
              <a:t>    расход 19200 руб.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altLang="ru-RU" sz="2400" b="1" dirty="0" smtClean="0">
              <a:latin typeface="Times New Roman" charset="0"/>
              <a:cs typeface="Times New Roman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altLang="ru-RU" sz="2400" b="1" dirty="0" smtClean="0"/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64"/>
          <a:stretch>
            <a:fillRect/>
          </a:stretch>
        </p:blipFill>
        <p:spPr bwMode="auto">
          <a:xfrm>
            <a:off x="5580063" y="3933825"/>
            <a:ext cx="3003550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971550" y="1196975"/>
            <a:ext cx="70564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chemeClr val="tx1"/>
                </a:solidFill>
                <a:latin typeface="Times New Roman" charset="0"/>
              </a:rPr>
              <a:t>Решите задачу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250825" y="404813"/>
            <a:ext cx="8686800" cy="838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altLang="ru-RU" sz="4000" b="1" cap="none" dirty="0" smtClean="0">
                <a:effectLst/>
                <a:latin typeface="Times New Roman" charset="0"/>
              </a:rPr>
              <a:t>4 тур «Президентский»</a:t>
            </a:r>
          </a:p>
        </p:txBody>
      </p:sp>
      <p:sp>
        <p:nvSpPr>
          <p:cNvPr id="33795" name="Text Box 4"/>
          <p:cNvSpPr txBox="1">
            <a:spLocks noChangeArrowheads="1"/>
          </p:cNvSpPr>
          <p:nvPr/>
        </p:nvSpPr>
        <p:spPr bwMode="auto">
          <a:xfrm>
            <a:off x="971550" y="1196975"/>
            <a:ext cx="7416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800">
                <a:solidFill>
                  <a:schemeClr val="tx1"/>
                </a:solidFill>
                <a:latin typeface="Times New Roman" charset="0"/>
              </a:rPr>
              <a:t>Найди концовку к пословицам и поговоркам: 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476375" y="2492375"/>
            <a:ext cx="72723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itchFamily="2" charset="2"/>
              <a:buChar char="v"/>
            </a:pPr>
            <a:r>
              <a:rPr lang="ru-RU" altLang="ru-RU" sz="6000" b="1">
                <a:solidFill>
                  <a:schemeClr val="tx1"/>
                </a:solidFill>
                <a:latin typeface="Times New Roman" charset="0"/>
                <a:cs typeface="Times New Roman" charset="0"/>
              </a:rPr>
              <a:t>Чем богаты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411413" y="4221163"/>
            <a:ext cx="63373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6000">
                <a:solidFill>
                  <a:schemeClr val="tx1"/>
                </a:solidFill>
                <a:latin typeface="Times New Roman" charset="0"/>
                <a:cs typeface="Times New Roman" charset="0"/>
              </a:rPr>
              <a:t>Тем и рады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4 тур «Президентский»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Копейка рубль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(бережёт)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4 тур «Президентский»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 копейки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(рубля нет)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4 тур «Президентский»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Деньги что пух</a:t>
            </a:r>
          </a:p>
          <a:p>
            <a:pPr algn="ctr">
              <a:defRPr/>
            </a:pP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(только дунь на них их нет)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4 тур «Президентский»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имей сто рублей</a:t>
            </a:r>
          </a:p>
          <a:p>
            <a:pPr marL="0" indent="0" algn="ctr">
              <a:buFont typeface="Wingdings 2" pitchFamily="18" charset="2"/>
              <a:buNone/>
              <a:defRPr/>
            </a:pPr>
            <a:endParaRPr lang="ru-RU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(а имей сто друзей)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Деньги любят</a:t>
            </a:r>
          </a:p>
          <a:p>
            <a:pPr marL="0" indent="0" algn="ctr">
              <a:buFont typeface="Wingdings 2" pitchFamily="18" charset="2"/>
              <a:buNone/>
              <a:defRPr/>
            </a:pPr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(счёт)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33954" y="553134"/>
            <a:ext cx="5028492" cy="646331"/>
          </a:xfr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4 тур «Президентский»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333375"/>
            <a:ext cx="8686800" cy="838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altLang="ru-RU" sz="4000" b="1" cap="none" dirty="0" smtClean="0">
                <a:effectLst/>
                <a:latin typeface="Times New Roman" charset="0"/>
              </a:rPr>
              <a:t>1 тур «Разминочный»</a:t>
            </a:r>
          </a:p>
        </p:txBody>
      </p:sp>
      <p:sp>
        <p:nvSpPr>
          <p:cNvPr id="3" name="Содержимое 2"/>
          <p:cNvSpPr>
            <a:spLocks/>
          </p:cNvSpPr>
          <p:nvPr/>
        </p:nvSpPr>
        <p:spPr bwMode="auto">
          <a:xfrm>
            <a:off x="1979613" y="1525588"/>
            <a:ext cx="6913562" cy="435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Franklin Gothic Medium" pitchFamily="34" charset="0"/>
              <a:buAutoNum type="arabicPeriod"/>
              <a:defRPr/>
            </a:pPr>
            <a:endParaRPr lang="ru-RU" alt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ru-RU" altLang="ru-RU" sz="6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Нужда в чём  - либо, требующая удовлетворения 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Franklin Gothic Medium" pitchFamily="34" charset="0"/>
              <a:buAutoNum type="arabicPeriod"/>
              <a:defRPr/>
            </a:pPr>
            <a:endParaRPr lang="ru-RU" alt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Franklin Gothic Medium" pitchFamily="34" charset="0"/>
              <a:buAutoNum type="arabicPeriod"/>
              <a:defRPr/>
            </a:pPr>
            <a:endParaRPr lang="ru-RU" alt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altLang="ru-RU" sz="6000" dirty="0" smtClean="0">
                <a:solidFill>
                  <a:schemeClr val="tx2"/>
                </a:solidFill>
                <a:latin typeface="Franklin Gothic Book" pitchFamily="34" charset="0"/>
              </a:rPr>
              <a:t>(Потребность)</a:t>
            </a:r>
          </a:p>
        </p:txBody>
      </p:sp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1042988" y="1341438"/>
            <a:ext cx="7416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293" name="Text Box 7"/>
          <p:cNvSpPr txBox="1">
            <a:spLocks noChangeArrowheads="1"/>
          </p:cNvSpPr>
          <p:nvPr/>
        </p:nvSpPr>
        <p:spPr bwMode="auto">
          <a:xfrm>
            <a:off x="1033463" y="1076325"/>
            <a:ext cx="72009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600">
                <a:solidFill>
                  <a:schemeClr val="tx1"/>
                </a:solidFill>
                <a:latin typeface="Times New Roman" charset="0"/>
              </a:rPr>
              <a:t>Дайте ответ следующим  понятиям: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Бедному собраться</a:t>
            </a:r>
          </a:p>
          <a:p>
            <a:pPr>
              <a:defRPr/>
            </a:pP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(только подпоясаться)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33954" y="553134"/>
            <a:ext cx="5028492" cy="646331"/>
          </a:xfr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4 тур «Президентский»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 богатством жить</a:t>
            </a:r>
          </a:p>
          <a:p>
            <a:pPr algn="ctr">
              <a:defRPr/>
            </a:pP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(а с человеком)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33954" y="553134"/>
            <a:ext cx="5028492" cy="646331"/>
          </a:xfr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4 тур «Президентский»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Богатство</a:t>
            </a:r>
          </a:p>
          <a:p>
            <a:pPr algn="ctr">
              <a:defRPr/>
            </a:pP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(разум рождает)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33954" y="553134"/>
            <a:ext cx="5028492" cy="646331"/>
          </a:xfr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4 тур «Президентский»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250825" y="260350"/>
            <a:ext cx="8686800" cy="838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altLang="ru-RU" sz="4000" b="1" cap="none" dirty="0" smtClean="0">
                <a:effectLst/>
                <a:latin typeface="Times New Roman" charset="0"/>
              </a:rPr>
              <a:t>5 тур «Поисковый»</a:t>
            </a:r>
          </a:p>
        </p:txBody>
      </p:sp>
      <p:sp>
        <p:nvSpPr>
          <p:cNvPr id="3" name="Содержимое 2"/>
          <p:cNvSpPr>
            <a:spLocks/>
          </p:cNvSpPr>
          <p:nvPr/>
        </p:nvSpPr>
        <p:spPr bwMode="auto">
          <a:xfrm>
            <a:off x="2916238" y="2133600"/>
            <a:ext cx="5813425" cy="353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57250" indent="-857250"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ru-RU" altLang="ru-RU" sz="6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Кредит, процент, ссуда, учреждение </a:t>
            </a:r>
          </a:p>
          <a:p>
            <a:pPr algn="ctr"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  <a:defRPr/>
            </a:pPr>
            <a:r>
              <a:rPr lang="ru-RU" altLang="ru-RU" sz="6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(Банк) </a:t>
            </a:r>
          </a:p>
        </p:txBody>
      </p:sp>
      <p:sp>
        <p:nvSpPr>
          <p:cNvPr id="43012" name="Text Box 9"/>
          <p:cNvSpPr txBox="1">
            <a:spLocks noChangeArrowheads="1"/>
          </p:cNvSpPr>
          <p:nvPr/>
        </p:nvSpPr>
        <p:spPr bwMode="auto">
          <a:xfrm>
            <a:off x="755650" y="1268413"/>
            <a:ext cx="8208963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Times New Roman" charset="0"/>
              </a:rPr>
              <a:t>Объединить перечисленные понятия общим экономическим термином: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5 тур «Поисковый»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Земля, труд, капитал, предпринимательство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(Ресурсы)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5 тур «Поисковый»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Родственники, дом, хозяйство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(Семья)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5 тур «Поисковый»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Товар, страна, вывоз</a:t>
            </a:r>
          </a:p>
          <a:p>
            <a:pPr algn="ctr">
              <a:defRPr/>
            </a:pP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(Экспорт)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5 тур «Поисковый»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Товар, информация, покупатель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(Реклама)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5 тур «Поисковый»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Деньги, большое количество, обесценивание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(Инфляция)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260350"/>
            <a:ext cx="8686800" cy="838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altLang="ru-RU" sz="4000" b="1" cap="none" dirty="0" smtClean="0">
                <a:effectLst/>
                <a:latin typeface="Times New Roman" charset="0"/>
              </a:rPr>
              <a:t>6 тур «Занимательный»</a:t>
            </a:r>
          </a:p>
        </p:txBody>
      </p:sp>
      <p:sp>
        <p:nvSpPr>
          <p:cNvPr id="39941" name="Содержимое 2"/>
          <p:cNvSpPr>
            <a:spLocks/>
          </p:cNvSpPr>
          <p:nvPr/>
        </p:nvSpPr>
        <p:spPr bwMode="auto">
          <a:xfrm>
            <a:off x="250825" y="2565400"/>
            <a:ext cx="4897438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57250" indent="-857250"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ru-RU" altLang="ru-RU" sz="6000" b="1" dirty="0" smtClean="0">
                <a:solidFill>
                  <a:schemeClr val="tx2"/>
                </a:solidFill>
                <a:latin typeface="Times New Roman" pitchFamily="18" charset="0"/>
              </a:rPr>
              <a:t>   МИР. ФА</a:t>
            </a: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Franklin Gothic Medium" pitchFamily="34" charset="0"/>
              <a:buNone/>
              <a:defRPr/>
            </a:pPr>
            <a:r>
              <a:rPr lang="ru-RU" altLang="ru-RU" sz="6000" b="1" dirty="0" smtClean="0">
                <a:solidFill>
                  <a:schemeClr val="tx2"/>
                </a:solidFill>
                <a:latin typeface="Times New Roman" pitchFamily="18" charset="0"/>
              </a:rPr>
              <a:t>    </a:t>
            </a:r>
          </a:p>
          <a:p>
            <a:pPr algn="ctr"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Franklin Gothic Medium" pitchFamily="34" charset="0"/>
              <a:buNone/>
              <a:defRPr/>
            </a:pPr>
            <a:r>
              <a:rPr lang="ru-RU" altLang="ru-RU" sz="6000" dirty="0" smtClean="0">
                <a:solidFill>
                  <a:schemeClr val="tx2"/>
                </a:solidFill>
                <a:latin typeface="Times New Roman" pitchFamily="18" charset="0"/>
              </a:rPr>
              <a:t>(Фирма)</a:t>
            </a:r>
          </a:p>
          <a:p>
            <a:pPr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Franklin Gothic Medium" pitchFamily="34" charset="0"/>
              <a:buNone/>
              <a:defRPr/>
            </a:pPr>
            <a:endParaRPr lang="ru-RU" altLang="ru-RU" sz="2400" b="1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9156" name="Text Box 6"/>
          <p:cNvSpPr txBox="1">
            <a:spLocks noChangeArrowheads="1"/>
          </p:cNvSpPr>
          <p:nvPr/>
        </p:nvSpPr>
        <p:spPr bwMode="auto">
          <a:xfrm>
            <a:off x="611188" y="1412875"/>
            <a:ext cx="8281987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Times New Roman" charset="0"/>
              </a:rPr>
              <a:t>Составить из анаграмм экономические понятия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1 тур «Разминочный»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ru-RU" sz="6600" b="1" dirty="0" smtClean="0">
                <a:latin typeface="Times New Roman" pitchFamily="18" charset="0"/>
                <a:cs typeface="Times New Roman" pitchFamily="18" charset="0"/>
              </a:rPr>
              <a:t>Наклейка на товаре с обозначением цены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altLang="ru-RU" sz="6600" dirty="0" smtClean="0">
                <a:latin typeface="Times New Roman" pitchFamily="18" charset="0"/>
              </a:rPr>
              <a:t>       (Ценник)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6 тур «Занимательный»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sz="6000" b="1" dirty="0" smtClean="0">
                <a:latin typeface="Times New Roman" pitchFamily="18" charset="0"/>
              </a:rPr>
              <a:t>БЕЗМЕН.СЕНИ</a:t>
            </a:r>
          </a:p>
          <a:p>
            <a:pPr marL="0" indent="0" algn="ctr">
              <a:buFont typeface="Wingdings 2" pitchFamily="18" charset="2"/>
              <a:buNone/>
              <a:defRPr/>
            </a:pPr>
            <a:endParaRPr lang="ru-RU" sz="6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6000" dirty="0" smtClean="0">
                <a:latin typeface="Times New Roman" pitchFamily="18" charset="0"/>
              </a:rPr>
              <a:t>Бизнесмен)</a:t>
            </a:r>
          </a:p>
          <a:p>
            <a:pPr marL="0" indent="0">
              <a:buFont typeface="Wingdings 2" pitchFamily="18" charset="2"/>
              <a:buNone/>
              <a:defRPr/>
            </a:pP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6 тур «Занимательный»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altLang="ru-RU" sz="6000" b="1" dirty="0" smtClean="0">
                <a:latin typeface="Times New Roman" charset="0"/>
                <a:cs typeface="Times New Roman" charset="0"/>
              </a:rPr>
              <a:t>КИТ. ЛАПА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6000" dirty="0" smtClean="0">
                <a:latin typeface="Times New Roman" charset="0"/>
                <a:cs typeface="Times New Roman" charset="0"/>
              </a:rPr>
              <a:t>    (Капитал)</a:t>
            </a:r>
          </a:p>
          <a:p>
            <a:pPr algn="ctr"/>
            <a:endParaRPr lang="ru-RU" altLang="ru-RU" sz="6000" dirty="0" smtClean="0"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6 тур «Занимательный»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altLang="ru-RU" sz="6000" b="1" dirty="0" smtClean="0">
                <a:latin typeface="Times New Roman" charset="0"/>
              </a:rPr>
              <a:t>РОГ. НОРА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6000" b="1" dirty="0" smtClean="0">
                <a:latin typeface="Times New Roman" charset="0"/>
              </a:rPr>
              <a:t> 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6000" b="1" dirty="0" smtClean="0">
                <a:latin typeface="Times New Roman" charset="0"/>
              </a:rPr>
              <a:t>  (</a:t>
            </a:r>
            <a:r>
              <a:rPr lang="ru-RU" altLang="ru-RU" sz="6000" dirty="0" smtClean="0">
                <a:latin typeface="Times New Roman" charset="0"/>
              </a:rPr>
              <a:t>Гонорар)</a:t>
            </a:r>
          </a:p>
          <a:p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6 тур «Занимательный»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СИПЕНЯ</a:t>
            </a:r>
          </a:p>
          <a:p>
            <a:pPr>
              <a:defRPr/>
            </a:pP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(Пенсия)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6 тур «Занимательный»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ЛАКМЕРА</a:t>
            </a:r>
          </a:p>
          <a:p>
            <a:pPr algn="ctr">
              <a:defRPr/>
            </a:pP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(Реклама)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6 тур «Занимательный»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ПАРТАЛАЗ</a:t>
            </a:r>
          </a:p>
          <a:p>
            <a:pPr algn="ctr">
              <a:defRPr/>
            </a:pP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(Зарплата)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6 тур «Занимательный»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ОВОДРОГ</a:t>
            </a:r>
          </a:p>
          <a:p>
            <a:pPr algn="ctr">
              <a:defRPr/>
            </a:pP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(Договор)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6 тур «Занимательный»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КАНОЭКОМИ</a:t>
            </a:r>
          </a:p>
          <a:p>
            <a:pPr algn="ctr">
              <a:defRPr/>
            </a:pP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(Экономика)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altLang="ru-RU" b="1" cap="none" dirty="0" smtClean="0">
                <a:effectLst/>
                <a:latin typeface="Times New Roman" charset="0"/>
              </a:rPr>
              <a:t>7 тур «Золотой вопрос»</a:t>
            </a:r>
            <a:endParaRPr lang="ru-RU" altLang="ru-RU" cap="none" dirty="0" smtClean="0">
              <a:effectLst/>
            </a:endParaRPr>
          </a:p>
        </p:txBody>
      </p:sp>
      <p:sp>
        <p:nvSpPr>
          <p:cNvPr id="49155" name="Rectangle 3"/>
          <p:cNvSpPr>
            <a:spLocks noGrp="1"/>
          </p:cNvSpPr>
          <p:nvPr>
            <p:ph type="body" sz="half" idx="4294967295"/>
          </p:nvPr>
        </p:nvSpPr>
        <p:spPr>
          <a:xfrm>
            <a:off x="323850" y="1268413"/>
            <a:ext cx="5707063" cy="4525962"/>
          </a:xfrm>
        </p:spPr>
        <p:txBody>
          <a:bodyPr/>
          <a:lstStyle/>
          <a:p>
            <a:pPr eaLnBrk="1" hangingPunct="1"/>
            <a:r>
              <a:rPr lang="ru-RU" altLang="ru-RU" sz="2400" b="1" dirty="0" smtClean="0">
                <a:latin typeface="Times New Roman" charset="0"/>
              </a:rPr>
              <a:t>Что сделано из золота у трудолюбивого умельца?</a:t>
            </a:r>
          </a:p>
          <a:p>
            <a:pPr eaLnBrk="1" hangingPunct="1"/>
            <a:r>
              <a:rPr lang="ru-RU" altLang="ru-RU" sz="2400" b="1" dirty="0" smtClean="0">
                <a:latin typeface="Times New Roman" charset="0"/>
              </a:rPr>
              <a:t>Как называют дело, которое обещает хорошую прибыль?</a:t>
            </a:r>
          </a:p>
          <a:p>
            <a:pPr eaLnBrk="1" hangingPunct="1"/>
            <a:r>
              <a:rPr lang="ru-RU" altLang="ru-RU" sz="2400" b="1" dirty="0" smtClean="0">
                <a:latin typeface="Times New Roman" charset="0"/>
              </a:rPr>
              <a:t>Какой термин первым ввел Леонардо да Винчи?</a:t>
            </a:r>
          </a:p>
          <a:p>
            <a:pPr eaLnBrk="1" hangingPunct="1"/>
            <a:r>
              <a:rPr lang="ru-RU" altLang="ru-RU" sz="2400" b="1" dirty="0" smtClean="0">
                <a:latin typeface="Times New Roman" charset="0"/>
              </a:rPr>
              <a:t>Как говорят о том, кто обещает кому-то большие блага, богатства?</a:t>
            </a:r>
          </a:p>
          <a:p>
            <a:pPr eaLnBrk="1" hangingPunct="1"/>
            <a:r>
              <a:rPr lang="ru-RU" altLang="ru-RU" sz="2400" b="1" dirty="0" smtClean="0">
                <a:latin typeface="Times New Roman" charset="0"/>
              </a:rPr>
              <a:t>Как называют образ действий, при котором избегают крайностей, риска, смелых решений?</a:t>
            </a:r>
          </a:p>
          <a:p>
            <a:pPr eaLnBrk="1" hangingPunct="1"/>
            <a:r>
              <a:rPr lang="ru-RU" altLang="ru-RU" sz="2400" b="1" dirty="0" smtClean="0">
                <a:latin typeface="Times New Roman" charset="0"/>
              </a:rPr>
              <a:t>6. Как в старину называли красноречивого оратора?</a:t>
            </a:r>
          </a:p>
        </p:txBody>
      </p:sp>
      <p:sp>
        <p:nvSpPr>
          <p:cNvPr id="49156" name="Rectangle 4"/>
          <p:cNvSpPr>
            <a:spLocks noGrp="1"/>
          </p:cNvSpPr>
          <p:nvPr>
            <p:ph type="body" sz="half" idx="4294967295"/>
          </p:nvPr>
        </p:nvSpPr>
        <p:spPr>
          <a:xfrm>
            <a:off x="6300788" y="1341438"/>
            <a:ext cx="2690812" cy="47386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400" b="1" dirty="0" smtClean="0">
                <a:latin typeface="Times New Roman" charset="0"/>
              </a:rPr>
              <a:t>руки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altLang="ru-RU" sz="2400" b="1" dirty="0" smtClean="0">
              <a:latin typeface="Times New Roman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400" b="1" dirty="0" smtClean="0">
                <a:latin typeface="Times New Roman" charset="0"/>
              </a:rPr>
              <a:t>золотая жила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altLang="ru-RU" sz="2400" b="1" dirty="0" smtClean="0">
              <a:latin typeface="Times New Roman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400" b="1" dirty="0" smtClean="0">
                <a:latin typeface="Times New Roman" charset="0"/>
              </a:rPr>
              <a:t>золотое сечение</a:t>
            </a:r>
          </a:p>
          <a:p>
            <a:pPr eaLnBrk="1" hangingPunct="1">
              <a:lnSpc>
                <a:spcPct val="90000"/>
              </a:lnSpc>
            </a:pPr>
            <a:endParaRPr lang="ru-RU" altLang="ru-RU" sz="2400" b="1" dirty="0" smtClean="0">
              <a:latin typeface="Times New Roman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400" b="1" dirty="0" smtClean="0">
                <a:latin typeface="Times New Roman" charset="0"/>
              </a:rPr>
              <a:t>сулит золотые горы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b="1" dirty="0" smtClean="0">
                <a:latin typeface="Times New Roman" charset="0"/>
              </a:rPr>
              <a:t>золотая середина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altLang="ru-RU" sz="2400" b="1" dirty="0" smtClean="0">
              <a:latin typeface="Times New Roman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400" b="1" dirty="0" smtClean="0">
                <a:latin typeface="Times New Roman" charset="0"/>
              </a:rPr>
              <a:t>златоуст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91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91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1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1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91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91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3713" y="1916113"/>
            <a:ext cx="5643562" cy="4035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1 тур «Разминочный»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 человека, имеющее ценность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(Услуга)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1 тур «Разминочный»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торговли, при которой товар продают по сниженным ценам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(Распродажа)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1 тур «Разминочный»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торговли, при которой товар является уникальным и цены во время торгов повышают сами покупатели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(Аукцион)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1 тур «Разминочный»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sz="6600" b="1" dirty="0" smtClean="0">
                <a:latin typeface="Times New Roman" pitchFamily="18" charset="0"/>
                <a:cs typeface="Times New Roman" pitchFamily="18" charset="0"/>
              </a:rPr>
              <a:t>Деньги, положенные в банк на счёт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/>
              <a:t>(Вклад)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b="1" cap="none" dirty="0" smtClean="0">
                <a:effectLst/>
                <a:latin typeface="Times New Roman" pitchFamily="18" charset="0"/>
              </a:rPr>
              <a:t>1 тур «Разминочный»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sz="6000" b="1" dirty="0" smtClean="0">
                <a:latin typeface="Times New Roman" pitchFamily="18" charset="0"/>
                <a:cs typeface="Times New Roman" pitchFamily="18" charset="0"/>
              </a:rPr>
              <a:t>Действие, выполненное для другого человека бесплатно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6000" dirty="0" smtClean="0"/>
              <a:t>(Помощь)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728</TotalTime>
  <Words>845</Words>
  <Application>Microsoft Office PowerPoint</Application>
  <PresentationFormat>Экран (4:3)</PresentationFormat>
  <Paragraphs>184</Paragraphs>
  <Slides>49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0" baseType="lpstr">
      <vt:lpstr>Трек</vt:lpstr>
      <vt:lpstr>«Эрудированный предприниматель» </vt:lpstr>
      <vt:lpstr>Правила игры</vt:lpstr>
      <vt:lpstr>1 тур «Разминочный»</vt:lpstr>
      <vt:lpstr>1 тур «Разминочный»</vt:lpstr>
      <vt:lpstr>1 тур «Разминочный»</vt:lpstr>
      <vt:lpstr>1 тур «Разминочный»</vt:lpstr>
      <vt:lpstr>1 тур «Разминочный»</vt:lpstr>
      <vt:lpstr>1 тур «Разминочный»</vt:lpstr>
      <vt:lpstr>1 тур «Разминочный»</vt:lpstr>
      <vt:lpstr>1 тур «Разминочный»</vt:lpstr>
      <vt:lpstr>Презентация PowerPoint</vt:lpstr>
      <vt:lpstr>Презентация PowerPoint</vt:lpstr>
      <vt:lpstr>Презентация PowerPoint</vt:lpstr>
      <vt:lpstr>2 тур «Загадочный» </vt:lpstr>
      <vt:lpstr>2 тур «Загадочный» </vt:lpstr>
      <vt:lpstr>2 тур «Загадочный»</vt:lpstr>
      <vt:lpstr>2 тур «Загадочный»</vt:lpstr>
      <vt:lpstr>2 тур «Загадочный»</vt:lpstr>
      <vt:lpstr>2 тур «Загадочный»</vt:lpstr>
      <vt:lpstr>2 тур «Загадочный»</vt:lpstr>
      <vt:lpstr>2 тур «Загадочный»</vt:lpstr>
      <vt:lpstr>2 тур «Загадочный»</vt:lpstr>
      <vt:lpstr>3 тур «Экономико-математический»</vt:lpstr>
      <vt:lpstr>4 тур «Президентский»</vt:lpstr>
      <vt:lpstr>4 тур «Президентский»</vt:lpstr>
      <vt:lpstr>4 тур «Президентский»</vt:lpstr>
      <vt:lpstr>4 тур «Президентский»</vt:lpstr>
      <vt:lpstr>4 тур «Президентский»</vt:lpstr>
      <vt:lpstr>4 тур «Президентский»</vt:lpstr>
      <vt:lpstr>4 тур «Президентский»</vt:lpstr>
      <vt:lpstr>4 тур «Президентский»</vt:lpstr>
      <vt:lpstr>4 тур «Президентский»</vt:lpstr>
      <vt:lpstr>5 тур «Поисковый»</vt:lpstr>
      <vt:lpstr>5 тур «Поисковый»</vt:lpstr>
      <vt:lpstr>5 тур «Поисковый»</vt:lpstr>
      <vt:lpstr>5 тур «Поисковый»</vt:lpstr>
      <vt:lpstr>5 тур «Поисковый»</vt:lpstr>
      <vt:lpstr>5 тур «Поисковый»</vt:lpstr>
      <vt:lpstr>6 тур «Занимательный»</vt:lpstr>
      <vt:lpstr>6 тур «Занимательный»</vt:lpstr>
      <vt:lpstr>6 тур «Занимательный»</vt:lpstr>
      <vt:lpstr>6 тур «Занимательный»</vt:lpstr>
      <vt:lpstr>6 тур «Занимательный»</vt:lpstr>
      <vt:lpstr>6 тур «Занимательный»</vt:lpstr>
      <vt:lpstr>6 тур «Занимательный»</vt:lpstr>
      <vt:lpstr>6 тур «Занимательный»</vt:lpstr>
      <vt:lpstr>6 тур «Занимательный»</vt:lpstr>
      <vt:lpstr>7 тур «Золотой вопрос»</vt:lpstr>
      <vt:lpstr>Презентация PowerPoint</vt:lpstr>
    </vt:vector>
  </TitlesOfParts>
  <Company>МОУ СОШ №18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«Экономическая семерка»</dc:title>
  <dc:creator>Пользователь</dc:creator>
  <cp:lastModifiedBy>ПУ9</cp:lastModifiedBy>
  <cp:revision>49</cp:revision>
  <dcterms:created xsi:type="dcterms:W3CDTF">2013-04-15T06:30:35Z</dcterms:created>
  <dcterms:modified xsi:type="dcterms:W3CDTF">2016-01-29T10:25:35Z</dcterms:modified>
</cp:coreProperties>
</file>