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9" r:id="rId2"/>
    <p:sldId id="256" r:id="rId3"/>
    <p:sldId id="262" r:id="rId4"/>
    <p:sldId id="263" r:id="rId5"/>
    <p:sldId id="265" r:id="rId6"/>
    <p:sldId id="264" r:id="rId7"/>
    <p:sldId id="266" r:id="rId8"/>
    <p:sldId id="288" r:id="rId9"/>
    <p:sldId id="267" r:id="rId10"/>
    <p:sldId id="260" r:id="rId11"/>
    <p:sldId id="268" r:id="rId12"/>
    <p:sldId id="269" r:id="rId13"/>
    <p:sldId id="258" r:id="rId14"/>
    <p:sldId id="270" r:id="rId15"/>
    <p:sldId id="257" r:id="rId16"/>
    <p:sldId id="261" r:id="rId17"/>
    <p:sldId id="279" r:id="rId18"/>
    <p:sldId id="280" r:id="rId19"/>
    <p:sldId id="272" r:id="rId20"/>
    <p:sldId id="281" r:id="rId21"/>
    <p:sldId id="282" r:id="rId22"/>
    <p:sldId id="284" r:id="rId23"/>
    <p:sldId id="286" r:id="rId24"/>
    <p:sldId id="285" r:id="rId25"/>
    <p:sldId id="287" r:id="rId26"/>
    <p:sldId id="273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F095F1D5-D519-4F8D-8F60-50520AC6A08E}">
          <p14:sldIdLst/>
        </p14:section>
        <p14:section name="Раздел без заголовка" id="{0D226E5C-BB4A-4AF8-9775-D927318C76B9}">
          <p14:sldIdLst>
            <p14:sldId id="259"/>
            <p14:sldId id="256"/>
            <p14:sldId id="262"/>
            <p14:sldId id="263"/>
            <p14:sldId id="265"/>
            <p14:sldId id="264"/>
          </p14:sldIdLst>
        </p14:section>
        <p14:section name="Раздел без заголовка" id="{460AB96E-17BA-462C-BEB5-EFBC4CF3FA51}">
          <p14:sldIdLst>
            <p14:sldId id="266"/>
            <p14:sldId id="288"/>
            <p14:sldId id="267"/>
            <p14:sldId id="260"/>
            <p14:sldId id="268"/>
            <p14:sldId id="269"/>
            <p14:sldId id="258"/>
            <p14:sldId id="270"/>
            <p14:sldId id="257"/>
            <p14:sldId id="261"/>
            <p14:sldId id="279"/>
            <p14:sldId id="280"/>
            <p14:sldId id="272"/>
            <p14:sldId id="281"/>
            <p14:sldId id="282"/>
            <p14:sldId id="284"/>
            <p14:sldId id="286"/>
            <p14:sldId id="285"/>
            <p14:sldId id="287"/>
            <p14:sldId id="273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A278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45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3932D0-0A71-4B3F-AA90-554AD09C4132}" type="datetimeFigureOut">
              <a:rPr lang="ru-RU" smtClean="0"/>
              <a:t>18.08.2015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C414FC-CB37-45C8-9763-D102CA6824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04307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C414FC-CB37-45C8-9763-D102CA682484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23667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18.08.2015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18.08.2015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18.08.2015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18.08.2015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18.08.2015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18.08.2015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18.08.2015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18.08.2015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18.08.2015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18.08.2015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18.08.2015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18.08.2015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539552" y="1772816"/>
            <a:ext cx="7772400" cy="4538935"/>
          </a:xfrm>
        </p:spPr>
        <p:txBody>
          <a:bodyPr>
            <a:normAutofit fontScale="90000"/>
          </a:bodyPr>
          <a:lstStyle/>
          <a:p>
            <a:pPr lvl="0">
              <a:lnSpc>
                <a:spcPct val="120000"/>
              </a:lnSpc>
              <a:spcBef>
                <a:spcPct val="20000"/>
              </a:spcBef>
              <a:defRPr/>
            </a:pPr>
            <a:r>
              <a:rPr lang="ru-RU" sz="3600" b="1" dirty="0" smtClean="0">
                <a:latin typeface="+mn-lt"/>
                <a:cs typeface="Times New Roman" pitchFamily="18" charset="0"/>
              </a:rPr>
              <a:t>Мастер-класс </a:t>
            </a:r>
            <a:br>
              <a:rPr lang="ru-RU" sz="3600" b="1" dirty="0" smtClean="0">
                <a:latin typeface="+mn-lt"/>
                <a:cs typeface="Times New Roman" pitchFamily="18" charset="0"/>
              </a:rPr>
            </a:br>
            <a:r>
              <a:rPr lang="ru-RU" sz="3600" b="1" dirty="0" smtClean="0">
                <a:latin typeface="+mn-lt"/>
                <a:cs typeface="Times New Roman" pitchFamily="18" charset="0"/>
              </a:rPr>
              <a:t>по проектированию изделия - декорирование настенных часов </a:t>
            </a:r>
            <a:br>
              <a:rPr lang="ru-RU" sz="3600" b="1" dirty="0" smtClean="0">
                <a:latin typeface="+mn-lt"/>
                <a:cs typeface="Times New Roman" pitchFamily="18" charset="0"/>
              </a:rPr>
            </a:br>
            <a:r>
              <a:rPr lang="ru-RU" sz="3600" b="1" dirty="0" smtClean="0">
                <a:latin typeface="+mn-lt"/>
                <a:cs typeface="Times New Roman" pitchFamily="18" charset="0"/>
              </a:rPr>
              <a:t>«Старинные часы ещё идут…»</a:t>
            </a:r>
            <a:r>
              <a:rPr lang="ru-RU" sz="1600" b="1" dirty="0" smtClean="0">
                <a:solidFill>
                  <a:srgbClr val="5A278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dirty="0" smtClean="0">
                <a:solidFill>
                  <a:srgbClr val="5A278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>
                <a:solidFill>
                  <a:srgbClr val="5A278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dirty="0">
                <a:solidFill>
                  <a:srgbClr val="5A278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solidFill>
                  <a:srgbClr val="5A278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dirty="0" smtClean="0">
                <a:solidFill>
                  <a:srgbClr val="5A278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>
                <a:solidFill>
                  <a:srgbClr val="5A278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dirty="0">
                <a:solidFill>
                  <a:srgbClr val="5A278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b="1" dirty="0">
                <a:solidFill>
                  <a:prstClr val="black"/>
                </a:solidFill>
                <a:latin typeface="+mn-lt"/>
                <a:ea typeface="+mn-ea"/>
                <a:cs typeface="Times New Roman" pitchFamily="18" charset="0"/>
              </a:rPr>
              <a:t>Трошина Лариса Сергеевна </a:t>
            </a:r>
            <a:r>
              <a:rPr lang="ru-RU" sz="2200" dirty="0">
                <a:solidFill>
                  <a:prstClr val="black"/>
                </a:solidFill>
                <a:latin typeface="+mn-lt"/>
                <a:ea typeface="+mn-ea"/>
                <a:cs typeface="Times New Roman" pitchFamily="18" charset="0"/>
              </a:rPr>
              <a:t/>
            </a:r>
            <a:br>
              <a:rPr lang="ru-RU" sz="2200" dirty="0">
                <a:solidFill>
                  <a:prstClr val="black"/>
                </a:solidFill>
                <a:latin typeface="+mn-lt"/>
                <a:ea typeface="+mn-ea"/>
                <a:cs typeface="Times New Roman" pitchFamily="18" charset="0"/>
              </a:rPr>
            </a:br>
            <a:r>
              <a:rPr lang="ru-RU" sz="2200" dirty="0">
                <a:solidFill>
                  <a:prstClr val="black"/>
                </a:solidFill>
                <a:latin typeface="+mn-lt"/>
                <a:ea typeface="+mn-ea"/>
                <a:cs typeface="Times New Roman" pitchFamily="18" charset="0"/>
              </a:rPr>
              <a:t>учитель технологии МБОУ «Лицей №1» р. п. Чамзинка</a:t>
            </a:r>
            <a:br>
              <a:rPr lang="ru-RU" sz="2200" dirty="0">
                <a:solidFill>
                  <a:prstClr val="black"/>
                </a:solidFill>
                <a:latin typeface="+mn-lt"/>
                <a:ea typeface="+mn-ea"/>
                <a:cs typeface="Times New Roman" pitchFamily="18" charset="0"/>
              </a:rPr>
            </a:br>
            <a:r>
              <a:rPr lang="ru-RU" sz="2200" dirty="0">
                <a:solidFill>
                  <a:prstClr val="black"/>
                </a:solidFill>
                <a:latin typeface="+mn-lt"/>
                <a:ea typeface="+mn-ea"/>
                <a:cs typeface="Times New Roman" pitchFamily="18" charset="0"/>
              </a:rPr>
              <a:t>Чамзинского района  Республики Мордовия</a:t>
            </a:r>
            <a:r>
              <a:rPr lang="ru-RU" sz="2000" dirty="0">
                <a:solidFill>
                  <a:prstClr val="black"/>
                </a:solidFill>
                <a:ea typeface="+mn-ea"/>
                <a:cs typeface="+mn-cs"/>
              </a:rPr>
              <a:t/>
            </a:r>
            <a:br>
              <a:rPr lang="ru-RU" sz="2000" dirty="0">
                <a:solidFill>
                  <a:prstClr val="black"/>
                </a:solidFill>
                <a:ea typeface="+mn-ea"/>
                <a:cs typeface="+mn-cs"/>
              </a:rPr>
            </a:br>
            <a:r>
              <a:rPr lang="ru-RU" sz="1600" b="1" dirty="0" smtClean="0">
                <a:solidFill>
                  <a:srgbClr val="5A278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dirty="0" smtClean="0">
                <a:solidFill>
                  <a:srgbClr val="5A278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dirty="0">
                <a:latin typeface="Times New Roman" pitchFamily="18" charset="0"/>
                <a:cs typeface="Times New Roman" pitchFamily="18" charset="0"/>
              </a:rPr>
            </a:br>
            <a:endParaRPr lang="ru-RU" sz="1600" b="1" dirty="0">
              <a:solidFill>
                <a:srgbClr val="5A278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type="subTitle" idx="1"/>
          </p:nvPr>
        </p:nvSpPr>
        <p:spPr>
          <a:xfrm>
            <a:off x="971600" y="332656"/>
            <a:ext cx="7344816" cy="1752600"/>
          </a:xfrm>
        </p:spPr>
        <p:txBody>
          <a:bodyPr>
            <a:normAutofit/>
          </a:bodyPr>
          <a:lstStyle/>
          <a:p>
            <a:pPr lvl="0">
              <a:lnSpc>
                <a:spcPct val="120000"/>
              </a:lnSpc>
              <a:defRPr/>
            </a:pPr>
            <a:r>
              <a:rPr lang="ru-RU" sz="2000" dirty="0" smtClean="0">
                <a:solidFill>
                  <a:schemeClr val="tx1"/>
                </a:solidFill>
                <a:cs typeface="Times New Roman" pitchFamily="18" charset="0"/>
              </a:rPr>
              <a:t>Муниципальное общеобразовательное бюджетное учреждение </a:t>
            </a:r>
            <a:r>
              <a:rPr lang="ru-RU" sz="2000" dirty="0" smtClean="0">
                <a:solidFill>
                  <a:prstClr val="black"/>
                </a:solidFill>
                <a:cs typeface="Times New Roman" pitchFamily="18" charset="0"/>
              </a:rPr>
              <a:t>«Лицей </a:t>
            </a:r>
            <a:r>
              <a:rPr lang="ru-RU" sz="2000" dirty="0">
                <a:solidFill>
                  <a:prstClr val="black"/>
                </a:solidFill>
                <a:cs typeface="Times New Roman" pitchFamily="18" charset="0"/>
              </a:rPr>
              <a:t>№1» р. п. Чамзинка</a:t>
            </a:r>
            <a:br>
              <a:rPr lang="ru-RU" sz="2000" dirty="0">
                <a:solidFill>
                  <a:prstClr val="black"/>
                </a:solidFill>
                <a:cs typeface="Times New Roman" pitchFamily="18" charset="0"/>
              </a:rPr>
            </a:br>
            <a:r>
              <a:rPr lang="ru-RU" sz="2000" dirty="0">
                <a:solidFill>
                  <a:prstClr val="black"/>
                </a:solidFill>
                <a:cs typeface="Times New Roman" pitchFamily="18" charset="0"/>
              </a:rPr>
              <a:t>Чамзинского района  Республики Мордовия</a:t>
            </a:r>
            <a:endParaRPr lang="en-US" sz="2000" dirty="0">
              <a:solidFill>
                <a:prstClr val="black"/>
              </a:solidFill>
              <a:cs typeface="Times New Roman" pitchFamily="18" charset="0"/>
            </a:endParaRPr>
          </a:p>
          <a:p>
            <a:endParaRPr lang="ru-RU" sz="3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84779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D:\Трошина .Л.С\ТП13\оберег\карт оберег\anywalls.com-4113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Представляю свой проект, часы, которых краше нет!</a:t>
            </a:r>
            <a:endParaRPr lang="ru-RU" dirty="0"/>
          </a:p>
        </p:txBody>
      </p:sp>
      <p:pic>
        <p:nvPicPr>
          <p:cNvPr id="8" name="Picture 2" descr="C:\Users\школа\Desktop\66\часы.pn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556792"/>
            <a:ext cx="6912768" cy="5301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1948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D:\Трошина .Л.С\ТП13\оберег\карт оберег\anywalls.com-4113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Старые настенные часы оказались мне нужны.</a:t>
            </a:r>
            <a:endParaRPr lang="ru-R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601369"/>
            <a:ext cx="7416824" cy="5122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6380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D:\Трошина .Л.С\ТП13\оберег\карт оберег\anywalls.com-4113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Механизм я открутила, стрелки быстро отделила.</a:t>
            </a:r>
            <a:endParaRPr lang="ru-RU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556792"/>
            <a:ext cx="7200800" cy="5301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3954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3" descr="D:\Трошина .Л.С\ТП13\оберег\карт оберег\anywalls.com-4113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25551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Заголовок 3"/>
          <p:cNvSpPr>
            <a:spLocks noGrp="1"/>
          </p:cNvSpPr>
          <p:nvPr>
            <p:ph type="title" idx="4294967295"/>
          </p:nvPr>
        </p:nvSpPr>
        <p:spPr>
          <a:xfrm>
            <a:off x="646113" y="274638"/>
            <a:ext cx="8497887" cy="1570037"/>
          </a:xfrm>
        </p:spPr>
        <p:txBody>
          <a:bodyPr>
            <a:normAutofit fontScale="90000"/>
          </a:bodyPr>
          <a:lstStyle/>
          <a:p>
            <a:pPr algn="l" eaLnBrk="1" hangingPunct="1"/>
            <a:r>
              <a:rPr lang="ru-RU" sz="4800" dirty="0" smtClean="0">
                <a:latin typeface="+mn-lt"/>
                <a:cs typeface="Times New Roman" pitchFamily="18" charset="0"/>
              </a:rPr>
              <a:t/>
            </a:r>
            <a:br>
              <a:rPr lang="ru-RU" sz="4800" dirty="0" smtClean="0">
                <a:latin typeface="+mn-lt"/>
                <a:cs typeface="Times New Roman" pitchFamily="18" charset="0"/>
              </a:rPr>
            </a:br>
            <a:r>
              <a:rPr lang="ru-RU" sz="4800" dirty="0">
                <a:latin typeface="+mn-lt"/>
                <a:cs typeface="Times New Roman" pitchFamily="18" charset="0"/>
              </a:rPr>
              <a:t/>
            </a:r>
            <a:br>
              <a:rPr lang="ru-RU" sz="4800" dirty="0">
                <a:latin typeface="+mn-lt"/>
                <a:cs typeface="Times New Roman" pitchFamily="18" charset="0"/>
              </a:rPr>
            </a:br>
            <a:r>
              <a:rPr lang="ru-RU" sz="4800" dirty="0" smtClean="0">
                <a:latin typeface="+mn-lt"/>
                <a:cs typeface="Times New Roman" pitchFamily="18" charset="0"/>
              </a:rPr>
              <a:t/>
            </a:r>
            <a:br>
              <a:rPr lang="ru-RU" sz="4800" dirty="0" smtClean="0">
                <a:latin typeface="+mn-lt"/>
                <a:cs typeface="Times New Roman" pitchFamily="18" charset="0"/>
              </a:rPr>
            </a:br>
            <a:r>
              <a:rPr lang="ru-RU" sz="4800" dirty="0">
                <a:latin typeface="+mn-lt"/>
                <a:cs typeface="Times New Roman" pitchFamily="18" charset="0"/>
              </a:rPr>
              <a:t/>
            </a:r>
            <a:br>
              <a:rPr lang="ru-RU" sz="4800" dirty="0">
                <a:latin typeface="+mn-lt"/>
                <a:cs typeface="Times New Roman" pitchFamily="18" charset="0"/>
              </a:rPr>
            </a:br>
            <a:r>
              <a:rPr lang="ru-RU" sz="4800" dirty="0" smtClean="0">
                <a:latin typeface="+mn-lt"/>
                <a:cs typeface="Times New Roman" pitchFamily="18" charset="0"/>
              </a:rPr>
              <a:t/>
            </a:r>
            <a:br>
              <a:rPr lang="ru-RU" sz="4800" dirty="0" smtClean="0">
                <a:latin typeface="+mn-lt"/>
                <a:cs typeface="Times New Roman" pitchFamily="18" charset="0"/>
              </a:rPr>
            </a:br>
            <a:r>
              <a:rPr lang="ru-RU" sz="4800" dirty="0">
                <a:latin typeface="+mn-lt"/>
                <a:cs typeface="Times New Roman" pitchFamily="18" charset="0"/>
              </a:rPr>
              <a:t/>
            </a:r>
            <a:br>
              <a:rPr lang="ru-RU" sz="4800" dirty="0">
                <a:latin typeface="+mn-lt"/>
                <a:cs typeface="Times New Roman" pitchFamily="18" charset="0"/>
              </a:rPr>
            </a:br>
            <a:r>
              <a:rPr lang="ru-RU" sz="4800" dirty="0" smtClean="0">
                <a:latin typeface="+mn-lt"/>
                <a:cs typeface="Times New Roman" pitchFamily="18" charset="0"/>
              </a:rPr>
              <a:t>Осталось самое приятное -</a:t>
            </a:r>
            <a:br>
              <a:rPr lang="ru-RU" sz="4800" dirty="0" smtClean="0">
                <a:latin typeface="+mn-lt"/>
                <a:cs typeface="Times New Roman" pitchFamily="18" charset="0"/>
              </a:rPr>
            </a:br>
            <a:r>
              <a:rPr lang="ru-RU" sz="4800" dirty="0" smtClean="0">
                <a:latin typeface="+mn-lt"/>
                <a:cs typeface="Times New Roman" pitchFamily="18" charset="0"/>
              </a:rPr>
              <a:t>Украшение!</a:t>
            </a:r>
            <a:br>
              <a:rPr lang="ru-RU" sz="4800" dirty="0" smtClean="0">
                <a:latin typeface="+mn-lt"/>
                <a:cs typeface="Times New Roman" pitchFamily="18" charset="0"/>
              </a:rPr>
            </a:br>
            <a:r>
              <a:rPr lang="ru-RU" sz="4800" dirty="0" smtClean="0">
                <a:latin typeface="+mn-lt"/>
                <a:cs typeface="Times New Roman" pitchFamily="18" charset="0"/>
              </a:rPr>
              <a:t>Дело очень занятное.</a:t>
            </a:r>
            <a:br>
              <a:rPr lang="ru-RU" sz="4800" dirty="0" smtClean="0">
                <a:latin typeface="+mn-lt"/>
                <a:cs typeface="Times New Roman" pitchFamily="18" charset="0"/>
              </a:rPr>
            </a:br>
            <a:r>
              <a:rPr lang="ru-RU" sz="4800" dirty="0" smtClean="0">
                <a:latin typeface="+mn-lt"/>
                <a:cs typeface="Times New Roman" pitchFamily="18" charset="0"/>
              </a:rPr>
              <a:t>Вышивать умею с детства, </a:t>
            </a:r>
            <a:br>
              <a:rPr lang="ru-RU" sz="4800" dirty="0" smtClean="0">
                <a:latin typeface="+mn-lt"/>
                <a:cs typeface="Times New Roman" pitchFamily="18" charset="0"/>
              </a:rPr>
            </a:br>
            <a:r>
              <a:rPr lang="ru-RU" sz="4800" dirty="0" smtClean="0">
                <a:latin typeface="+mn-lt"/>
                <a:cs typeface="Times New Roman" pitchFamily="18" charset="0"/>
              </a:rPr>
              <a:t>Что тут голову ломать – буду гладью вышивать.</a:t>
            </a:r>
            <a:br>
              <a:rPr lang="ru-RU" sz="4800" dirty="0" smtClean="0">
                <a:latin typeface="+mn-lt"/>
                <a:cs typeface="Times New Roman" pitchFamily="18" charset="0"/>
              </a:rPr>
            </a:br>
            <a:endParaRPr lang="ru-RU" sz="4800" dirty="0" smtClean="0">
              <a:latin typeface="+mn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7681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3" descr="D:\Трошина .Л.С\ТП13\оберег\карт оберег\anywalls.com-4113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25551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Заголовок 3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sz="4800" dirty="0" smtClean="0">
                <a:latin typeface="+mn-lt"/>
                <a:cs typeface="Times New Roman" pitchFamily="18" charset="0"/>
              </a:rPr>
              <a:t/>
            </a:r>
            <a:br>
              <a:rPr lang="ru-RU" sz="4800" dirty="0" smtClean="0">
                <a:latin typeface="+mn-lt"/>
                <a:cs typeface="Times New Roman" pitchFamily="18" charset="0"/>
              </a:rPr>
            </a:br>
            <a:r>
              <a:rPr lang="ru-RU" sz="4800" dirty="0" smtClean="0">
                <a:latin typeface="+mn-lt"/>
                <a:cs typeface="Times New Roman" pitchFamily="18" charset="0"/>
              </a:rPr>
              <a:t>Вскоре я определила, </a:t>
            </a:r>
            <a:br>
              <a:rPr lang="ru-RU" sz="4800" dirty="0" smtClean="0">
                <a:latin typeface="+mn-lt"/>
                <a:cs typeface="Times New Roman" pitchFamily="18" charset="0"/>
              </a:rPr>
            </a:br>
            <a:r>
              <a:rPr lang="ru-RU" sz="4800" dirty="0" smtClean="0">
                <a:latin typeface="+mn-lt"/>
                <a:cs typeface="Times New Roman" pitchFamily="18" charset="0"/>
              </a:rPr>
              <a:t>всё подходит, всё мне мило.</a:t>
            </a:r>
            <a:br>
              <a:rPr lang="ru-RU" sz="4800" dirty="0" smtClean="0">
                <a:latin typeface="+mn-lt"/>
                <a:cs typeface="Times New Roman" pitchFamily="18" charset="0"/>
              </a:rPr>
            </a:br>
            <a:endParaRPr lang="ru-RU" sz="4800" dirty="0" smtClean="0">
              <a:latin typeface="+mn-lt"/>
              <a:cs typeface="Times New Roman" pitchFamily="18" charset="0"/>
            </a:endParaRPr>
          </a:p>
        </p:txBody>
      </p:sp>
      <p:pic>
        <p:nvPicPr>
          <p:cNvPr id="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196" y="1484784"/>
            <a:ext cx="5112568" cy="5398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6248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D:\Трошина .Л.С\ТП13\оберег\карт оберег\anywalls.com-4113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Два листочка, три цветочка – вот и композиция</a:t>
            </a:r>
            <a:endParaRPr lang="ru-RU" dirty="0"/>
          </a:p>
        </p:txBody>
      </p:sp>
      <p:pic>
        <p:nvPicPr>
          <p:cNvPr id="7" name="Picture 2" descr="Изображение 017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80" y="1608567"/>
            <a:ext cx="7560840" cy="5249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7444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D:\Трошина .Л.С\ТП13\оберег\карт оберег\anywalls.com-4113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На ткань рисунок перевела,</a:t>
            </a:r>
            <a:br>
              <a:rPr lang="ru-RU" dirty="0" smtClean="0"/>
            </a:br>
            <a:r>
              <a:rPr lang="ru-RU" dirty="0" smtClean="0"/>
              <a:t>Нитки я подобрала.</a:t>
            </a:r>
            <a:br>
              <a:rPr lang="ru-RU" dirty="0" smtClean="0"/>
            </a:br>
            <a:r>
              <a:rPr lang="ru-RU" dirty="0" smtClean="0"/>
              <a:t>Всё, что надо собрала,</a:t>
            </a:r>
            <a:br>
              <a:rPr lang="ru-RU" dirty="0" smtClean="0"/>
            </a:br>
            <a:r>
              <a:rPr lang="ru-RU" dirty="0" smtClean="0"/>
              <a:t>Своё дело начала</a:t>
            </a:r>
            <a:endParaRPr lang="ru-RU" dirty="0"/>
          </a:p>
        </p:txBody>
      </p:sp>
      <p:pic>
        <p:nvPicPr>
          <p:cNvPr id="7" name="Picture 2" descr="0af60207_middle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284984"/>
            <a:ext cx="2625279" cy="2625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6ac679fea87204f239e8d66faa7bf9f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1107" y="4244984"/>
            <a:ext cx="2581786" cy="2276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 descr="ada20fa0a97c535b04b1421ed8ae579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556792"/>
            <a:ext cx="2829976" cy="275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 descr="_MG_5638-Edi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4083319"/>
            <a:ext cx="2829976" cy="2438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08461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D:\Трошина .Л.С\ТП13\оберег\карт оберег\anywalls.com-4113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Припуск швов определила, </a:t>
            </a:r>
            <a:br>
              <a:rPr lang="ru-RU" dirty="0" smtClean="0"/>
            </a:br>
            <a:r>
              <a:rPr lang="ru-RU" dirty="0" smtClean="0"/>
              <a:t>Ткань с запасом раскроила,</a:t>
            </a:r>
            <a:br>
              <a:rPr lang="ru-RU" dirty="0" smtClean="0"/>
            </a:br>
            <a:r>
              <a:rPr lang="ru-RU" dirty="0" smtClean="0"/>
              <a:t>Потом на пяльцах закрепила,</a:t>
            </a:r>
            <a:br>
              <a:rPr lang="ru-RU" dirty="0" smtClean="0"/>
            </a:br>
            <a:r>
              <a:rPr lang="ru-RU" dirty="0" smtClean="0"/>
              <a:t>Цель себе определила: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3429000"/>
            <a:ext cx="6563072" cy="2697163"/>
          </a:xfrm>
        </p:spPr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6" name="Вертикальный свиток 5"/>
          <p:cNvSpPr/>
          <p:nvPr/>
        </p:nvSpPr>
        <p:spPr>
          <a:xfrm>
            <a:off x="539552" y="3068960"/>
            <a:ext cx="8064896" cy="3672408"/>
          </a:xfrm>
          <a:prstGeom prst="verticalScroll">
            <a:avLst/>
          </a:prstGeom>
          <a:solidFill>
            <a:schemeClr val="accent4">
              <a:lumMod val="40000"/>
              <a:lumOff val="60000"/>
            </a:schemeClr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514350" indent="-51435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Calibri" pitchFamily="34" charset="0"/>
              <a:buAutoNum type="arabicPeriod"/>
            </a:pPr>
            <a:r>
              <a:rPr lang="ru-RU" sz="2800" b="1" dirty="0">
                <a:solidFill>
                  <a:schemeClr val="tx1"/>
                </a:solidFill>
              </a:rPr>
              <a:t>Оригинальность</a:t>
            </a:r>
          </a:p>
          <a:p>
            <a:pPr marL="514350" indent="-51435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Calibri" pitchFamily="34" charset="0"/>
              <a:buAutoNum type="arabicPeriod"/>
            </a:pPr>
            <a:r>
              <a:rPr lang="ru-RU" sz="2800" b="1" dirty="0">
                <a:solidFill>
                  <a:schemeClr val="tx1"/>
                </a:solidFill>
              </a:rPr>
              <a:t>Предполагаемые затраты</a:t>
            </a:r>
          </a:p>
          <a:p>
            <a:pPr marL="514350" indent="-51435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Calibri" pitchFamily="34" charset="0"/>
              <a:buAutoNum type="arabicPeriod"/>
            </a:pPr>
            <a:r>
              <a:rPr lang="ru-RU" sz="2800" b="1" dirty="0">
                <a:solidFill>
                  <a:schemeClr val="tx1"/>
                </a:solidFill>
              </a:rPr>
              <a:t>Наличие материалов</a:t>
            </a:r>
          </a:p>
          <a:p>
            <a:pPr marL="514350" indent="-51435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Calibri" pitchFamily="34" charset="0"/>
              <a:buAutoNum type="arabicPeriod"/>
            </a:pPr>
            <a:r>
              <a:rPr lang="ru-RU" sz="2800" b="1" dirty="0">
                <a:solidFill>
                  <a:schemeClr val="tx1"/>
                </a:solidFill>
              </a:rPr>
              <a:t>Соответствие   стиля часов интерьеру</a:t>
            </a:r>
          </a:p>
          <a:p>
            <a:pPr marL="514350" indent="-51435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Calibri" pitchFamily="34" charset="0"/>
              <a:buAutoNum type="arabicPeriod"/>
            </a:pPr>
            <a:r>
              <a:rPr lang="ru-RU" sz="2800" b="1" dirty="0">
                <a:solidFill>
                  <a:schemeClr val="tx1"/>
                </a:solidFill>
              </a:rPr>
              <a:t>Сложность технологии изготовления</a:t>
            </a:r>
          </a:p>
        </p:txBody>
      </p:sp>
    </p:spTree>
    <p:extLst>
      <p:ext uri="{BB962C8B-B14F-4D97-AF65-F5344CB8AC3E}">
        <p14:creationId xmlns:p14="http://schemas.microsoft.com/office/powerpoint/2010/main" val="3853646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3" descr="D:\Трошина .Л.С\ТП13\оберег\карт оберег\anywalls.com-4113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882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332656"/>
            <a:ext cx="91440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>Вышивала гладью я, </a:t>
            </a:r>
            <a:br>
              <a:rPr lang="ru-RU" dirty="0" smtClean="0"/>
            </a:br>
            <a:r>
              <a:rPr lang="ru-RU" dirty="0" smtClean="0"/>
              <a:t>Душа пела у меня.</a:t>
            </a:r>
            <a:br>
              <a:rPr lang="ru-RU" dirty="0" smtClean="0"/>
            </a:br>
            <a:r>
              <a:rPr lang="ru-RU" dirty="0" smtClean="0"/>
              <a:t>Переход от тона к тону, </a:t>
            </a:r>
            <a:br>
              <a:rPr lang="ru-RU" dirty="0" smtClean="0"/>
            </a:br>
            <a:r>
              <a:rPr lang="ru-RU" dirty="0" smtClean="0"/>
              <a:t>Разукрасит вышивку.</a:t>
            </a:r>
            <a:br>
              <a:rPr lang="ru-RU" dirty="0" smtClean="0"/>
            </a:br>
            <a:r>
              <a:rPr lang="ru-RU" dirty="0" smtClean="0"/>
              <a:t>Незаметен будет промах, </a:t>
            </a:r>
            <a:br>
              <a:rPr lang="ru-RU" dirty="0" smtClean="0"/>
            </a:br>
            <a:r>
              <a:rPr lang="ru-RU" dirty="0" smtClean="0"/>
              <a:t>В вышивании листика.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86817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D:\Трошина .Л.С\ТП13\оберег\карт оберег\anywalls.com-4113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607" y="503585"/>
            <a:ext cx="7862785" cy="6354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27026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476672"/>
            <a:ext cx="7992888" cy="1470025"/>
          </a:xfrm>
        </p:spPr>
        <p:txBody>
          <a:bodyPr>
            <a:normAutofit fontScale="90000"/>
          </a:bodyPr>
          <a:lstStyle/>
          <a:p>
            <a:pPr algn="l"/>
            <a:r>
              <a:rPr lang="ru-RU" sz="3200" b="1" dirty="0" smtClean="0"/>
              <a:t/>
            </a:r>
            <a:br>
              <a:rPr lang="ru-RU" sz="3200" b="1" dirty="0" smtClean="0"/>
            </a:br>
            <a:r>
              <a:rPr lang="ru-RU" sz="3200" b="1" dirty="0"/>
              <a:t/>
            </a:r>
            <a:br>
              <a:rPr lang="ru-RU" sz="3200" b="1" dirty="0"/>
            </a:br>
            <a:r>
              <a:rPr lang="ru-RU" sz="3200" b="1" dirty="0" smtClean="0"/>
              <a:t>Цель: </a:t>
            </a:r>
            <a:r>
              <a:rPr lang="ru-RU" sz="3200" dirty="0" smtClean="0"/>
              <a:t>формировать у</a:t>
            </a:r>
            <a:r>
              <a:rPr lang="ru-RU" sz="3200" b="1" dirty="0" smtClean="0"/>
              <a:t> </a:t>
            </a:r>
            <a:r>
              <a:rPr lang="ru-RU" sz="3200" dirty="0" smtClean="0"/>
              <a:t>учащихся  интерес к декоративно-прикладному искусству через проектную деятельность </a:t>
            </a:r>
            <a:r>
              <a:rPr lang="ru-RU" sz="3200" dirty="0"/>
              <a:t>на примере декорирования старых настенных часов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55576" y="2780928"/>
            <a:ext cx="8064896" cy="2808312"/>
          </a:xfrm>
        </p:spPr>
        <p:txBody>
          <a:bodyPr>
            <a:noAutofit/>
          </a:bodyPr>
          <a:lstStyle/>
          <a:p>
            <a:pPr algn="l"/>
            <a:r>
              <a:rPr lang="ru-RU" sz="2900" b="1" dirty="0" smtClean="0">
                <a:solidFill>
                  <a:schemeClr val="tx1"/>
                </a:solidFill>
              </a:rPr>
              <a:t>Задачи: </a:t>
            </a:r>
            <a:r>
              <a:rPr lang="ru-RU" sz="2900" dirty="0" smtClean="0">
                <a:solidFill>
                  <a:schemeClr val="tx1"/>
                </a:solidFill>
              </a:rPr>
              <a:t>сформировать понятия об основных этапах </a:t>
            </a:r>
            <a:r>
              <a:rPr lang="ru-RU" sz="2900" dirty="0">
                <a:solidFill>
                  <a:schemeClr val="tx1"/>
                </a:solidFill>
              </a:rPr>
              <a:t>выполнения творческого </a:t>
            </a:r>
            <a:r>
              <a:rPr lang="ru-RU" sz="2900" dirty="0" smtClean="0">
                <a:solidFill>
                  <a:schemeClr val="tx1"/>
                </a:solidFill>
              </a:rPr>
              <a:t>проекта. Развивать фантазию, </a:t>
            </a:r>
            <a:r>
              <a:rPr lang="ru-RU" sz="2900" dirty="0">
                <a:solidFill>
                  <a:schemeClr val="tx1"/>
                </a:solidFill>
              </a:rPr>
              <a:t>эстетический </a:t>
            </a:r>
            <a:r>
              <a:rPr lang="ru-RU" sz="2900" dirty="0" smtClean="0">
                <a:solidFill>
                  <a:schemeClr val="tx1"/>
                </a:solidFill>
              </a:rPr>
              <a:t>вкус и творческие способности. Усовершенствовать свои навыки и умения в создании новых оригинальных эксклюзивных вещей и совершенствование навыков выполнения творческого проекта.</a:t>
            </a:r>
            <a:endParaRPr lang="ru-RU" sz="2900" dirty="0">
              <a:solidFill>
                <a:schemeClr val="tx1"/>
              </a:solidFill>
            </a:endParaRPr>
          </a:p>
          <a:p>
            <a:pPr algn="l"/>
            <a:endParaRPr lang="ru-RU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0362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3" descr="D:\Трошина .Л.С\ТП13\оберег\карт оберег\anywalls.com-4113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685" y="20867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332656"/>
            <a:ext cx="8820472" cy="1143000"/>
          </a:xfrm>
        </p:spPr>
        <p:txBody>
          <a:bodyPr>
            <a:normAutofit fontScale="90000"/>
          </a:bodyPr>
          <a:lstStyle/>
          <a:p>
            <a:pPr algn="l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>Получается нарядно,</a:t>
            </a:r>
            <a:br>
              <a:rPr lang="ru-RU" dirty="0"/>
            </a:br>
            <a:r>
              <a:rPr lang="ru-RU" dirty="0"/>
              <a:t>просто глаз не оторвать</a:t>
            </a:r>
            <a:r>
              <a:rPr lang="ru-RU" dirty="0" smtClean="0"/>
              <a:t>!</a:t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879" y="1556792"/>
            <a:ext cx="7848871" cy="5301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0023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3" descr="D:\Трошина .Л.С\ТП13\оберег\карт оберег\anywalls.com-4113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685" y="20867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332656"/>
            <a:ext cx="8820472" cy="1143000"/>
          </a:xfrm>
        </p:spPr>
        <p:txBody>
          <a:bodyPr>
            <a:normAutofit fontScale="90000"/>
          </a:bodyPr>
          <a:lstStyle/>
          <a:p>
            <a:pPr algn="l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>Вот теперь уже всё складно,</a:t>
            </a:r>
            <a:br>
              <a:rPr lang="ru-RU" dirty="0" smtClean="0"/>
            </a:br>
            <a:r>
              <a:rPr lang="ru-RU" dirty="0" smtClean="0"/>
              <a:t>Можно в рамочку вставлять!</a:t>
            </a:r>
            <a:br>
              <a:rPr lang="ru-RU" dirty="0" smtClean="0"/>
            </a:br>
            <a:r>
              <a:rPr lang="ru-RU" dirty="0" smtClean="0"/>
              <a:t>Вышивку расправив,</a:t>
            </a:r>
            <a:br>
              <a:rPr lang="ru-RU" dirty="0" smtClean="0"/>
            </a:br>
            <a:r>
              <a:rPr lang="ru-RU" dirty="0" smtClean="0"/>
              <a:t>На картонку прикрепила.</a:t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5" y="2708920"/>
            <a:ext cx="7560840" cy="4149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4798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3" descr="D:\Трошина .Л.С\ТП13\оберег\карт оберег\anywalls.com-4113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26" y="20867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612" y="2348879"/>
            <a:ext cx="7335131" cy="4529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332656"/>
            <a:ext cx="8820472" cy="1143000"/>
          </a:xfrm>
        </p:spPr>
        <p:txBody>
          <a:bodyPr>
            <a:normAutofit fontScale="90000"/>
          </a:bodyPr>
          <a:lstStyle/>
          <a:p>
            <a:pPr algn="l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>Механизм часов обратно</a:t>
            </a:r>
            <a:br>
              <a:rPr lang="ru-RU" dirty="0" smtClean="0"/>
            </a:br>
            <a:r>
              <a:rPr lang="ru-RU" dirty="0" smtClean="0"/>
              <a:t>Быстро, быстро прикрутила.</a:t>
            </a:r>
            <a:br>
              <a:rPr lang="ru-RU" dirty="0" smtClean="0"/>
            </a:br>
            <a:r>
              <a:rPr lang="ru-RU" dirty="0" smtClean="0"/>
              <a:t>Стрелки вставила  и тут…</a:t>
            </a:r>
            <a:br>
              <a:rPr lang="ru-RU" dirty="0" smtClean="0"/>
            </a:br>
            <a:r>
              <a:rPr lang="ru-RU" dirty="0" smtClean="0"/>
              <a:t>Часики мои идут!</a:t>
            </a: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82992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3" descr="D:\Трошина .Л.С\ТП13\оберег\карт оберег\anywalls.com-4113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26" y="20867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332656"/>
            <a:ext cx="8820472" cy="1143000"/>
          </a:xfrm>
        </p:spPr>
        <p:txBody>
          <a:bodyPr>
            <a:normAutofit fontScale="90000"/>
          </a:bodyPr>
          <a:lstStyle/>
          <a:p>
            <a:pPr algn="l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Часы чудо! </a:t>
            </a:r>
            <a:br>
              <a:rPr lang="ru-RU" dirty="0" smtClean="0"/>
            </a:br>
            <a:r>
              <a:rPr lang="ru-RU" dirty="0" smtClean="0"/>
              <a:t>Так меня оценила вся семья.</a:t>
            </a:r>
            <a:br>
              <a:rPr lang="ru-RU" dirty="0" smtClean="0"/>
            </a:br>
            <a:r>
              <a:rPr lang="ru-RU" dirty="0" smtClean="0"/>
              <a:t>В интерьер вписались очень</a:t>
            </a:r>
            <a:br>
              <a:rPr lang="ru-RU" dirty="0" smtClean="0"/>
            </a:br>
            <a:r>
              <a:rPr lang="ru-RU" dirty="0" smtClean="0"/>
              <a:t>И что важно – ходят точно!</a:t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83922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3" descr="D:\Трошина .Л.С\ТП13\оберег\карт оберег\anywalls.com-4113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Заголовок 3"/>
          <p:cNvSpPr>
            <a:spLocks noGrp="1"/>
          </p:cNvSpPr>
          <p:nvPr>
            <p:ph type="title"/>
          </p:nvPr>
        </p:nvSpPr>
        <p:spPr>
          <a:xfrm>
            <a:off x="428625" y="2214563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/>
            <a:endParaRPr lang="ru-RU" sz="11500" b="1" smtClean="0">
              <a:solidFill>
                <a:srgbClr val="0000FF"/>
              </a:solidFill>
              <a:latin typeface="a_Romanus" pitchFamily="82" charset="-52"/>
            </a:endParaRPr>
          </a:p>
        </p:txBody>
      </p:sp>
      <p:pic>
        <p:nvPicPr>
          <p:cNvPr id="26628" name="Picture 4" descr="C:\Documents and Settings\Лариса\Рабочий стол\Новая папка\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106363"/>
            <a:ext cx="8858250" cy="660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5488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3" descr="D:\Трошина .Л.С\ТП13\оберег\карт оберег\anywalls.com-4113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26" y="20867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548680"/>
            <a:ext cx="7992888" cy="1143000"/>
          </a:xfrm>
        </p:spPr>
        <p:txBody>
          <a:bodyPr>
            <a:normAutofit fontScale="90000"/>
          </a:bodyPr>
          <a:lstStyle/>
          <a:p>
            <a:pPr algn="l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b="1" i="1" dirty="0" err="1" smtClean="0"/>
              <a:t>Рекламма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Надоели старые настенные часы?</a:t>
            </a:r>
            <a:br>
              <a:rPr lang="ru-RU" dirty="0" smtClean="0"/>
            </a:br>
            <a:r>
              <a:rPr lang="ru-RU" dirty="0" smtClean="0"/>
              <a:t>А на красивые дизайнерские </a:t>
            </a:r>
            <a:br>
              <a:rPr lang="ru-RU" dirty="0" smtClean="0"/>
            </a:br>
            <a:r>
              <a:rPr lang="ru-RU" dirty="0" smtClean="0"/>
              <a:t>не хватает денег?</a:t>
            </a:r>
            <a:br>
              <a:rPr lang="ru-RU" dirty="0" smtClean="0"/>
            </a:br>
            <a:r>
              <a:rPr lang="ru-RU" dirty="0" smtClean="0"/>
              <a:t>Не в коем случае не отчаивайтесь!</a:t>
            </a:r>
            <a:br>
              <a:rPr lang="ru-RU" dirty="0" smtClean="0"/>
            </a:br>
            <a:r>
              <a:rPr lang="ru-RU" dirty="0" smtClean="0"/>
              <a:t>Такие красивые часы </a:t>
            </a:r>
            <a:r>
              <a:rPr lang="ru-RU" dirty="0"/>
              <a:t>вы можете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сделать своими руками,</a:t>
            </a:r>
            <a:br>
              <a:rPr lang="ru-RU" dirty="0" smtClean="0"/>
            </a:br>
            <a:r>
              <a:rPr lang="ru-RU" dirty="0" smtClean="0"/>
              <a:t>на любой вкус. </a:t>
            </a:r>
            <a:br>
              <a:rPr lang="ru-RU" dirty="0" smtClean="0"/>
            </a:br>
            <a:r>
              <a:rPr lang="ru-RU" dirty="0" smtClean="0"/>
              <a:t>Желаю успехов!</a:t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18399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idx="4294967295"/>
          </p:nvPr>
        </p:nvSpPr>
        <p:spPr>
          <a:xfrm>
            <a:off x="395536" y="188640"/>
            <a:ext cx="8640960" cy="6048523"/>
          </a:xfrm>
        </p:spPr>
        <p:txBody>
          <a:bodyPr>
            <a:normAutofit fontScale="25000" lnSpcReduction="20000"/>
          </a:bodyPr>
          <a:lstStyle/>
          <a:p>
            <a:endParaRPr lang="ru-RU" sz="5900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ru-RU" sz="14400" b="1" i="1" dirty="0" smtClean="0">
                <a:solidFill>
                  <a:schemeClr val="tx1"/>
                </a:solidFill>
              </a:rPr>
              <a:t>Использованная литература:</a:t>
            </a:r>
          </a:p>
          <a:p>
            <a:pPr marL="1371600" indent="-1371600">
              <a:buFont typeface="+mj-lt"/>
              <a:buAutoNum type="arabicPeriod"/>
            </a:pPr>
            <a:r>
              <a:rPr lang="ru-RU" sz="14400" dirty="0" smtClean="0">
                <a:solidFill>
                  <a:schemeClr val="tx1"/>
                </a:solidFill>
              </a:rPr>
              <a:t>Симоненко В.Д., </a:t>
            </a:r>
            <a:r>
              <a:rPr lang="ru-RU" sz="14400" dirty="0" err="1" smtClean="0">
                <a:solidFill>
                  <a:schemeClr val="tx1"/>
                </a:solidFill>
              </a:rPr>
              <a:t>Табурчак</a:t>
            </a:r>
            <a:r>
              <a:rPr lang="ru-RU" sz="14400" dirty="0" smtClean="0">
                <a:solidFill>
                  <a:schemeClr val="tx1"/>
                </a:solidFill>
              </a:rPr>
              <a:t> О.В., Синица Н.В. – Технология 7 класс / учебник для общеобразовательной школы. </a:t>
            </a:r>
            <a:r>
              <a:rPr lang="ru-RU" sz="14400" dirty="0">
                <a:solidFill>
                  <a:schemeClr val="tx1"/>
                </a:solidFill>
              </a:rPr>
              <a:t> </a:t>
            </a:r>
            <a:r>
              <a:rPr lang="ru-RU" sz="14400" dirty="0" smtClean="0">
                <a:solidFill>
                  <a:schemeClr val="tx1"/>
                </a:solidFill>
              </a:rPr>
              <a:t>М. : «</a:t>
            </a:r>
            <a:r>
              <a:rPr lang="ru-RU" sz="14400" dirty="0" err="1" smtClean="0">
                <a:solidFill>
                  <a:schemeClr val="tx1"/>
                </a:solidFill>
              </a:rPr>
              <a:t>Вентана</a:t>
            </a:r>
            <a:r>
              <a:rPr lang="ru-RU" sz="14400" dirty="0" smtClean="0">
                <a:solidFill>
                  <a:schemeClr val="tx1"/>
                </a:solidFill>
              </a:rPr>
              <a:t> - Граф», 2011</a:t>
            </a:r>
          </a:p>
          <a:p>
            <a:pPr marL="1371600" indent="-1371600">
              <a:buFont typeface="+mj-lt"/>
              <a:buAutoNum type="arabicPeriod"/>
            </a:pPr>
            <a:r>
              <a:rPr lang="ru-RU" sz="14400" dirty="0" smtClean="0">
                <a:solidFill>
                  <a:schemeClr val="tx1"/>
                </a:solidFill>
              </a:rPr>
              <a:t>Симоненко В.Д.  Технология : Сборник творческих проектов учащихся -  М. : </a:t>
            </a:r>
            <a:r>
              <a:rPr lang="ru-RU" sz="14400" dirty="0">
                <a:solidFill>
                  <a:schemeClr val="tx1"/>
                </a:solidFill>
              </a:rPr>
              <a:t>«</a:t>
            </a:r>
            <a:r>
              <a:rPr lang="ru-RU" sz="14400" dirty="0" err="1">
                <a:solidFill>
                  <a:schemeClr val="tx1"/>
                </a:solidFill>
              </a:rPr>
              <a:t>Вентана</a:t>
            </a:r>
            <a:r>
              <a:rPr lang="ru-RU" sz="14400" dirty="0">
                <a:solidFill>
                  <a:schemeClr val="tx1"/>
                </a:solidFill>
              </a:rPr>
              <a:t> - Граф», </a:t>
            </a:r>
            <a:r>
              <a:rPr lang="ru-RU" sz="14400" dirty="0" smtClean="0">
                <a:solidFill>
                  <a:schemeClr val="tx1"/>
                </a:solidFill>
              </a:rPr>
              <a:t>2006</a:t>
            </a:r>
          </a:p>
          <a:p>
            <a:pPr marL="1371600" indent="-1371600">
              <a:buFont typeface="+mj-lt"/>
              <a:buAutoNum type="arabicPeriod"/>
            </a:pPr>
            <a:r>
              <a:rPr lang="ru-RU" sz="14400" dirty="0" smtClean="0">
                <a:solidFill>
                  <a:schemeClr val="tx1"/>
                </a:solidFill>
              </a:rPr>
              <a:t>Хелен </a:t>
            </a:r>
            <a:r>
              <a:rPr lang="ru-RU" sz="14400" dirty="0" err="1" smtClean="0">
                <a:solidFill>
                  <a:schemeClr val="tx1"/>
                </a:solidFill>
              </a:rPr>
              <a:t>Стивенс</a:t>
            </a:r>
            <a:r>
              <a:rPr lang="ru-RU" sz="14400" dirty="0" smtClean="0">
                <a:solidFill>
                  <a:schemeClr val="tx1"/>
                </a:solidFill>
              </a:rPr>
              <a:t>,  «Вышивка цветов»  -  Москва  «Мой мир» - 2010</a:t>
            </a:r>
          </a:p>
          <a:p>
            <a:pPr marL="1371600" indent="-1371600">
              <a:buFont typeface="+mj-lt"/>
              <a:buAutoNum type="arabicPeriod"/>
            </a:pPr>
            <a:r>
              <a:rPr lang="ru-RU" sz="14400" smtClean="0"/>
              <a:t>Фотографии авторские</a:t>
            </a:r>
            <a:endParaRPr lang="ru-RU" sz="14400" dirty="0">
              <a:solidFill>
                <a:schemeClr val="tx1"/>
              </a:solidFill>
            </a:endParaRPr>
          </a:p>
          <a:p>
            <a:endParaRPr lang="ru-RU" sz="4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54072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9552" y="188641"/>
            <a:ext cx="7772400" cy="1008112"/>
          </a:xfrm>
        </p:spPr>
        <p:txBody>
          <a:bodyPr>
            <a:noAutofit/>
          </a:bodyPr>
          <a:lstStyle/>
          <a:p>
            <a:r>
              <a:rPr lang="ru-RU" sz="2800" b="1" dirty="0" smtClean="0"/>
              <a:t>1</a:t>
            </a:r>
            <a:r>
              <a:rPr lang="en-US" sz="2800" b="1" dirty="0" smtClean="0"/>
              <a:t>. </a:t>
            </a:r>
            <a:r>
              <a:rPr lang="ru-RU" sz="2800" b="1" dirty="0" smtClean="0"/>
              <a:t>Организационно-подготовительный этап</a:t>
            </a:r>
            <a:endParaRPr lang="ru-RU" sz="2800" b="1" dirty="0"/>
          </a:p>
        </p:txBody>
      </p:sp>
      <p:sp>
        <p:nvSpPr>
          <p:cNvPr id="3" name="Объект 2"/>
          <p:cNvSpPr>
            <a:spLocks noGrp="1"/>
          </p:cNvSpPr>
          <p:nvPr>
            <p:ph type="subTitle" idx="1"/>
          </p:nvPr>
        </p:nvSpPr>
        <p:spPr>
          <a:xfrm>
            <a:off x="683568" y="1124744"/>
            <a:ext cx="7848872" cy="5184576"/>
          </a:xfrm>
        </p:spPr>
        <p:txBody>
          <a:bodyPr>
            <a:normAutofit lnSpcReduction="10000"/>
          </a:bodyPr>
          <a:lstStyle/>
          <a:p>
            <a:pPr algn="l"/>
            <a:r>
              <a:rPr lang="ru-RU" sz="2800" b="1" i="1" dirty="0" smtClean="0">
                <a:solidFill>
                  <a:schemeClr val="tx1"/>
                </a:solidFill>
              </a:rPr>
              <a:t>1.1. Исследование потребностей и актуальности</a:t>
            </a:r>
          </a:p>
          <a:p>
            <a:pPr algn="l"/>
            <a:r>
              <a:rPr lang="ru-RU" sz="2800" dirty="0" smtClean="0">
                <a:solidFill>
                  <a:schemeClr val="tx1"/>
                </a:solidFill>
              </a:rPr>
              <a:t>Часы, прямая связь современного ритма жизни с прошлом и будущим. Помимо основной функции показывать время, часы являются отражением характера и статуса их владельцев, а настенные часы должны служить украшением комнаты. </a:t>
            </a:r>
          </a:p>
          <a:p>
            <a:pPr algn="l"/>
            <a:r>
              <a:rPr lang="ru-RU" sz="2800" dirty="0" smtClean="0">
                <a:solidFill>
                  <a:schemeClr val="tx1"/>
                </a:solidFill>
              </a:rPr>
              <a:t>Старые часы исправно показывают время, но их вид  уже находится в очень непрезентабельном виде, их уже не повесишь на стену.  Давайте дадим  часам вторую жизнь, внесём в их декор какую  ни будь «изюминку»</a:t>
            </a:r>
          </a:p>
          <a:p>
            <a:pPr algn="l"/>
            <a:endParaRPr lang="ru-RU" sz="2400" b="1" i="1" dirty="0" smtClean="0">
              <a:solidFill>
                <a:schemeClr val="tx1"/>
              </a:solidFill>
            </a:endParaRPr>
          </a:p>
          <a:p>
            <a:pPr algn="l"/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92200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620688"/>
            <a:ext cx="8229600" cy="2736304"/>
          </a:xfrm>
        </p:spPr>
        <p:txBody>
          <a:bodyPr>
            <a:normAutofit fontScale="90000"/>
          </a:bodyPr>
          <a:lstStyle/>
          <a:p>
            <a:pPr lvl="0" algn="l">
              <a:spcBef>
                <a:spcPct val="20000"/>
              </a:spcBef>
            </a:pPr>
            <a:r>
              <a:rPr lang="ru-RU" sz="2400" b="1" i="1" dirty="0" smtClean="0">
                <a:solidFill>
                  <a:prstClr val="black"/>
                </a:solidFill>
                <a:ea typeface="+mn-ea"/>
                <a:cs typeface="+mn-cs"/>
              </a:rPr>
              <a:t/>
            </a:r>
            <a:br>
              <a:rPr lang="ru-RU" sz="2400" b="1" i="1" dirty="0" smtClean="0">
                <a:solidFill>
                  <a:prstClr val="black"/>
                </a:solidFill>
                <a:ea typeface="+mn-ea"/>
                <a:cs typeface="+mn-cs"/>
              </a:rPr>
            </a:br>
            <a:r>
              <a:rPr lang="ru-RU" sz="2400" b="1" i="1" dirty="0">
                <a:solidFill>
                  <a:prstClr val="black"/>
                </a:solidFill>
                <a:ea typeface="+mn-ea"/>
                <a:cs typeface="+mn-cs"/>
              </a:rPr>
              <a:t/>
            </a:r>
            <a:br>
              <a:rPr lang="ru-RU" sz="2400" b="1" i="1" dirty="0">
                <a:solidFill>
                  <a:prstClr val="black"/>
                </a:solidFill>
                <a:ea typeface="+mn-ea"/>
                <a:cs typeface="+mn-cs"/>
              </a:rPr>
            </a:br>
            <a:r>
              <a:rPr lang="ru-RU" sz="2400" b="1" i="1" dirty="0" smtClean="0">
                <a:solidFill>
                  <a:prstClr val="black"/>
                </a:solidFill>
                <a:ea typeface="+mn-ea"/>
                <a:cs typeface="+mn-cs"/>
              </a:rPr>
              <a:t/>
            </a:r>
            <a:br>
              <a:rPr lang="ru-RU" sz="2400" b="1" i="1" dirty="0" smtClean="0">
                <a:solidFill>
                  <a:prstClr val="black"/>
                </a:solidFill>
                <a:ea typeface="+mn-ea"/>
                <a:cs typeface="+mn-cs"/>
              </a:rPr>
            </a:br>
            <a:r>
              <a:rPr lang="ru-RU" sz="2400" b="1" i="1" dirty="0">
                <a:solidFill>
                  <a:prstClr val="black"/>
                </a:solidFill>
                <a:ea typeface="+mn-ea"/>
                <a:cs typeface="+mn-cs"/>
              </a:rPr>
              <a:t/>
            </a:r>
            <a:br>
              <a:rPr lang="ru-RU" sz="2400" b="1" i="1" dirty="0">
                <a:solidFill>
                  <a:prstClr val="black"/>
                </a:solidFill>
                <a:ea typeface="+mn-ea"/>
                <a:cs typeface="+mn-cs"/>
              </a:rPr>
            </a:br>
            <a:r>
              <a:rPr lang="ru-RU" sz="2400" b="1" i="1" dirty="0" smtClean="0">
                <a:solidFill>
                  <a:prstClr val="black"/>
                </a:solidFill>
                <a:ea typeface="+mn-ea"/>
                <a:cs typeface="+mn-cs"/>
              </a:rPr>
              <a:t/>
            </a:r>
            <a:br>
              <a:rPr lang="ru-RU" sz="2400" b="1" i="1" dirty="0" smtClean="0">
                <a:solidFill>
                  <a:prstClr val="black"/>
                </a:solidFill>
                <a:ea typeface="+mn-ea"/>
                <a:cs typeface="+mn-cs"/>
              </a:rPr>
            </a:br>
            <a:r>
              <a:rPr lang="ru-RU" sz="2400" b="1" i="1" dirty="0">
                <a:solidFill>
                  <a:prstClr val="black"/>
                </a:solidFill>
                <a:ea typeface="+mn-ea"/>
                <a:cs typeface="+mn-cs"/>
              </a:rPr>
              <a:t/>
            </a:r>
            <a:br>
              <a:rPr lang="ru-RU" sz="2400" b="1" i="1" dirty="0">
                <a:solidFill>
                  <a:prstClr val="black"/>
                </a:solidFill>
                <a:ea typeface="+mn-ea"/>
                <a:cs typeface="+mn-cs"/>
              </a:rPr>
            </a:br>
            <a:r>
              <a:rPr lang="ru-RU" sz="2400" b="1" i="1" dirty="0" smtClean="0">
                <a:solidFill>
                  <a:prstClr val="black"/>
                </a:solidFill>
                <a:ea typeface="+mn-ea"/>
                <a:cs typeface="+mn-cs"/>
              </a:rPr>
              <a:t/>
            </a:r>
            <a:br>
              <a:rPr lang="ru-RU" sz="2400" b="1" i="1" dirty="0" smtClean="0">
                <a:solidFill>
                  <a:prstClr val="black"/>
                </a:solidFill>
                <a:ea typeface="+mn-ea"/>
                <a:cs typeface="+mn-cs"/>
              </a:rPr>
            </a:br>
            <a:r>
              <a:rPr lang="ru-RU" sz="2400" b="1" i="1" dirty="0">
                <a:solidFill>
                  <a:prstClr val="black"/>
                </a:solidFill>
                <a:ea typeface="+mn-ea"/>
                <a:cs typeface="+mn-cs"/>
              </a:rPr>
              <a:t/>
            </a:r>
            <a:br>
              <a:rPr lang="ru-RU" sz="2400" b="1" i="1" dirty="0">
                <a:solidFill>
                  <a:prstClr val="black"/>
                </a:solidFill>
                <a:ea typeface="+mn-ea"/>
                <a:cs typeface="+mn-cs"/>
              </a:rPr>
            </a:br>
            <a:r>
              <a:rPr lang="ru-RU" sz="2400" b="1" i="1" dirty="0" smtClean="0">
                <a:solidFill>
                  <a:prstClr val="black"/>
                </a:solidFill>
                <a:ea typeface="+mn-ea"/>
                <a:cs typeface="+mn-cs"/>
              </a:rPr>
              <a:t/>
            </a:r>
            <a:br>
              <a:rPr lang="ru-RU" sz="2400" b="1" i="1" dirty="0" smtClean="0">
                <a:solidFill>
                  <a:prstClr val="black"/>
                </a:solidFill>
                <a:ea typeface="+mn-ea"/>
                <a:cs typeface="+mn-cs"/>
              </a:rPr>
            </a:br>
            <a:r>
              <a:rPr lang="ru-RU" sz="2400" b="1" i="1" dirty="0">
                <a:solidFill>
                  <a:prstClr val="black"/>
                </a:solidFill>
                <a:ea typeface="+mn-ea"/>
                <a:cs typeface="+mn-cs"/>
              </a:rPr>
              <a:t/>
            </a:r>
            <a:br>
              <a:rPr lang="ru-RU" sz="2400" b="1" i="1" dirty="0">
                <a:solidFill>
                  <a:prstClr val="black"/>
                </a:solidFill>
                <a:ea typeface="+mn-ea"/>
                <a:cs typeface="+mn-cs"/>
              </a:rPr>
            </a:br>
            <a:r>
              <a:rPr lang="ru-RU" sz="2400" b="1" i="1" dirty="0" smtClean="0">
                <a:solidFill>
                  <a:prstClr val="black"/>
                </a:solidFill>
                <a:ea typeface="+mn-ea"/>
                <a:cs typeface="+mn-cs"/>
              </a:rPr>
              <a:t/>
            </a:r>
            <a:br>
              <a:rPr lang="ru-RU" sz="2400" b="1" i="1" dirty="0" smtClean="0">
                <a:solidFill>
                  <a:prstClr val="black"/>
                </a:solidFill>
                <a:ea typeface="+mn-ea"/>
                <a:cs typeface="+mn-cs"/>
              </a:rPr>
            </a:br>
            <a:r>
              <a:rPr lang="ru-RU" sz="2400" b="1" i="1" dirty="0">
                <a:solidFill>
                  <a:prstClr val="black"/>
                </a:solidFill>
                <a:ea typeface="+mn-ea"/>
                <a:cs typeface="+mn-cs"/>
              </a:rPr>
              <a:t/>
            </a:r>
            <a:br>
              <a:rPr lang="ru-RU" sz="2400" b="1" i="1" dirty="0">
                <a:solidFill>
                  <a:prstClr val="black"/>
                </a:solidFill>
                <a:ea typeface="+mn-ea"/>
                <a:cs typeface="+mn-cs"/>
              </a:rPr>
            </a:br>
            <a:r>
              <a:rPr lang="ru-RU" sz="2400" b="1" i="1" dirty="0" smtClean="0">
                <a:solidFill>
                  <a:prstClr val="black"/>
                </a:solidFill>
                <a:ea typeface="+mn-ea"/>
                <a:cs typeface="+mn-cs"/>
              </a:rPr>
              <a:t/>
            </a:r>
            <a:br>
              <a:rPr lang="ru-RU" sz="2400" b="1" i="1" dirty="0" smtClean="0">
                <a:solidFill>
                  <a:prstClr val="black"/>
                </a:solidFill>
                <a:ea typeface="+mn-ea"/>
                <a:cs typeface="+mn-cs"/>
              </a:rPr>
            </a:br>
            <a:r>
              <a:rPr lang="ru-RU" sz="2400" b="1" i="1" dirty="0">
                <a:solidFill>
                  <a:prstClr val="black"/>
                </a:solidFill>
                <a:ea typeface="+mn-ea"/>
                <a:cs typeface="+mn-cs"/>
              </a:rPr>
              <a:t/>
            </a:r>
            <a:br>
              <a:rPr lang="ru-RU" sz="2400" b="1" i="1" dirty="0">
                <a:solidFill>
                  <a:prstClr val="black"/>
                </a:solidFill>
                <a:ea typeface="+mn-ea"/>
                <a:cs typeface="+mn-cs"/>
              </a:rPr>
            </a:br>
            <a:r>
              <a:rPr lang="ru-RU" sz="2400" b="1" i="1" dirty="0" smtClean="0">
                <a:solidFill>
                  <a:prstClr val="black"/>
                </a:solidFill>
                <a:ea typeface="+mn-ea"/>
                <a:cs typeface="+mn-cs"/>
              </a:rPr>
              <a:t/>
            </a:r>
            <a:br>
              <a:rPr lang="ru-RU" sz="2400" b="1" i="1" dirty="0" smtClean="0">
                <a:solidFill>
                  <a:prstClr val="black"/>
                </a:solidFill>
                <a:ea typeface="+mn-ea"/>
                <a:cs typeface="+mn-cs"/>
              </a:rPr>
            </a:br>
            <a:r>
              <a:rPr lang="ru-RU" sz="2400" b="1" i="1" dirty="0">
                <a:solidFill>
                  <a:prstClr val="black"/>
                </a:solidFill>
                <a:ea typeface="+mn-ea"/>
                <a:cs typeface="+mn-cs"/>
              </a:rPr>
              <a:t/>
            </a:r>
            <a:br>
              <a:rPr lang="ru-RU" sz="2400" b="1" i="1" dirty="0">
                <a:solidFill>
                  <a:prstClr val="black"/>
                </a:solidFill>
                <a:ea typeface="+mn-ea"/>
                <a:cs typeface="+mn-cs"/>
              </a:rPr>
            </a:br>
            <a:r>
              <a:rPr lang="ru-RU" sz="3100" b="1" i="1" dirty="0" smtClean="0">
                <a:solidFill>
                  <a:prstClr val="black"/>
                </a:solidFill>
                <a:ea typeface="+mn-ea"/>
                <a:cs typeface="+mn-cs"/>
              </a:rPr>
              <a:t>1.2</a:t>
            </a:r>
            <a:r>
              <a:rPr lang="ru-RU" sz="3100" b="1" i="1" dirty="0">
                <a:solidFill>
                  <a:prstClr val="black"/>
                </a:solidFill>
                <a:ea typeface="+mn-ea"/>
                <a:cs typeface="+mn-cs"/>
              </a:rPr>
              <a:t>. Схема </a:t>
            </a:r>
            <a:r>
              <a:rPr lang="ru-RU" sz="3100" b="1" i="1" dirty="0" smtClean="0">
                <a:solidFill>
                  <a:prstClr val="black"/>
                </a:solidFill>
                <a:ea typeface="+mn-ea"/>
                <a:cs typeface="+mn-cs"/>
              </a:rPr>
              <a:t>обдумывания</a:t>
            </a:r>
            <a:br>
              <a:rPr lang="ru-RU" sz="3100" b="1" i="1" dirty="0" smtClean="0">
                <a:solidFill>
                  <a:prstClr val="black"/>
                </a:solidFill>
                <a:ea typeface="+mn-ea"/>
                <a:cs typeface="+mn-cs"/>
              </a:rPr>
            </a:br>
            <a:r>
              <a:rPr lang="ru-RU" sz="3100" b="1" i="1" dirty="0">
                <a:solidFill>
                  <a:prstClr val="black"/>
                </a:solidFill>
                <a:ea typeface="+mn-ea"/>
                <a:cs typeface="+mn-cs"/>
              </a:rPr>
              <a:t/>
            </a:r>
            <a:br>
              <a:rPr lang="ru-RU" sz="3100" b="1" i="1" dirty="0">
                <a:solidFill>
                  <a:prstClr val="black"/>
                </a:solidFill>
                <a:ea typeface="+mn-ea"/>
                <a:cs typeface="+mn-cs"/>
              </a:rPr>
            </a:br>
            <a:r>
              <a:rPr lang="ru-RU" sz="3100" b="1" i="1" dirty="0">
                <a:solidFill>
                  <a:prstClr val="black"/>
                </a:solidFill>
              </a:rPr>
              <a:t>1.3. Выработка </a:t>
            </a:r>
            <a:r>
              <a:rPr lang="ru-RU" sz="3100" b="1" i="1" dirty="0" smtClean="0">
                <a:solidFill>
                  <a:prstClr val="black"/>
                </a:solidFill>
              </a:rPr>
              <a:t>идей</a:t>
            </a:r>
            <a:br>
              <a:rPr lang="ru-RU" sz="3100" b="1" i="1" dirty="0" smtClean="0">
                <a:solidFill>
                  <a:prstClr val="black"/>
                </a:solidFill>
              </a:rPr>
            </a:br>
            <a:r>
              <a:rPr lang="ru-RU" sz="3100" b="1" i="1" u="sng" dirty="0" smtClean="0">
                <a:solidFill>
                  <a:prstClr val="black"/>
                </a:solidFill>
              </a:rPr>
              <a:t>критерии:</a:t>
            </a:r>
            <a:br>
              <a:rPr lang="ru-RU" sz="3100" b="1" i="1" u="sng" dirty="0" smtClean="0">
                <a:solidFill>
                  <a:prstClr val="black"/>
                </a:solidFill>
              </a:rPr>
            </a:br>
            <a:r>
              <a:rPr lang="ru-RU" sz="3100" b="1" i="1" u="sng" dirty="0" smtClean="0">
                <a:solidFill>
                  <a:prstClr val="black"/>
                </a:solidFill>
              </a:rPr>
              <a:t/>
            </a:r>
            <a:br>
              <a:rPr lang="ru-RU" sz="3100" b="1" i="1" u="sng" dirty="0" smtClean="0">
                <a:solidFill>
                  <a:prstClr val="black"/>
                </a:solidFill>
              </a:rPr>
            </a:br>
            <a:r>
              <a:rPr lang="ru-RU" sz="3100" dirty="0" smtClean="0">
                <a:solidFill>
                  <a:prstClr val="black"/>
                </a:solidFill>
              </a:rPr>
              <a:t>Соответствие стиля часов интерьеру</a:t>
            </a:r>
            <a:br>
              <a:rPr lang="ru-RU" sz="3100" dirty="0" smtClean="0">
                <a:solidFill>
                  <a:prstClr val="black"/>
                </a:solidFill>
              </a:rPr>
            </a:br>
            <a:r>
              <a:rPr lang="ru-RU" sz="3100" dirty="0" smtClean="0">
                <a:solidFill>
                  <a:prstClr val="black"/>
                </a:solidFill>
              </a:rPr>
              <a:t>Сложность технологии изготовления</a:t>
            </a:r>
            <a:br>
              <a:rPr lang="ru-RU" sz="3100" dirty="0" smtClean="0">
                <a:solidFill>
                  <a:prstClr val="black"/>
                </a:solidFill>
              </a:rPr>
            </a:br>
            <a:r>
              <a:rPr lang="ru-RU" sz="3100" dirty="0" smtClean="0">
                <a:solidFill>
                  <a:prstClr val="black"/>
                </a:solidFill>
              </a:rPr>
              <a:t>Оригинальность</a:t>
            </a:r>
            <a:br>
              <a:rPr lang="ru-RU" sz="3100" dirty="0" smtClean="0">
                <a:solidFill>
                  <a:prstClr val="black"/>
                </a:solidFill>
              </a:rPr>
            </a:br>
            <a:r>
              <a:rPr lang="ru-RU" sz="3100" dirty="0" smtClean="0">
                <a:solidFill>
                  <a:prstClr val="black"/>
                </a:solidFill>
              </a:rPr>
              <a:t>Предполагаемые затраты</a:t>
            </a:r>
            <a:br>
              <a:rPr lang="ru-RU" sz="3100" dirty="0" smtClean="0">
                <a:solidFill>
                  <a:prstClr val="black"/>
                </a:solidFill>
              </a:rPr>
            </a:br>
            <a:r>
              <a:rPr lang="ru-RU" sz="3100" dirty="0" smtClean="0">
                <a:solidFill>
                  <a:prstClr val="black"/>
                </a:solidFill>
              </a:rPr>
              <a:t>Наличие материалов</a:t>
            </a:r>
            <a:br>
              <a:rPr lang="ru-RU" sz="3100" dirty="0" smtClean="0">
                <a:solidFill>
                  <a:prstClr val="black"/>
                </a:solidFill>
              </a:rPr>
            </a:br>
            <a:r>
              <a:rPr lang="ru-RU" sz="3100" dirty="0">
                <a:solidFill>
                  <a:prstClr val="black"/>
                </a:solidFill>
              </a:rPr>
              <a:t/>
            </a:r>
            <a:br>
              <a:rPr lang="ru-RU" sz="3100" dirty="0">
                <a:solidFill>
                  <a:prstClr val="black"/>
                </a:solidFill>
              </a:rPr>
            </a:br>
            <a:r>
              <a:rPr lang="ru-RU" sz="3100" b="1" i="1" dirty="0" smtClean="0">
                <a:solidFill>
                  <a:prstClr val="black"/>
                </a:solidFill>
              </a:rPr>
              <a:t>1.4.  Исследование, выявление традиций, истории</a:t>
            </a:r>
            <a:r>
              <a:rPr lang="ru-RU" sz="2400" b="1" i="1" dirty="0" smtClean="0">
                <a:solidFill>
                  <a:prstClr val="black"/>
                </a:solidFill>
              </a:rPr>
              <a:t/>
            </a:r>
            <a:br>
              <a:rPr lang="ru-RU" sz="2400" b="1" i="1" dirty="0" smtClean="0">
                <a:solidFill>
                  <a:prstClr val="black"/>
                </a:solidFill>
              </a:rPr>
            </a:br>
            <a:r>
              <a:rPr lang="ru-RU" sz="2400" dirty="0" smtClean="0">
                <a:solidFill>
                  <a:prstClr val="black"/>
                </a:solidFill>
              </a:rPr>
              <a:t/>
            </a:r>
            <a:br>
              <a:rPr lang="ru-RU" sz="2400" dirty="0" smtClean="0">
                <a:solidFill>
                  <a:prstClr val="black"/>
                </a:solidFill>
              </a:rPr>
            </a:br>
            <a:r>
              <a:rPr lang="ru-RU" sz="2400" dirty="0" smtClean="0">
                <a:solidFill>
                  <a:prstClr val="black"/>
                </a:solidFill>
              </a:rPr>
              <a:t/>
            </a:r>
            <a:br>
              <a:rPr lang="ru-RU" sz="2400" dirty="0" smtClean="0">
                <a:solidFill>
                  <a:prstClr val="black"/>
                </a:solidFill>
              </a:rPr>
            </a:br>
            <a:r>
              <a:rPr lang="ru-RU" sz="2400" dirty="0" smtClean="0">
                <a:solidFill>
                  <a:prstClr val="black"/>
                </a:solidFill>
              </a:rPr>
              <a:t/>
            </a:r>
            <a:br>
              <a:rPr lang="ru-RU" sz="2400" dirty="0" smtClean="0">
                <a:solidFill>
                  <a:prstClr val="black"/>
                </a:solidFill>
              </a:rPr>
            </a:br>
            <a:r>
              <a:rPr lang="ru-RU" sz="2400" b="1" i="1" u="sng" dirty="0" smtClean="0">
                <a:solidFill>
                  <a:prstClr val="black"/>
                </a:solidFill>
              </a:rPr>
              <a:t/>
            </a:r>
            <a:br>
              <a:rPr lang="ru-RU" sz="2400" b="1" i="1" u="sng" dirty="0" smtClean="0">
                <a:solidFill>
                  <a:prstClr val="black"/>
                </a:solidFill>
              </a:rPr>
            </a:br>
            <a:r>
              <a:rPr lang="ru-RU" sz="2400" b="1" i="1" dirty="0" smtClean="0">
                <a:solidFill>
                  <a:prstClr val="black"/>
                </a:solidFill>
              </a:rPr>
              <a:t/>
            </a:r>
            <a:br>
              <a:rPr lang="ru-RU" sz="2400" b="1" i="1" dirty="0" smtClean="0">
                <a:solidFill>
                  <a:prstClr val="black"/>
                </a:solidFill>
              </a:rPr>
            </a:br>
            <a:r>
              <a:rPr lang="ru-RU" sz="2400" b="1" i="1" dirty="0">
                <a:solidFill>
                  <a:prstClr val="black"/>
                </a:solidFill>
                <a:ea typeface="+mn-ea"/>
                <a:cs typeface="+mn-cs"/>
              </a:rPr>
              <a:t/>
            </a:r>
            <a:br>
              <a:rPr lang="ru-RU" sz="2400" b="1" i="1" dirty="0">
                <a:solidFill>
                  <a:prstClr val="black"/>
                </a:solidFill>
                <a:ea typeface="+mn-ea"/>
                <a:cs typeface="+mn-cs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474687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548680"/>
            <a:ext cx="8229600" cy="1143000"/>
          </a:xfrm>
        </p:spPr>
        <p:txBody>
          <a:bodyPr>
            <a:noAutofit/>
          </a:bodyPr>
          <a:lstStyle/>
          <a:p>
            <a:pPr algn="l"/>
            <a:r>
              <a:rPr lang="ru-RU" sz="2800" b="1" i="1" dirty="0">
                <a:solidFill>
                  <a:prstClr val="black"/>
                </a:solidFill>
              </a:rPr>
              <a:t/>
            </a:r>
            <a:br>
              <a:rPr lang="ru-RU" sz="2800" b="1" i="1" dirty="0">
                <a:solidFill>
                  <a:prstClr val="black"/>
                </a:solidFill>
              </a:rPr>
            </a:br>
            <a:r>
              <a:rPr lang="ru-RU" sz="2800" b="1" i="1" dirty="0" smtClean="0">
                <a:solidFill>
                  <a:prstClr val="black"/>
                </a:solidFill>
              </a:rPr>
              <a:t/>
            </a:r>
            <a:br>
              <a:rPr lang="ru-RU" sz="2800" b="1" i="1" dirty="0" smtClean="0">
                <a:solidFill>
                  <a:prstClr val="black"/>
                </a:solidFill>
              </a:rPr>
            </a:br>
            <a:r>
              <a:rPr lang="ru-RU" sz="2800" b="1" i="1" dirty="0">
                <a:solidFill>
                  <a:prstClr val="black"/>
                </a:solidFill>
              </a:rPr>
              <a:t/>
            </a:r>
            <a:br>
              <a:rPr lang="ru-RU" sz="2800" b="1" i="1" dirty="0">
                <a:solidFill>
                  <a:prstClr val="black"/>
                </a:solidFill>
              </a:rPr>
            </a:br>
            <a:r>
              <a:rPr lang="ru-RU" sz="2800" b="1" i="1" dirty="0" smtClean="0">
                <a:solidFill>
                  <a:prstClr val="black"/>
                </a:solidFill>
              </a:rPr>
              <a:t/>
            </a:r>
            <a:br>
              <a:rPr lang="ru-RU" sz="2800" b="1" i="1" dirty="0" smtClean="0">
                <a:solidFill>
                  <a:prstClr val="black"/>
                </a:solidFill>
              </a:rPr>
            </a:br>
            <a:r>
              <a:rPr lang="ru-RU" sz="2800" b="1" i="1" dirty="0">
                <a:solidFill>
                  <a:prstClr val="black"/>
                </a:solidFill>
              </a:rPr>
              <a:t/>
            </a:r>
            <a:br>
              <a:rPr lang="ru-RU" sz="2800" b="1" i="1" dirty="0">
                <a:solidFill>
                  <a:prstClr val="black"/>
                </a:solidFill>
              </a:rPr>
            </a:br>
            <a:r>
              <a:rPr lang="ru-RU" sz="2800" b="1" i="1" dirty="0" smtClean="0">
                <a:solidFill>
                  <a:prstClr val="black"/>
                </a:solidFill>
              </a:rPr>
              <a:t/>
            </a:r>
            <a:br>
              <a:rPr lang="ru-RU" sz="2800" b="1" i="1" dirty="0" smtClean="0">
                <a:solidFill>
                  <a:prstClr val="black"/>
                </a:solidFill>
              </a:rPr>
            </a:br>
            <a:r>
              <a:rPr lang="ru-RU" sz="2800" b="1" i="1" dirty="0" smtClean="0">
                <a:solidFill>
                  <a:prstClr val="black"/>
                </a:solidFill>
              </a:rPr>
              <a:t>2</a:t>
            </a:r>
            <a:r>
              <a:rPr lang="ru-RU" sz="2800" b="1" i="1" dirty="0">
                <a:solidFill>
                  <a:prstClr val="black"/>
                </a:solidFill>
              </a:rPr>
              <a:t>. Конструкторский </a:t>
            </a:r>
            <a:r>
              <a:rPr lang="ru-RU" sz="2800" b="1" i="1" dirty="0" smtClean="0">
                <a:solidFill>
                  <a:prstClr val="black"/>
                </a:solidFill>
              </a:rPr>
              <a:t>этап</a:t>
            </a:r>
            <a:br>
              <a:rPr lang="ru-RU" sz="2800" b="1" i="1" dirty="0" smtClean="0">
                <a:solidFill>
                  <a:prstClr val="black"/>
                </a:solidFill>
              </a:rPr>
            </a:br>
            <a:r>
              <a:rPr lang="ru-RU" sz="2800" b="1" i="1" dirty="0">
                <a:solidFill>
                  <a:prstClr val="black"/>
                </a:solidFill>
              </a:rPr>
              <a:t/>
            </a:r>
            <a:br>
              <a:rPr lang="ru-RU" sz="2800" b="1" i="1" dirty="0">
                <a:solidFill>
                  <a:prstClr val="black"/>
                </a:solidFill>
              </a:rPr>
            </a:br>
            <a:r>
              <a:rPr lang="ru-RU" sz="2800" b="1" i="1" dirty="0" smtClean="0">
                <a:solidFill>
                  <a:prstClr val="black"/>
                </a:solidFill>
              </a:rPr>
              <a:t/>
            </a:r>
            <a:br>
              <a:rPr lang="ru-RU" sz="2800" b="1" i="1" dirty="0" smtClean="0">
                <a:solidFill>
                  <a:prstClr val="black"/>
                </a:solidFill>
              </a:rPr>
            </a:br>
            <a:r>
              <a:rPr lang="ru-RU" sz="2800" i="1" dirty="0" smtClean="0">
                <a:solidFill>
                  <a:prstClr val="black"/>
                </a:solidFill>
              </a:rPr>
              <a:t>2.1. </a:t>
            </a:r>
            <a:r>
              <a:rPr lang="ru-RU" sz="2800" dirty="0" smtClean="0">
                <a:solidFill>
                  <a:prstClr val="black"/>
                </a:solidFill>
              </a:rPr>
              <a:t>Эскизная </a:t>
            </a:r>
            <a:r>
              <a:rPr lang="ru-RU" sz="2800" dirty="0">
                <a:solidFill>
                  <a:prstClr val="black"/>
                </a:solidFill>
              </a:rPr>
              <a:t>проработка  (</a:t>
            </a:r>
            <a:r>
              <a:rPr lang="ru-RU" sz="2800" i="1" dirty="0">
                <a:solidFill>
                  <a:prstClr val="black"/>
                </a:solidFill>
              </a:rPr>
              <a:t>эскиз авторский, за основу взята картина из книги Хелен Стивенсон «Вышивка </a:t>
            </a:r>
            <a:r>
              <a:rPr lang="ru-RU" sz="2800" i="1" dirty="0" smtClean="0">
                <a:solidFill>
                  <a:prstClr val="black"/>
                </a:solidFill>
              </a:rPr>
              <a:t>цветов</a:t>
            </a:r>
            <a:r>
              <a:rPr lang="ru-RU" sz="2800" i="1" dirty="0">
                <a:solidFill>
                  <a:prstClr val="black"/>
                </a:solidFill>
              </a:rPr>
              <a:t>»)</a:t>
            </a:r>
            <a:r>
              <a:rPr lang="ru-RU" sz="2800" dirty="0">
                <a:solidFill>
                  <a:prstClr val="black"/>
                </a:solidFill>
              </a:rPr>
              <a:t/>
            </a:r>
            <a:br>
              <a:rPr lang="ru-RU" sz="2800" dirty="0">
                <a:solidFill>
                  <a:prstClr val="black"/>
                </a:solidFill>
              </a:rPr>
            </a:br>
            <a:r>
              <a:rPr lang="ru-RU" sz="2800" dirty="0" smtClean="0">
                <a:solidFill>
                  <a:prstClr val="black"/>
                </a:solidFill>
              </a:rPr>
              <a:t>2.2. Подбор </a:t>
            </a:r>
            <a:r>
              <a:rPr lang="ru-RU" sz="2800" dirty="0">
                <a:solidFill>
                  <a:prstClr val="black"/>
                </a:solidFill>
              </a:rPr>
              <a:t>материалов и инструментов </a:t>
            </a:r>
            <a:br>
              <a:rPr lang="ru-RU" sz="2800" dirty="0">
                <a:solidFill>
                  <a:prstClr val="black"/>
                </a:solidFill>
              </a:rPr>
            </a:br>
            <a:r>
              <a:rPr lang="ru-RU" sz="2800" dirty="0" smtClean="0">
                <a:solidFill>
                  <a:prstClr val="black"/>
                </a:solidFill>
              </a:rPr>
              <a:t>2.3. Эколого-экономическое </a:t>
            </a:r>
            <a:r>
              <a:rPr lang="ru-RU" sz="2800" dirty="0">
                <a:solidFill>
                  <a:prstClr val="black"/>
                </a:solidFill>
              </a:rPr>
              <a:t>обоснование</a:t>
            </a:r>
            <a:r>
              <a:rPr lang="ru-RU" sz="2800" b="1" i="1" dirty="0">
                <a:solidFill>
                  <a:prstClr val="black"/>
                </a:solidFill>
              </a:rPr>
              <a:t/>
            </a:r>
            <a:br>
              <a:rPr lang="ru-RU" sz="2800" b="1" i="1" dirty="0">
                <a:solidFill>
                  <a:prstClr val="black"/>
                </a:solidFill>
              </a:rPr>
            </a:b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41113640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578298"/>
          </a:xfrm>
        </p:spPr>
        <p:txBody>
          <a:bodyPr>
            <a:normAutofit fontScale="90000"/>
          </a:bodyPr>
          <a:lstStyle/>
          <a:p>
            <a:pPr algn="l"/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2800" b="1" dirty="0"/>
              <a:t/>
            </a:r>
            <a:br>
              <a:rPr lang="ru-RU" sz="2800" b="1" dirty="0"/>
            </a:br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2800" b="1" dirty="0"/>
              <a:t/>
            </a:r>
            <a:br>
              <a:rPr lang="ru-RU" sz="2800" b="1" dirty="0"/>
            </a:br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2800" b="1" dirty="0"/>
              <a:t/>
            </a:r>
            <a:br>
              <a:rPr lang="ru-RU" sz="2800" b="1" dirty="0"/>
            </a:br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2800" b="1" dirty="0"/>
              <a:t/>
            </a:r>
            <a:br>
              <a:rPr lang="ru-RU" sz="2800" b="1" dirty="0"/>
            </a:br>
            <a:r>
              <a:rPr lang="ru-RU" sz="3100" b="1" dirty="0" smtClean="0"/>
              <a:t>3. Технологический этап</a:t>
            </a:r>
            <a:r>
              <a:rPr lang="ru-RU" sz="3100" b="1" i="1" dirty="0" smtClean="0"/>
              <a:t/>
            </a:r>
            <a:br>
              <a:rPr lang="ru-RU" sz="3100" b="1" i="1" dirty="0" smtClean="0"/>
            </a:br>
            <a:r>
              <a:rPr lang="ru-RU" sz="3100" b="1" i="1" dirty="0"/>
              <a:t/>
            </a:r>
            <a:br>
              <a:rPr lang="ru-RU" sz="3100" b="1" i="1" dirty="0"/>
            </a:br>
            <a:r>
              <a:rPr lang="ru-RU" sz="3100" i="1" dirty="0" smtClean="0"/>
              <a:t>3.1. Техника безопасности</a:t>
            </a:r>
            <a:br>
              <a:rPr lang="ru-RU" sz="3100" i="1" dirty="0" smtClean="0"/>
            </a:br>
            <a:r>
              <a:rPr lang="ru-RU" sz="3100" i="1" dirty="0" smtClean="0"/>
              <a:t>3.2. Изготовление изделия</a:t>
            </a:r>
            <a:br>
              <a:rPr lang="ru-RU" sz="3100" i="1" dirty="0" smtClean="0"/>
            </a:br>
            <a:r>
              <a:rPr lang="ru-RU" sz="3100" i="1" dirty="0" smtClean="0"/>
              <a:t>3.3. Дизайн-анализ и самооценка</a:t>
            </a:r>
            <a:br>
              <a:rPr lang="ru-RU" sz="3100" i="1" dirty="0" smtClean="0"/>
            </a:br>
            <a:r>
              <a:rPr lang="ru-RU" sz="3100" i="1" dirty="0" smtClean="0"/>
              <a:t/>
            </a:r>
            <a:br>
              <a:rPr lang="ru-RU" sz="3100" i="1" dirty="0" smtClean="0"/>
            </a:br>
            <a:r>
              <a:rPr lang="ru-RU" sz="3100" i="1" dirty="0"/>
              <a:t/>
            </a:r>
            <a:br>
              <a:rPr lang="ru-RU" sz="3100" i="1" dirty="0"/>
            </a:br>
            <a:r>
              <a:rPr lang="ru-RU" sz="3100" b="1" i="1" dirty="0" smtClean="0"/>
              <a:t>4. Заключительный этап</a:t>
            </a:r>
            <a:br>
              <a:rPr lang="ru-RU" sz="3100" b="1" i="1" dirty="0" smtClean="0"/>
            </a:br>
            <a:r>
              <a:rPr lang="ru-RU" sz="3100" b="1" i="1" dirty="0"/>
              <a:t/>
            </a:r>
            <a:br>
              <a:rPr lang="ru-RU" sz="3100" b="1" i="1" dirty="0"/>
            </a:br>
            <a:r>
              <a:rPr lang="ru-RU" sz="3100" i="1" dirty="0" smtClean="0"/>
              <a:t>4.1. Реклама</a:t>
            </a:r>
            <a:br>
              <a:rPr lang="ru-RU" sz="3100" i="1" dirty="0" smtClean="0"/>
            </a:br>
            <a:r>
              <a:rPr lang="ru-RU" sz="3100" i="1" dirty="0" smtClean="0"/>
              <a:t>4.2. Защита проекта</a:t>
            </a:r>
            <a:endParaRPr lang="ru-RU" sz="3100" i="1" dirty="0"/>
          </a:p>
        </p:txBody>
      </p:sp>
    </p:spTree>
    <p:extLst>
      <p:ext uri="{BB962C8B-B14F-4D97-AF65-F5344CB8AC3E}">
        <p14:creationId xmlns:p14="http://schemas.microsoft.com/office/powerpoint/2010/main" val="22683019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D:\Трошина .Л.С\ТП13\оберег\карт оберег\anywalls.com-4113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25551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7280" y="2204864"/>
            <a:ext cx="7772400" cy="3018259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8900" i="1" dirty="0" err="1"/>
              <a:t>С</a:t>
            </a:r>
            <a:r>
              <a:rPr lang="ru-RU" sz="8900" i="1" dirty="0" err="1" smtClean="0"/>
              <a:t>тариные</a:t>
            </a:r>
            <a:r>
              <a:rPr lang="ru-RU" sz="8900" i="1" dirty="0" smtClean="0"/>
              <a:t> часы </a:t>
            </a:r>
            <a:br>
              <a:rPr lang="ru-RU" sz="8900" i="1" dirty="0" smtClean="0"/>
            </a:br>
            <a:r>
              <a:rPr lang="ru-RU" sz="8900" i="1" dirty="0" smtClean="0"/>
              <a:t>ещё идут…</a:t>
            </a: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755576" y="764704"/>
            <a:ext cx="7772400" cy="1500187"/>
          </a:xfrm>
        </p:spPr>
        <p:txBody>
          <a:bodyPr/>
          <a:lstStyle/>
          <a:p>
            <a:r>
              <a:rPr lang="ru-RU" sz="5400" b="1" cap="all" dirty="0">
                <a:solidFill>
                  <a:prstClr val="black"/>
                </a:solidFill>
                <a:ea typeface="+mj-ea"/>
                <a:cs typeface="+mj-cs"/>
              </a:rPr>
              <a:t>Творческий проект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304184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хема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42874"/>
            <a:ext cx="6378401" cy="6022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3"/>
          <p:cNvSpPr>
            <a:spLocks noChangeArrowheads="1"/>
          </p:cNvSpPr>
          <p:nvPr/>
        </p:nvSpPr>
        <p:spPr bwMode="auto">
          <a:xfrm>
            <a:off x="3187594" y="2229350"/>
            <a:ext cx="2378459" cy="2327064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ts val="1000"/>
              </a:spcAft>
            </a:pPr>
            <a:r>
              <a:rPr lang="ru-RU" sz="1600" b="1" dirty="0" smtClean="0">
                <a:solidFill>
                  <a:srgbClr val="FF0066"/>
                </a:solidFill>
              </a:rPr>
              <a:t>Творческий проект</a:t>
            </a:r>
          </a:p>
          <a:p>
            <a:pPr algn="ctr" fontAlgn="base">
              <a:spcBef>
                <a:spcPct val="0"/>
              </a:spcBef>
              <a:spcAft>
                <a:spcPts val="1000"/>
              </a:spcAft>
            </a:pPr>
            <a:r>
              <a:rPr lang="ru-RU" sz="1600" b="1" dirty="0" smtClean="0">
                <a:solidFill>
                  <a:srgbClr val="0070C0"/>
                </a:solidFill>
              </a:rPr>
              <a:t>Старинные часы ещё идут</a:t>
            </a:r>
            <a:endParaRPr lang="ru-RU" dirty="0" smtClean="0">
              <a:solidFill>
                <a:prstClr val="black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36132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D:\Трошина .Л.С\ТП13\оберег\карт оберег\anywalls.com-4113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25551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196752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>Полюбился мне декор –</a:t>
            </a:r>
            <a:br>
              <a:rPr lang="ru-RU" dirty="0" smtClean="0"/>
            </a:br>
            <a:r>
              <a:rPr lang="ru-RU" dirty="0" smtClean="0"/>
              <a:t> С недалёких очень пор. </a:t>
            </a:r>
            <a:br>
              <a:rPr lang="ru-RU" dirty="0" smtClean="0"/>
            </a:br>
            <a:r>
              <a:rPr lang="ru-RU" dirty="0" smtClean="0"/>
              <a:t>И решила в этот раз, </a:t>
            </a:r>
            <a:br>
              <a:rPr lang="ru-RU" dirty="0" smtClean="0"/>
            </a:br>
            <a:r>
              <a:rPr lang="ru-RU" dirty="0" smtClean="0"/>
              <a:t>Удивить новинкой вас.</a:t>
            </a:r>
            <a:br>
              <a:rPr lang="ru-RU" dirty="0" smtClean="0"/>
            </a:br>
            <a:r>
              <a:rPr lang="ru-RU" dirty="0" smtClean="0"/>
              <a:t>Год учебный настаёт,</a:t>
            </a:r>
            <a:br>
              <a:rPr lang="ru-RU" dirty="0" smtClean="0"/>
            </a:br>
            <a:r>
              <a:rPr lang="ru-RU" dirty="0" smtClean="0"/>
              <a:t>мысль мне голову грызёт, </a:t>
            </a:r>
            <a:br>
              <a:rPr lang="ru-RU" dirty="0" smtClean="0"/>
            </a:br>
            <a:r>
              <a:rPr lang="ru-RU" dirty="0" smtClean="0"/>
              <a:t>Чем же мне вас удивить</a:t>
            </a:r>
            <a:br>
              <a:rPr lang="ru-RU" dirty="0" smtClean="0"/>
            </a:br>
            <a:r>
              <a:rPr lang="ru-RU" dirty="0" smtClean="0"/>
              <a:t>И себя не посрамить.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4599641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281</TotalTime>
  <Words>260</Words>
  <Application>Microsoft Office PowerPoint</Application>
  <PresentationFormat>Экран (4:3)</PresentationFormat>
  <Paragraphs>45</Paragraphs>
  <Slides>26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Тема Office</vt:lpstr>
      <vt:lpstr>Мастер-класс  по проектированию изделия - декорирование настенных часов  «Старинные часы ещё идут…»    Трошина Лариса Сергеевна  учитель технологии МБОУ «Лицей №1» р. п. Чамзинка Чамзинского района  Республики Мордовия   </vt:lpstr>
      <vt:lpstr>  Цель: формировать у учащихся  интерес к декоративно-прикладному искусству через проектную деятельность на примере декорирования старых настенных часов</vt:lpstr>
      <vt:lpstr>1. Организационно-подготовительный этап</vt:lpstr>
      <vt:lpstr>                1.2. Схема обдумывания  1.3. Выработка идей критерии:  Соответствие стиля часов интерьеру Сложность технологии изготовления Оригинальность Предполагаемые затраты Наличие материалов  1.4.  Исследование, выявление традиций, истории       </vt:lpstr>
      <vt:lpstr>      2. Конструкторский этап   2.1. Эскизная проработка  (эскиз авторский, за основу взята картина из книги Хелен Стивенсон «Вышивка цветов») 2.2. Подбор материалов и инструментов  2.3. Эколого-экономическое обоснование </vt:lpstr>
      <vt:lpstr>         3. Технологический этап  3.1. Техника безопасности 3.2. Изготовление изделия 3.3. Дизайн-анализ и самооценка   4. Заключительный этап  4.1. Реклама 4.2. Защита проекта</vt:lpstr>
      <vt:lpstr>  Стариные часы  ещё идут…     </vt:lpstr>
      <vt:lpstr>Презентация PowerPoint</vt:lpstr>
      <vt:lpstr>       Полюбился мне декор –  С недалёких очень пор.  И решила в этот раз,  Удивить новинкой вас. Год учебный настаёт, мысль мне голову грызёт,  Чем же мне вас удивить И себя не посрамить.  </vt:lpstr>
      <vt:lpstr>Представляю свой проект, часы, которых краше нет!</vt:lpstr>
      <vt:lpstr>Старые настенные часы оказались мне нужны.</vt:lpstr>
      <vt:lpstr>Механизм я открутила, стрелки быстро отделила.</vt:lpstr>
      <vt:lpstr>      Осталось самое приятное - Украшение! Дело очень занятное. Вышивать умею с детства,  Что тут голову ломать – буду гладью вышивать. </vt:lpstr>
      <vt:lpstr> Вскоре я определила,  всё подходит, всё мне мило. </vt:lpstr>
      <vt:lpstr>Два листочка, три цветочка – вот и композиция</vt:lpstr>
      <vt:lpstr>   На ткань рисунок перевела, Нитки я подобрала. Всё, что надо собрала, Своё дело начала</vt:lpstr>
      <vt:lpstr>   Припуск швов определила,  Ткань с запасом раскроила, Потом на пяльцах закрепила, Цель себе определила:</vt:lpstr>
      <vt:lpstr>          Вышивала гладью я,  Душа пела у меня. Переход от тона к тону,  Разукрасит вышивку. Незаметен будет промах,  В вышивании листика.   </vt:lpstr>
      <vt:lpstr>   </vt:lpstr>
      <vt:lpstr>       Получается нарядно, просто глаз не оторвать!       </vt:lpstr>
      <vt:lpstr>         Вот теперь уже всё складно, Можно в рамочку вставлять! Вышивку расправив, На картонку прикрепила.       </vt:lpstr>
      <vt:lpstr>          Механизм часов обратно Быстро, быстро прикрутила. Стрелки вставила  и тут… Часики мои идут!        </vt:lpstr>
      <vt:lpstr>             Часы чудо!  Так меня оценила вся семья. В интерьер вписались очень И что важно – ходят точно!         </vt:lpstr>
      <vt:lpstr>Презентация PowerPoint</vt:lpstr>
      <vt:lpstr>                   Рекламма  Надоели старые настенные часы? А на красивые дизайнерские  не хватает денег? Не в коем случае не отчаивайтесь! Такие красивые часы вы можете  сделать своими руками, на любой вкус.  Желаю успехов!            </vt:lpstr>
      <vt:lpstr>  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школа</dc:creator>
  <cp:lastModifiedBy>школа</cp:lastModifiedBy>
  <cp:revision>30</cp:revision>
  <dcterms:created xsi:type="dcterms:W3CDTF">2015-08-18T14:14:33Z</dcterms:created>
  <dcterms:modified xsi:type="dcterms:W3CDTF">2015-08-18T19:06:48Z</dcterms:modified>
</cp:coreProperties>
</file>