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charts/style1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3" r:id="rId4"/>
    <p:sldId id="259" r:id="rId5"/>
    <p:sldId id="264" r:id="rId6"/>
    <p:sldId id="274" r:id="rId7"/>
    <p:sldId id="265" r:id="rId8"/>
    <p:sldId id="260" r:id="rId9"/>
    <p:sldId id="275" r:id="rId10"/>
    <p:sldId id="261" r:id="rId11"/>
    <p:sldId id="266" r:id="rId12"/>
    <p:sldId id="262" r:id="rId13"/>
    <p:sldId id="27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812" autoAdjust="0"/>
  </p:normalViewPr>
  <p:slideViewPr>
    <p:cSldViewPr>
      <p:cViewPr>
        <p:scale>
          <a:sx n="100" d="100"/>
          <a:sy n="100" d="100"/>
        </p:scale>
        <p:origin x="504" y="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 %</c:v>
                </c:pt>
              </c:strCache>
            </c:strRef>
          </c:tx>
          <c:spPr>
            <a:solidFill>
              <a:srgbClr val="FFCCFF"/>
            </a:solidFill>
            <a:ln>
              <a:solidFill>
                <a:srgbClr val="000000"/>
              </a:solidFill>
            </a:ln>
          </c:spPr>
          <c:dLbls>
            <c:dLbl>
              <c:idx val="4"/>
              <c:layout>
                <c:manualLayout>
                  <c:x val="-1.4005602240897404E-3"/>
                  <c:y val="0"/>
                </c:manualLayout>
              </c:layout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aseline="30000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errBars>
            <c:errBarType val="both"/>
            <c:errValType val="stdErr"/>
          </c:errBars>
          <c:val>
            <c:numRef>
              <c:f>Лист1!$B$2:$B$6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%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2"/>
              </a:solidFill>
            </a:ln>
          </c:spPr>
          <c:dLbls>
            <c:dLbl>
              <c:idx val="0"/>
              <c:layout>
                <c:manualLayout>
                  <c:x val="0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00" baseline="32000"/>
                  </a:pPr>
                  <a:endParaRPr lang="ru-RU"/>
                </a:p>
              </c:txPr>
              <c:dLblPos val="out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aseline="20000"/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val>
            <c:numRef>
              <c:f>Лист1!$C$2:$C$6</c:f>
              <c:numCache>
                <c:formatCode>General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dLbls>
          <c:showVal val="1"/>
        </c:dLbls>
        <c:gapWidth val="96"/>
        <c:overlap val="-19"/>
        <c:axId val="79186176"/>
        <c:axId val="79225216"/>
      </c:barChart>
      <c:catAx>
        <c:axId val="79186176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 sz="1200" baseline="0"/>
                </a:pPr>
                <a:r>
                  <a:rPr lang="ru-RU" sz="1200" baseline="0" dirty="0" smtClean="0"/>
                  <a:t>2009-2010          </a:t>
                </a:r>
                <a:r>
                  <a:rPr lang="en-US" sz="1200" baseline="0" dirty="0" smtClean="0"/>
                  <a:t>     </a:t>
                </a:r>
                <a:r>
                  <a:rPr lang="ru-RU" sz="1200" baseline="0" dirty="0" smtClean="0"/>
                  <a:t>2010-2011          </a:t>
                </a:r>
                <a:r>
                  <a:rPr lang="en-US" sz="1200" baseline="0" dirty="0" smtClean="0"/>
                  <a:t>             </a:t>
                </a:r>
                <a:r>
                  <a:rPr lang="ru-RU" sz="1200" baseline="0" dirty="0" smtClean="0"/>
                  <a:t>2011-2012         </a:t>
                </a:r>
                <a:r>
                  <a:rPr lang="en-US" sz="1200" baseline="0" dirty="0" smtClean="0"/>
                  <a:t>        </a:t>
                </a:r>
                <a:r>
                  <a:rPr lang="ru-RU" sz="1200" baseline="0" dirty="0" smtClean="0"/>
                  <a:t> </a:t>
                </a:r>
                <a:r>
                  <a:rPr lang="en-US" sz="1200" baseline="0" dirty="0" smtClean="0"/>
                  <a:t>        </a:t>
                </a:r>
                <a:r>
                  <a:rPr lang="ru-RU" sz="1200" baseline="0" dirty="0" smtClean="0"/>
                  <a:t>2012-2013          </a:t>
                </a:r>
                <a:r>
                  <a:rPr lang="en-US" sz="1200" baseline="0" dirty="0" smtClean="0"/>
                  <a:t>             </a:t>
                </a:r>
                <a:r>
                  <a:rPr lang="ru-RU" sz="1200" baseline="0" dirty="0" smtClean="0"/>
                  <a:t>2013-2014 </a:t>
                </a:r>
                <a:endParaRPr lang="ru-RU" sz="1200" baseline="0" dirty="0"/>
              </a:p>
            </c:rich>
          </c:tx>
          <c:layout>
            <c:manualLayout>
              <c:xMode val="edge"/>
              <c:yMode val="edge"/>
              <c:x val="3.6947239233984651E-2"/>
              <c:y val="0.94148560260381908"/>
            </c:manualLayout>
          </c:layout>
        </c:title>
        <c:numFmt formatCode="General" sourceLinked="0"/>
        <c:tickLblPos val="nextTo"/>
        <c:crossAx val="79225216"/>
        <c:crosses val="autoZero"/>
        <c:auto val="1"/>
        <c:lblAlgn val="ctr"/>
        <c:lblOffset val="100"/>
      </c:catAx>
      <c:valAx>
        <c:axId val="79225216"/>
        <c:scaling>
          <c:orientation val="minMax"/>
          <c:max val="100"/>
          <c:min val="0"/>
        </c:scaling>
        <c:delete val="1"/>
        <c:axPos val="l"/>
        <c:numFmt formatCode="General" sourceLinked="0"/>
        <c:tickLblPos val="nextTo"/>
        <c:crossAx val="79186176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79602243879351164"/>
          <c:y val="0.40565185483559463"/>
          <c:w val="0.16934394230133051"/>
          <c:h val="0.17187778997842509"/>
        </c:manualLayout>
      </c:layout>
      <c:txPr>
        <a:bodyPr/>
        <a:lstStyle/>
        <a:p>
          <a:pPr>
            <a:defRPr sz="1200" spc="-100" baseline="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hart>
    <c:autoTitleDeleted val="1"/>
    <c:plotArea>
      <c:layout>
        <c:manualLayout>
          <c:layoutTarget val="inner"/>
          <c:xMode val="edge"/>
          <c:yMode val="edge"/>
          <c:x val="0"/>
          <c:y val="1.793579945162694E-2"/>
          <c:w val="1"/>
          <c:h val="0.9777845807360732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</c:v>
                </c:pt>
                <c:pt idx="1">
                  <c:v>4.8</c:v>
                </c:pt>
                <c:pt idx="2">
                  <c:v>4.7</c:v>
                </c:pt>
                <c:pt idx="3">
                  <c:v>4.9000000000000004</c:v>
                </c:pt>
                <c:pt idx="4">
                  <c:v>4.5999999999999996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cat>
            <c:numRef>
              <c:f>Лист1!$A$2:$A$7</c:f>
              <c:numCache>
                <c:formatCode>General</c:formatCode>
                <c:ptCount val="6"/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</c:ser>
        <c:gapWidth val="299"/>
        <c:axId val="87057920"/>
        <c:axId val="87056384"/>
      </c:barChart>
      <c:valAx>
        <c:axId val="87056384"/>
        <c:scaling>
          <c:orientation val="minMax"/>
          <c:max val="5"/>
          <c:min val="0"/>
        </c:scaling>
        <c:delete val="1"/>
        <c:axPos val="l"/>
        <c:numFmt formatCode="General" sourceLinked="1"/>
        <c:tickLblPos val="nextTo"/>
        <c:crossAx val="87057920"/>
        <c:crosses val="autoZero"/>
        <c:crossBetween val="between"/>
      </c:valAx>
      <c:catAx>
        <c:axId val="87057920"/>
        <c:scaling>
          <c:orientation val="minMax"/>
        </c:scaling>
        <c:delete val="1"/>
        <c:axPos val="b"/>
        <c:numFmt formatCode="General" sourceLinked="1"/>
        <c:tickLblPos val="nextTo"/>
        <c:crossAx val="87056384"/>
        <c:crosses val="autoZero"/>
        <c:auto val="1"/>
        <c:lblAlgn val="ctr"/>
        <c:lblOffset val="100"/>
      </c:cat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7762684828768649"/>
          <c:y val="0.61511634392277348"/>
          <c:w val="0.18080799238339104"/>
          <c:h val="5.6394115649469077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2.xml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slide" Target="slide2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" Target="slide2.xml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" Target="slide2.xml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slide" Target="slide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slide" Target="slide2.xml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 Condensed" pitchFamily="18" charset="0"/>
                <a:ea typeface="DejaVu Serif Condensed" pitchFamily="18" charset="0"/>
              </a:rPr>
              <a:t>ПОРТФОЛИО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erif Condensed" pitchFamily="18" charset="0"/>
              <a:ea typeface="DejaVu Serif Condense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42" y="4857760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Педагога МАОУ ДОД ДШИ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Сайковой Ольги Викторовны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169" name="Picture 1" descr="C:\Users\ОЛЬГА\Desktop\ноты\театр танц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785926"/>
            <a:ext cx="4643470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Личный вклад в повышение качества образования</a:t>
            </a:r>
            <a:br>
              <a:rPr lang="ru-RU" sz="3200" dirty="0" smtClean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1137" r="986" b="52269"/>
          <a:stretch/>
        </p:blipFill>
        <p:spPr>
          <a:xfrm>
            <a:off x="248122" y="500042"/>
            <a:ext cx="3168353" cy="2664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600400" cy="49543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99758"/>
            <a:ext cx="5081932" cy="3588122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8715404" y="6357958"/>
            <a:ext cx="428596" cy="5000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5993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Личный вклад в повышение качества образования</a:t>
            </a:r>
            <a:br>
              <a:rPr lang="ru-RU" sz="3200" dirty="0" smtClean="0">
                <a:solidFill>
                  <a:srgbClr val="002060"/>
                </a:solidFill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7493"/>
            <a:ext cx="2014193" cy="2825552"/>
          </a:xfrm>
          <a:prstGeom prst="rect">
            <a:avLst/>
          </a:prstGeom>
        </p:spPr>
      </p:pic>
      <p:pic>
        <p:nvPicPr>
          <p:cNvPr id="5" name="Picture 1" descr="C:\Users\ОЛЬГА\Desktop\дши\выступления учеников\2013-03-22-0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2895" y="1179383"/>
            <a:ext cx="2042919" cy="3500462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27" y="3663045"/>
            <a:ext cx="2121120" cy="29695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86"/>
          <a:stretch/>
        </p:blipFill>
        <p:spPr>
          <a:xfrm>
            <a:off x="5914166" y="926089"/>
            <a:ext cx="2576951" cy="37537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62" y="4028914"/>
            <a:ext cx="3859215" cy="2829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5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Участие в различных мероприятиях по распространению опыта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026" y="1340768"/>
            <a:ext cx="3596488" cy="50452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53544"/>
            <a:ext cx="4668011" cy="3501008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718419" cy="2664296"/>
          </a:xfrm>
        </p:spPr>
      </p:pic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8715404" y="6357958"/>
            <a:ext cx="428596" cy="5000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 новых встреч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u="sng" dirty="0" smtClean="0"/>
              <a:t>Итоги освоения образовательных программ 2014-2015 уч. Года</a:t>
            </a:r>
          </a:p>
          <a:p>
            <a:endParaRPr lang="ru-RU" u="sng" dirty="0" smtClean="0"/>
          </a:p>
          <a:p>
            <a:r>
              <a:rPr lang="ru-RU" u="sng" dirty="0" smtClean="0"/>
              <a:t>«Радужные капельки» 2015г</a:t>
            </a:r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u="sng" dirty="0" smtClean="0"/>
          </a:p>
          <a:p>
            <a:endParaRPr lang="ru-RU" u="sng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57686" y="2428868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43636" y="3643314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9671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Личные сведения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6" y="2428868"/>
            <a:ext cx="4617635" cy="33575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>
          <a:xfrm rot="5400000">
            <a:off x="2523791" y="-1309401"/>
            <a:ext cx="1985625" cy="54616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300" r="45668"/>
          <a:stretch/>
        </p:blipFill>
        <p:spPr>
          <a:xfrm rot="5400000">
            <a:off x="1444675" y="3555929"/>
            <a:ext cx="2066365" cy="3384144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6" action="ppaction://hlinksldjump" highlightClick="1"/>
          </p:cNvPr>
          <p:cNvSpPr/>
          <p:nvPr/>
        </p:nvSpPr>
        <p:spPr>
          <a:xfrm>
            <a:off x="8715404" y="6357958"/>
            <a:ext cx="428596" cy="5000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786058"/>
            <a:ext cx="3214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Педагогический стаж 20 лет</a:t>
            </a:r>
          </a:p>
          <a:p>
            <a:r>
              <a:rPr lang="ru-RU" dirty="0" smtClean="0"/>
              <a:t>Стаж работы в ДШИ 16 лет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7465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Результаты освоения и реализация образовательных программ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820472" y="6597352"/>
            <a:ext cx="323528" cy="26064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1772816"/>
          <a:ext cx="8507288" cy="4954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 noChangeAspect="1"/>
          </p:cNvGraphicFramePr>
          <p:nvPr>
            <p:extLst/>
          </p:nvPr>
        </p:nvGraphicFramePr>
        <p:xfrm>
          <a:off x="139789" y="1916832"/>
          <a:ext cx="8464659" cy="4464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42641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157" y="1978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Результаты  внеурочной деятельности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7858148" y="6143644"/>
            <a:ext cx="785818" cy="71435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F:\грамоты\chapter_member_win_sub_Vorotilina_Aleksand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1767710" cy="237626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785794"/>
            <a:ext cx="1513384" cy="21230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045" y="740430"/>
            <a:ext cx="1689025" cy="2369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857232"/>
            <a:ext cx="1643074" cy="2304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29" y="3490132"/>
            <a:ext cx="1620456" cy="2273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785794"/>
            <a:ext cx="1520592" cy="2133119"/>
          </a:xfrm>
          <a:prstGeom prst="rect">
            <a:avLst/>
          </a:prstGeom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3183880"/>
            <a:ext cx="4145280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48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Результаты  внеурочной деятельности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715404" y="6357958"/>
            <a:ext cx="428596" cy="5000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836712"/>
            <a:ext cx="1894759" cy="2658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4" y="3789040"/>
            <a:ext cx="1898577" cy="26580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000108"/>
            <a:ext cx="1872208" cy="2625207"/>
          </a:xfrm>
          <a:prstGeom prst="rect">
            <a:avLst/>
          </a:prstGeom>
        </p:spPr>
      </p:pic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83191059"/>
              </p:ext>
            </p:extLst>
          </p:nvPr>
        </p:nvGraphicFramePr>
        <p:xfrm>
          <a:off x="7116116" y="3711511"/>
          <a:ext cx="1870923" cy="2647629"/>
        </p:xfrm>
        <a:graphic>
          <a:graphicData uri="http://schemas.openxmlformats.org/presentationml/2006/ole">
            <p:oleObj spid="_x0000_s1037" name="Acrobat Document" r:id="rId8" imgW="5667120" imgH="8026920" progId="Acrobat.Document.11">
              <p:embed/>
            </p:oleObj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868" y="843211"/>
            <a:ext cx="3457596" cy="25346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066" b="11064"/>
          <a:stretch/>
        </p:blipFill>
        <p:spPr>
          <a:xfrm>
            <a:off x="2236551" y="3653139"/>
            <a:ext cx="4738231" cy="27048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47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48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Результаты  внеурочной деятельности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715404" y="6357958"/>
            <a:ext cx="428596" cy="5000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41" y="1295630"/>
            <a:ext cx="3068744" cy="22496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0334"/>
            <a:ext cx="3461655" cy="25376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17465"/>
            <a:ext cx="3559882" cy="26096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9" y="718967"/>
            <a:ext cx="2330743" cy="32054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79" y="1266716"/>
            <a:ext cx="2285343" cy="314301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187624" y="1484784"/>
            <a:ext cx="1008112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182043" y="1701711"/>
            <a:ext cx="1008112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194636" y="1556748"/>
            <a:ext cx="1008112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82043" y="1990602"/>
            <a:ext cx="1008112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182043" y="2186862"/>
            <a:ext cx="1008112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182043" y="2551697"/>
            <a:ext cx="1008112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043608" y="2916532"/>
            <a:ext cx="1296144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660232" y="2177025"/>
            <a:ext cx="1008112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660232" y="2249687"/>
            <a:ext cx="1368152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660232" y="2623705"/>
            <a:ext cx="1008112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694926" y="2700993"/>
            <a:ext cx="1117434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694926" y="3059860"/>
            <a:ext cx="1333458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6694926" y="3148846"/>
            <a:ext cx="1333458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478902" y="3740899"/>
            <a:ext cx="1333458" cy="72008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7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Результаты  внеурочной деятельности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497365" y="6309320"/>
            <a:ext cx="543574" cy="4766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F:\фотки\DSC02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0114" y="645654"/>
            <a:ext cx="4327772" cy="2434372"/>
          </a:xfrm>
          <a:prstGeom prst="rect">
            <a:avLst/>
          </a:prstGeom>
          <a:noFill/>
        </p:spPr>
      </p:pic>
      <p:pic>
        <p:nvPicPr>
          <p:cNvPr id="8" name="Picture 2" descr="F:\грамоты\сканкопии грамот\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92" y="525906"/>
            <a:ext cx="1944216" cy="2673869"/>
          </a:xfrm>
          <a:prstGeom prst="rect">
            <a:avLst/>
          </a:prstGeom>
          <a:noFill/>
        </p:spPr>
      </p:pic>
      <p:pic>
        <p:nvPicPr>
          <p:cNvPr id="10" name="Picture 1" descr="C:\Users\ОЛЬГА\Desktop\дши\выступления учеников\концерт в дет-саду2.jpg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79512" y="3845429"/>
            <a:ext cx="2476500" cy="1838325"/>
          </a:xfrm>
          <a:prstGeom prst="rect">
            <a:avLst/>
          </a:prstGeom>
          <a:noFill/>
        </p:spPr>
      </p:pic>
      <p:pic>
        <p:nvPicPr>
          <p:cNvPr id="12" name="Picture 2" descr="C:\Users\ОЛЬГА\Desktop\дши\выступления учеников\концерт в дет-саду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54440" y="3021650"/>
            <a:ext cx="3761776" cy="3608918"/>
          </a:xfrm>
          <a:prstGeom prst="rect">
            <a:avLst/>
          </a:prstGeom>
          <a:noFill/>
        </p:spPr>
      </p:pic>
      <p:pic>
        <p:nvPicPr>
          <p:cNvPr id="13" name="Picture 2" descr="F:\грамоты\крыськова Гилев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10122" y="764704"/>
            <a:ext cx="2406442" cy="3309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449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Владение современными педагогическими технологиями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60548691"/>
              </p:ext>
            </p:extLst>
          </p:nvPr>
        </p:nvGraphicFramePr>
        <p:xfrm>
          <a:off x="611559" y="1154460"/>
          <a:ext cx="3578223" cy="5514900"/>
        </p:xfrm>
        <a:graphic>
          <a:graphicData uri="http://schemas.openxmlformats.org/presentationml/2006/ole">
            <p:oleObj spid="_x0000_s2057" name="Документ" r:id="rId3" imgW="5937809" imgH="9149077" progId="Word.Document.12">
              <p:embed/>
            </p:oleObj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38" y="1089493"/>
            <a:ext cx="4104456" cy="5644834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8748464" y="6453336"/>
            <a:ext cx="395536" cy="40466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Владение современными педагогическими технологиями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2774061" cy="20335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28" y="1057987"/>
            <a:ext cx="3055704" cy="22400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09" y="630262"/>
            <a:ext cx="2979232" cy="21839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8" y="2490644"/>
            <a:ext cx="2839419" cy="20815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37" y="2426373"/>
            <a:ext cx="3014765" cy="22100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38" y="4422978"/>
            <a:ext cx="3321664" cy="2435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58" y="2576883"/>
            <a:ext cx="3233342" cy="23702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80" y="4330317"/>
            <a:ext cx="3311371" cy="2427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3338963" cy="2447703"/>
          </a:xfrm>
          <a:prstGeom prst="rect">
            <a:avLst/>
          </a:prstGeom>
        </p:spPr>
      </p:pic>
      <p:sp>
        <p:nvSpPr>
          <p:cNvPr id="15" name="Управляющая кнопка: домой 14">
            <a:hlinkClick r:id="rId11" action="ppaction://hlinksldjump" highlightClick="1"/>
          </p:cNvPr>
          <p:cNvSpPr/>
          <p:nvPr/>
        </p:nvSpPr>
        <p:spPr>
          <a:xfrm>
            <a:off x="8715404" y="6357958"/>
            <a:ext cx="428596" cy="50004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69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1324</TotalTime>
  <Words>88</Words>
  <Application>Microsoft Office PowerPoint</Application>
  <PresentationFormat>Экран (4:3)</PresentationFormat>
  <Paragraphs>25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Тема Office</vt:lpstr>
      <vt:lpstr>Acrobat Document</vt:lpstr>
      <vt:lpstr>Документ</vt:lpstr>
      <vt:lpstr>ПОРТФОЛИО</vt:lpstr>
      <vt:lpstr>Личные сведения </vt:lpstr>
      <vt:lpstr>Результаты освоения и реализация образовательных программ </vt:lpstr>
      <vt:lpstr>Результаты  внеурочной деятельности </vt:lpstr>
      <vt:lpstr>Результаты  внеурочной деятельности </vt:lpstr>
      <vt:lpstr>Результаты  внеурочной деятельности </vt:lpstr>
      <vt:lpstr>Результаты  внеурочной деятельности </vt:lpstr>
      <vt:lpstr>Владение современными педагогическими технологиями </vt:lpstr>
      <vt:lpstr>Владение современными педагогическими технологиями </vt:lpstr>
      <vt:lpstr>Личный вклад в повышение качества образования </vt:lpstr>
      <vt:lpstr>Личный вклад в повышение качества образования </vt:lpstr>
      <vt:lpstr>Участие в различных мероприятиях по распространению опыта</vt:lpstr>
      <vt:lpstr>До новых встреч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Мasha</dc:creator>
  <cp:lastModifiedBy>1</cp:lastModifiedBy>
  <cp:revision>384</cp:revision>
  <dcterms:created xsi:type="dcterms:W3CDTF">2015-03-22T06:44:28Z</dcterms:created>
  <dcterms:modified xsi:type="dcterms:W3CDTF">2016-02-01T15:54:10Z</dcterms:modified>
</cp:coreProperties>
</file>