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 id="2147483804" r:id="rId3"/>
    <p:sldMasterId id="2147483816" r:id="rId4"/>
    <p:sldMasterId id="2147483840" r:id="rId5"/>
    <p:sldMasterId id="2147483852" r:id="rId6"/>
    <p:sldMasterId id="2147483864" r:id="rId7"/>
    <p:sldMasterId id="2147483876" r:id="rId8"/>
    <p:sldMasterId id="2147483888" r:id="rId9"/>
    <p:sldMasterId id="2147483912" r:id="rId10"/>
    <p:sldMasterId id="2147483924" r:id="rId11"/>
    <p:sldMasterId id="2147483936" r:id="rId12"/>
    <p:sldMasterId id="2147483948" r:id="rId13"/>
    <p:sldMasterId id="2147483960" r:id="rId14"/>
    <p:sldMasterId id="2147483972" r:id="rId15"/>
  </p:sldMasterIdLst>
  <p:notesMasterIdLst>
    <p:notesMasterId r:id="rId43"/>
  </p:notesMasterIdLst>
  <p:sldIdLst>
    <p:sldId id="256" r:id="rId16"/>
    <p:sldId id="257" r:id="rId17"/>
    <p:sldId id="258" r:id="rId18"/>
    <p:sldId id="259" r:id="rId19"/>
    <p:sldId id="260" r:id="rId20"/>
    <p:sldId id="261" r:id="rId21"/>
    <p:sldId id="262" r:id="rId22"/>
    <p:sldId id="268" r:id="rId23"/>
    <p:sldId id="263" r:id="rId24"/>
    <p:sldId id="264" r:id="rId25"/>
    <p:sldId id="265" r:id="rId26"/>
    <p:sldId id="266" r:id="rId27"/>
    <p:sldId id="267" r:id="rId28"/>
    <p:sldId id="269" r:id="rId29"/>
    <p:sldId id="270" r:id="rId30"/>
    <p:sldId id="271" r:id="rId31"/>
    <p:sldId id="272" r:id="rId32"/>
    <p:sldId id="273" r:id="rId33"/>
    <p:sldId id="274" r:id="rId34"/>
    <p:sldId id="279" r:id="rId35"/>
    <p:sldId id="280" r:id="rId36"/>
    <p:sldId id="281" r:id="rId37"/>
    <p:sldId id="275" r:id="rId38"/>
    <p:sldId id="276" r:id="rId39"/>
    <p:sldId id="277" r:id="rId40"/>
    <p:sldId id="278" r:id="rId41"/>
    <p:sldId id="282"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763CE-318A-440B-8C52-3CD4B43442FB}" type="datetimeFigureOut">
              <a:rPr lang="ru-RU" smtClean="0"/>
              <a:pPr/>
              <a:t>23.11.2016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E9947-61E5-4FA3-8221-A23796C030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DE9947-61E5-4FA3-8221-A23796C0309C}" type="slidenum">
              <a:rPr lang="ru-RU" smtClean="0"/>
              <a:pPr/>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E244631-46DF-4226-A587-64E5AB3DAA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E244631-46DF-4226-A587-64E5AB3DAAB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E244631-46DF-4226-A587-64E5AB3DAAB6}" type="slidenum">
              <a:rPr lang="ru-RU" smtClean="0"/>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E244631-46DF-4226-A587-64E5AB3DAAB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E244631-46DF-4226-A587-64E5AB3DAAB6}" type="slidenum">
              <a:rPr lang="ru-RU" smtClean="0"/>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EFFD9611-E972-46A1-AE5D-DF26B0B341ED}" type="datetimeFigureOut">
              <a:rPr lang="ru-RU" smtClean="0"/>
              <a:pPr/>
              <a:t>23.11.2016</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E244631-46DF-4226-A587-64E5AB3DAAB6}"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EFFD9611-E972-46A1-AE5D-DF26B0B341ED}" type="datetimeFigureOut">
              <a:rPr lang="ru-RU" smtClean="0"/>
              <a:pPr/>
              <a:t>23.11.2016</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E244631-46DF-4226-A587-64E5AB3DAAB6}"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AE244631-46DF-4226-A587-64E5AB3DAAB6}"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EFFD9611-E972-46A1-AE5D-DF26B0B341ED}" type="datetimeFigureOut">
              <a:rPr lang="ru-RU" smtClean="0"/>
              <a:pPr/>
              <a:t>23.11.2016</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E244631-46DF-4226-A587-64E5AB3DAAB6}"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EFFD9611-E972-46A1-AE5D-DF26B0B341ED}" type="datetimeFigureOut">
              <a:rPr lang="ru-RU" smtClean="0"/>
              <a:pPr/>
              <a:t>23.11.2016</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E244631-46DF-4226-A587-64E5AB3DAAB6}"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E244631-46DF-4226-A587-64E5AB3DAAB6}" type="slidenum">
              <a:rPr lang="ru-RU" smtClean="0"/>
              <a:pPr/>
              <a:t>‹#›</a:t>
            </a:fld>
            <a:endParaRPr 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FFD9611-E972-46A1-AE5D-DF26B0B341ED}" type="datetimeFigureOut">
              <a:rPr lang="ru-RU" smtClean="0"/>
              <a:pPr/>
              <a:t>23.11.2016</a:t>
            </a:fld>
            <a:endParaRPr lang="ru-RU"/>
          </a:p>
        </p:txBody>
      </p:sp>
      <p:sp>
        <p:nvSpPr>
          <p:cNvPr id="9" name="Номер слайда 8"/>
          <p:cNvSpPr>
            <a:spLocks noGrp="1"/>
          </p:cNvSpPr>
          <p:nvPr>
            <p:ph type="sldNum" sz="quarter" idx="15"/>
          </p:nvPr>
        </p:nvSpPr>
        <p:spPr/>
        <p:txBody>
          <a:bodyPr rtlCol="0"/>
          <a:lstStyle/>
          <a:p>
            <a:fld id="{AE244631-46DF-4226-A587-64E5AB3DAAB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E244631-46DF-4226-A587-64E5AB3DAAB6}" type="slidenum">
              <a:rPr lang="ru-RU" smtClean="0"/>
              <a:pPr/>
              <a:t>‹#›</a:t>
            </a:fld>
            <a:endParaRPr lang="ru-R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FFD9611-E972-46A1-AE5D-DF26B0B341ED}" type="datetimeFigureOut">
              <a:rPr lang="ru-RU" smtClean="0"/>
              <a:pPr/>
              <a:t>23.11.2016</a:t>
            </a:fld>
            <a:endParaRPr lang="ru-RU"/>
          </a:p>
        </p:txBody>
      </p:sp>
      <p:sp>
        <p:nvSpPr>
          <p:cNvPr id="7" name="Номер слайда 6"/>
          <p:cNvSpPr>
            <a:spLocks noGrp="1"/>
          </p:cNvSpPr>
          <p:nvPr>
            <p:ph type="sldNum" sz="quarter" idx="11"/>
          </p:nvPr>
        </p:nvSpPr>
        <p:spPr/>
        <p:txBody>
          <a:bodyPr rtlCol="0"/>
          <a:lstStyle/>
          <a:p>
            <a:fld id="{AE244631-46DF-4226-A587-64E5AB3DAAB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FFD9611-E972-46A1-AE5D-DF26B0B341ED}" type="datetimeFigureOut">
              <a:rPr lang="ru-RU" smtClean="0"/>
              <a:pPr/>
              <a:t>23.11.2016</a:t>
            </a:fld>
            <a:endParaRPr lang="ru-RU"/>
          </a:p>
        </p:txBody>
      </p:sp>
      <p:sp>
        <p:nvSpPr>
          <p:cNvPr id="22" name="Номер слайда 21"/>
          <p:cNvSpPr>
            <a:spLocks noGrp="1"/>
          </p:cNvSpPr>
          <p:nvPr>
            <p:ph type="sldNum" sz="quarter" idx="15"/>
          </p:nvPr>
        </p:nvSpPr>
        <p:spPr/>
        <p:txBody>
          <a:bodyPr rtlCol="0"/>
          <a:lstStyle/>
          <a:p>
            <a:fld id="{AE244631-46DF-4226-A587-64E5AB3DAAB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FFD9611-E972-46A1-AE5D-DF26B0B341ED}" type="datetimeFigureOut">
              <a:rPr lang="ru-RU" smtClean="0"/>
              <a:pPr/>
              <a:t>23.11.2016</a:t>
            </a:fld>
            <a:endParaRPr lang="ru-RU"/>
          </a:p>
        </p:txBody>
      </p:sp>
      <p:sp>
        <p:nvSpPr>
          <p:cNvPr id="18" name="Номер слайда 17"/>
          <p:cNvSpPr>
            <a:spLocks noGrp="1"/>
          </p:cNvSpPr>
          <p:nvPr>
            <p:ph type="sldNum" sz="quarter" idx="11"/>
          </p:nvPr>
        </p:nvSpPr>
        <p:spPr/>
        <p:txBody>
          <a:bodyPr rtlCol="0"/>
          <a:lstStyle/>
          <a:p>
            <a:fld id="{AE244631-46DF-4226-A587-64E5AB3DAAB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FFD9611-E972-46A1-AE5D-DF26B0B341ED}" type="datetimeFigureOut">
              <a:rPr lang="ru-RU" smtClean="0"/>
              <a:pPr/>
              <a:t>23.11.2016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E244631-46DF-4226-A587-64E5AB3DAAB6}" type="slidenum">
              <a:rPr lang="ru-RU" smtClean="0"/>
              <a:pPr/>
              <a:t>‹#›</a:t>
            </a:fld>
            <a:endParaRPr 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E244631-46DF-4226-A587-64E5AB3DAAB6}"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E244631-46DF-4226-A587-64E5AB3DAAB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E244631-46DF-4226-A587-64E5AB3DAAB6}" type="slidenum">
              <a:rPr lang="ru-RU" smtClean="0"/>
              <a:pPr/>
              <a:t>‹#›</a:t>
            </a:fld>
            <a:endParaRPr lang="ru-R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E244631-46DF-4226-A587-64E5AB3DAAB6}"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E244631-46DF-4226-A587-64E5AB3DAAB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E244631-46DF-4226-A587-64E5AB3DAAB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16" name="Номер слайда 15"/>
          <p:cNvSpPr>
            <a:spLocks noGrp="1"/>
          </p:cNvSpPr>
          <p:nvPr>
            <p:ph type="sldNum" sz="quarter" idx="11"/>
          </p:nvPr>
        </p:nvSpPr>
        <p:spPr/>
        <p:txBody>
          <a:bodyPr/>
          <a:lstStyle/>
          <a:p>
            <a:fld id="{AE244631-46DF-4226-A587-64E5AB3DAAB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FFD9611-E972-46A1-AE5D-DF26B0B341ED}" type="datetimeFigureOut">
              <a:rPr lang="ru-RU" smtClean="0"/>
              <a:pPr/>
              <a:t>23.11.2016</a:t>
            </a:fld>
            <a:endParaRPr lang="ru-RU"/>
          </a:p>
        </p:txBody>
      </p:sp>
      <p:sp>
        <p:nvSpPr>
          <p:cNvPr id="15" name="Номер слайда 14"/>
          <p:cNvSpPr>
            <a:spLocks noGrp="1"/>
          </p:cNvSpPr>
          <p:nvPr>
            <p:ph type="sldNum" sz="quarter" idx="15"/>
          </p:nvPr>
        </p:nvSpPr>
        <p:spPr/>
        <p:txBody>
          <a:bodyPr/>
          <a:lstStyle>
            <a:lvl1pPr algn="ctr">
              <a:defRPr/>
            </a:lvl1pPr>
          </a:lstStyle>
          <a:p>
            <a:fld id="{AE244631-46DF-4226-A587-64E5AB3DAAB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E244631-46DF-4226-A587-64E5AB3DAAB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E244631-46DF-4226-A587-64E5AB3DAAB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244631-46DF-4226-A587-64E5AB3DAAB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FFD9611-E972-46A1-AE5D-DF26B0B341ED}" type="datetimeFigureOut">
              <a:rPr lang="ru-RU" smtClean="0"/>
              <a:pPr/>
              <a:t>23.11.2016</a:t>
            </a:fld>
            <a:endParaRPr lang="ru-RU"/>
          </a:p>
        </p:txBody>
      </p:sp>
      <p:sp>
        <p:nvSpPr>
          <p:cNvPr id="9" name="Номер слайда 8"/>
          <p:cNvSpPr>
            <a:spLocks noGrp="1"/>
          </p:cNvSpPr>
          <p:nvPr>
            <p:ph type="sldNum" sz="quarter" idx="15"/>
          </p:nvPr>
        </p:nvSpPr>
        <p:spPr/>
        <p:txBody>
          <a:bodyPr/>
          <a:lstStyle/>
          <a:p>
            <a:fld id="{AE244631-46DF-4226-A587-64E5AB3DAAB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9" name="Номер слайда 8"/>
          <p:cNvSpPr>
            <a:spLocks noGrp="1"/>
          </p:cNvSpPr>
          <p:nvPr>
            <p:ph type="sldNum" sz="quarter" idx="11"/>
          </p:nvPr>
        </p:nvSpPr>
        <p:spPr/>
        <p:txBody>
          <a:bodyPr/>
          <a:lstStyle/>
          <a:p>
            <a:fld id="{AE244631-46DF-4226-A587-64E5AB3DAAB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E244631-46DF-4226-A587-64E5AB3DAAB6}"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FFD9611-E972-46A1-AE5D-DF26B0B341ED}" type="datetimeFigureOut">
              <a:rPr lang="ru-RU" smtClean="0"/>
              <a:pPr/>
              <a:t>23.11.2016</a:t>
            </a:fld>
            <a:endParaRPr lang="ru-RU"/>
          </a:p>
        </p:txBody>
      </p:sp>
      <p:sp>
        <p:nvSpPr>
          <p:cNvPr id="27" name="Номер слайда 26"/>
          <p:cNvSpPr>
            <a:spLocks noGrp="1"/>
          </p:cNvSpPr>
          <p:nvPr>
            <p:ph type="sldNum" sz="quarter" idx="11"/>
          </p:nvPr>
        </p:nvSpPr>
        <p:spPr/>
        <p:txBody>
          <a:bodyPr rtlCol="0"/>
          <a:lstStyle/>
          <a:p>
            <a:fld id="{AE244631-46DF-4226-A587-64E5AB3DAAB6}"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E244631-46DF-4226-A587-64E5AB3DAAB6}"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FFD9611-E972-46A1-AE5D-DF26B0B341ED}" type="datetimeFigureOut">
              <a:rPr lang="ru-RU" smtClean="0"/>
              <a:pPr/>
              <a:t>23.11.2016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E244631-46DF-4226-A587-64E5AB3DAAB6}"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FFD9611-E972-46A1-AE5D-DF26B0B341ED}" type="datetimeFigureOut">
              <a:rPr lang="ru-RU" smtClean="0"/>
              <a:pPr/>
              <a:t>23.11.2016</a:t>
            </a:fld>
            <a:endParaRPr lang="ru-RU"/>
          </a:p>
        </p:txBody>
      </p:sp>
      <p:sp>
        <p:nvSpPr>
          <p:cNvPr id="27" name="Номер слайда 26"/>
          <p:cNvSpPr>
            <a:spLocks noGrp="1"/>
          </p:cNvSpPr>
          <p:nvPr>
            <p:ph type="sldNum" sz="quarter" idx="11"/>
          </p:nvPr>
        </p:nvSpPr>
        <p:spPr/>
        <p:txBody>
          <a:bodyPr rtlCol="0"/>
          <a:lstStyle/>
          <a:p>
            <a:fld id="{AE244631-46DF-4226-A587-64E5AB3DAAB6}"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E244631-46DF-4226-A587-64E5AB3DAAB6}"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FFD9611-E972-46A1-AE5D-DF26B0B341ED}" type="datetimeFigureOut">
              <a:rPr lang="ru-RU" smtClean="0"/>
              <a:pPr/>
              <a:t>23.11.2016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E244631-46DF-4226-A587-64E5AB3DAAB6}"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244631-46DF-4226-A587-64E5AB3DAAB6}"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E244631-46DF-4226-A587-64E5AB3DAAB6}"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E244631-46DF-4226-A587-64E5AB3DAAB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244631-46DF-4226-A587-64E5AB3DAAB6}"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FD9611-E972-46A1-AE5D-DF26B0B341ED}"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244631-46DF-4226-A587-64E5AB3DAA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FD9611-E972-46A1-AE5D-DF26B0B341ED}" type="datetimeFigureOut">
              <a:rPr lang="ru-RU" smtClean="0"/>
              <a:pPr/>
              <a:t>23.11.2016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E244631-46DF-4226-A587-64E5AB3DAAB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FFD9611-E972-46A1-AE5D-DF26B0B341ED}" type="datetimeFigureOut">
              <a:rPr lang="ru-RU" smtClean="0"/>
              <a:pPr/>
              <a:t>23.11.2016</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E244631-46DF-4226-A587-64E5AB3DAAB6}"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FD9611-E972-46A1-AE5D-DF26B0B341ED}" type="datetimeFigureOut">
              <a:rPr lang="ru-RU" smtClean="0"/>
              <a:pPr/>
              <a:t>23.11.2016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FD9611-E972-46A1-AE5D-DF26B0B341ED}" type="datetimeFigureOut">
              <a:rPr lang="ru-RU" smtClean="0"/>
              <a:pPr/>
              <a:t>23.11.2016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244631-46DF-4226-A587-64E5AB3DAAB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FD9611-E972-46A1-AE5D-DF26B0B341ED}" type="datetimeFigureOut">
              <a:rPr lang="ru-RU" smtClean="0"/>
              <a:pPr/>
              <a:t>23.11.2016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244631-46DF-4226-A587-64E5AB3DAAB6}"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FFD9611-E972-46A1-AE5D-DF26B0B341ED}" type="datetimeFigureOut">
              <a:rPr lang="ru-RU" smtClean="0"/>
              <a:pPr/>
              <a:t>23.11.2016</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FFD9611-E972-46A1-AE5D-DF26B0B341ED}" type="datetimeFigureOut">
              <a:rPr lang="ru-RU" smtClean="0"/>
              <a:pPr/>
              <a:t>23.11.2016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E244631-46DF-4226-A587-64E5AB3DAAB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FFD9611-E972-46A1-AE5D-DF26B0B341ED}" type="datetimeFigureOut">
              <a:rPr lang="ru-RU" smtClean="0"/>
              <a:pPr/>
              <a:t>23.11.2016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FFD9611-E972-46A1-AE5D-DF26B0B341ED}" type="datetimeFigureOut">
              <a:rPr lang="ru-RU" smtClean="0"/>
              <a:pPr/>
              <a:t>23.11.2016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FFD9611-E972-46A1-AE5D-DF26B0B341ED}" type="datetimeFigureOut">
              <a:rPr lang="ru-RU" smtClean="0"/>
              <a:pPr/>
              <a:t>23.11.2016</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244631-46DF-4226-A587-64E5AB3DA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ru.wikipedia.org/w/index.php?title=%D1%84%D0%BE%D1%80%D0%BC%D0%B0_%D0%BE%D0%B1%D1%83%D1%87%D0%B5%D0%BD%D0%B8%D1%8F&amp;action=edit&amp;redlink=1"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143381"/>
            <a:ext cx="8458200" cy="1428759"/>
          </a:xfrm>
        </p:spPr>
        <p:txBody>
          <a:bodyPr>
            <a:normAutofit fontScale="90000"/>
          </a:bodyPr>
          <a:lstStyle/>
          <a:p>
            <a:pPr algn="ctr"/>
            <a:r>
              <a:rPr lang="ru-RU" sz="3100" b="1" dirty="0" smtClean="0"/>
              <a:t>"Игровые технологии на уроках английского языка на начальном этапе как средство формирования коммуникативных навыков учащихся"</a:t>
            </a:r>
            <a:r>
              <a:rPr lang="ru-RU" dirty="0" smtClean="0"/>
              <a:t/>
            </a:r>
            <a:br>
              <a:rPr lang="ru-RU" dirty="0" smtClean="0"/>
            </a:br>
            <a:r>
              <a:rPr lang="ru-RU" sz="2200" dirty="0" smtClean="0">
                <a:solidFill>
                  <a:srgbClr val="002060"/>
                </a:solidFill>
              </a:rPr>
              <a:t> Учитель английского языка МБОУ Мглинская СОШ №2</a:t>
            </a:r>
            <a:br>
              <a:rPr lang="ru-RU" sz="2200" dirty="0" smtClean="0">
                <a:solidFill>
                  <a:srgbClr val="002060"/>
                </a:solidFill>
              </a:rPr>
            </a:br>
            <a:r>
              <a:rPr lang="ru-RU" sz="2400" dirty="0" smtClean="0">
                <a:solidFill>
                  <a:srgbClr val="FF0000"/>
                </a:solidFill>
              </a:rPr>
              <a:t>Ходина Елена Васильевна</a:t>
            </a:r>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857224" y="3786190"/>
            <a:ext cx="7715304" cy="428628"/>
          </a:xfrm>
        </p:spPr>
        <p:txBody>
          <a:bodyPr>
            <a:normAutofit fontScale="25000" lnSpcReduction="20000"/>
          </a:bodyPr>
          <a:lstStyle/>
          <a:p>
            <a:pPr algn="ctr"/>
            <a:r>
              <a:rPr lang="ru-RU" sz="9600" b="1" dirty="0" smtClean="0">
                <a:solidFill>
                  <a:srgbClr val="7030A0"/>
                </a:solidFill>
              </a:rPr>
              <a:t>Обобщение педагогического опыта</a:t>
            </a:r>
            <a:endParaRPr lang="ru-RU" sz="9600" dirty="0" smtClean="0">
              <a:solidFill>
                <a:srgbClr val="7030A0"/>
              </a:solidFill>
            </a:endParaRPr>
          </a:p>
          <a:p>
            <a:endParaRPr lang="ru-RU" dirty="0"/>
          </a:p>
        </p:txBody>
      </p:sp>
      <p:pic>
        <p:nvPicPr>
          <p:cNvPr id="1026" name="Picture 2" descr="C:\Users\Admin\Desktop\фото\школа\SAM_0747.JPG"/>
          <p:cNvPicPr>
            <a:picLocks noChangeAspect="1" noChangeArrowheads="1"/>
          </p:cNvPicPr>
          <p:nvPr/>
        </p:nvPicPr>
        <p:blipFill>
          <a:blip r:embed="rId2"/>
          <a:srcRect/>
          <a:stretch>
            <a:fillRect/>
          </a:stretch>
        </p:blipFill>
        <p:spPr bwMode="auto">
          <a:xfrm>
            <a:off x="-48577872" y="3357562"/>
            <a:ext cx="31089600" cy="23317200"/>
          </a:xfrm>
          <a:prstGeom prst="rect">
            <a:avLst/>
          </a:prstGeom>
          <a:noFill/>
        </p:spPr>
      </p:pic>
      <p:pic>
        <p:nvPicPr>
          <p:cNvPr id="1029" name="Picture 5" descr="D:\Downloaded\SAM_0744_402x302.jpg"/>
          <p:cNvPicPr>
            <a:picLocks noChangeAspect="1" noChangeArrowheads="1"/>
          </p:cNvPicPr>
          <p:nvPr/>
        </p:nvPicPr>
        <p:blipFill>
          <a:blip r:embed="rId3"/>
          <a:srcRect/>
          <a:stretch>
            <a:fillRect/>
          </a:stretch>
        </p:blipFill>
        <p:spPr bwMode="auto">
          <a:xfrm>
            <a:off x="2571736" y="500042"/>
            <a:ext cx="4019236" cy="3019426"/>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«День – ночь»</a:t>
            </a:r>
            <a:endParaRPr lang="ru-RU" dirty="0"/>
          </a:p>
        </p:txBody>
      </p:sp>
      <p:sp>
        <p:nvSpPr>
          <p:cNvPr id="3" name="Содержимое 2"/>
          <p:cNvSpPr>
            <a:spLocks noGrp="1"/>
          </p:cNvSpPr>
          <p:nvPr>
            <p:ph idx="1"/>
          </p:nvPr>
        </p:nvSpPr>
        <p:spPr/>
        <p:txBody>
          <a:bodyPr>
            <a:normAutofit fontScale="62500" lnSpcReduction="20000"/>
          </a:bodyPr>
          <a:lstStyle/>
          <a:p>
            <a:endParaRPr lang="ru-RU" dirty="0" smtClean="0"/>
          </a:p>
          <a:p>
            <a:r>
              <a:rPr lang="ru-RU" b="1" i="1" dirty="0" smtClean="0"/>
              <a:t>Ход игры:</a:t>
            </a:r>
            <a:r>
              <a:rPr lang="ru-RU" dirty="0" smtClean="0"/>
              <a:t> По команде учителя «</a:t>
            </a:r>
            <a:r>
              <a:rPr lang="ru-RU" dirty="0" err="1" smtClean="0"/>
              <a:t>night</a:t>
            </a:r>
            <a:r>
              <a:rPr lang="ru-RU" dirty="0" smtClean="0"/>
              <a:t>» дети закрывают глаза (можно положить голову на руки) и слушают задание учителя. По команде «</a:t>
            </a:r>
            <a:r>
              <a:rPr lang="ru-RU" dirty="0" err="1" smtClean="0"/>
              <a:t>day</a:t>
            </a:r>
            <a:r>
              <a:rPr lang="ru-RU" dirty="0" smtClean="0"/>
              <a:t>» учащиеся принимают положение «сидя за партой» и идет игра.</a:t>
            </a:r>
          </a:p>
          <a:p>
            <a:r>
              <a:rPr lang="ru-RU" b="1" i="1" dirty="0" smtClean="0"/>
              <a:t>Варианты заданий учителя:</a:t>
            </a:r>
            <a:endParaRPr lang="ru-RU" dirty="0" smtClean="0"/>
          </a:p>
          <a:p>
            <a:pPr lvl="0"/>
            <a:r>
              <a:rPr lang="ru-RU" dirty="0" smtClean="0"/>
              <a:t>Учитель говорит слово по-русски, дети переводят на английский язык.</a:t>
            </a:r>
          </a:p>
          <a:p>
            <a:pPr lvl="0"/>
            <a:r>
              <a:rPr lang="ru-RU" dirty="0" smtClean="0"/>
              <a:t>Учитель говорит предложение на английском языке, дети должны задать вопрос к нему или построить отрицательную форму.</a:t>
            </a:r>
          </a:p>
          <a:p>
            <a:pPr lvl="0"/>
            <a:r>
              <a:rPr lang="ru-RU" dirty="0" smtClean="0"/>
              <a:t>Действовать от простого к  сложному: учитель по-русски, дети, переводя на английский язык, составляют предложения.</a:t>
            </a:r>
          </a:p>
          <a:p>
            <a:r>
              <a:rPr lang="ru-RU" dirty="0" smtClean="0"/>
              <a:t>Пример:</a:t>
            </a:r>
          </a:p>
          <a:p>
            <a:r>
              <a:rPr lang="ru-RU" dirty="0" smtClean="0"/>
              <a:t>Учитель говорит: «кошка», дети переводят: «</a:t>
            </a:r>
            <a:r>
              <a:rPr lang="ru-RU" dirty="0" err="1" smtClean="0"/>
              <a:t>a</a:t>
            </a:r>
            <a:r>
              <a:rPr lang="ru-RU" dirty="0" smtClean="0"/>
              <a:t> </a:t>
            </a:r>
            <a:r>
              <a:rPr lang="ru-RU" dirty="0" err="1" smtClean="0"/>
              <a:t>cat</a:t>
            </a:r>
            <a:r>
              <a:rPr lang="ru-RU" dirty="0" smtClean="0"/>
              <a:t>»;</a:t>
            </a:r>
          </a:p>
          <a:p>
            <a:r>
              <a:rPr lang="ru-RU" dirty="0" smtClean="0"/>
              <a:t>Учитель продолжает: «кошка умеет», дети: «</a:t>
            </a:r>
            <a:r>
              <a:rPr lang="ru-RU" dirty="0" err="1" smtClean="0"/>
              <a:t>a</a:t>
            </a:r>
            <a:r>
              <a:rPr lang="ru-RU" dirty="0" smtClean="0"/>
              <a:t> </a:t>
            </a:r>
            <a:r>
              <a:rPr lang="ru-RU" dirty="0" err="1" smtClean="0"/>
              <a:t>cat</a:t>
            </a:r>
            <a:r>
              <a:rPr lang="ru-RU" dirty="0" smtClean="0"/>
              <a:t> </a:t>
            </a:r>
            <a:r>
              <a:rPr lang="ru-RU" dirty="0" err="1" smtClean="0"/>
              <a:t>can</a:t>
            </a:r>
            <a:r>
              <a:rPr lang="ru-RU" dirty="0" smtClean="0"/>
              <a:t>»:</a:t>
            </a:r>
          </a:p>
          <a:p>
            <a:r>
              <a:rPr lang="ru-RU" dirty="0" smtClean="0"/>
              <a:t>Учитель заканчивает простое предложение: «Кошка умеет есть», дети: «A </a:t>
            </a:r>
            <a:r>
              <a:rPr lang="ru-RU" dirty="0" err="1" smtClean="0"/>
              <a:t>cat</a:t>
            </a:r>
            <a:r>
              <a:rPr lang="ru-RU" dirty="0" smtClean="0"/>
              <a:t> </a:t>
            </a:r>
            <a:r>
              <a:rPr lang="ru-RU" dirty="0" err="1" smtClean="0"/>
              <a:t>can</a:t>
            </a:r>
            <a:r>
              <a:rPr lang="ru-RU" dirty="0" smtClean="0"/>
              <a:t> </a:t>
            </a:r>
            <a:r>
              <a:rPr lang="ru-RU" dirty="0" err="1" smtClean="0"/>
              <a:t>eat</a:t>
            </a:r>
            <a:r>
              <a:rPr lang="ru-RU" dirty="0" smtClean="0"/>
              <a:t>».</a:t>
            </a:r>
          </a:p>
          <a:p>
            <a:endParaRPr lang="ru-RU" dirty="0"/>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357166"/>
            <a:ext cx="7239000" cy="1143000"/>
          </a:xfrm>
        </p:spPr>
        <p:txBody>
          <a:bodyPr/>
          <a:lstStyle/>
          <a:p>
            <a:pPr algn="ctr"/>
            <a:r>
              <a:rPr lang="ru-RU" dirty="0" smtClean="0"/>
              <a:t>Фонетические игры</a:t>
            </a:r>
            <a:endParaRPr lang="ru-RU" dirty="0"/>
          </a:p>
        </p:txBody>
      </p:sp>
      <p:sp>
        <p:nvSpPr>
          <p:cNvPr id="5" name="Содержимое 4"/>
          <p:cNvSpPr>
            <a:spLocks noGrp="1"/>
          </p:cNvSpPr>
          <p:nvPr>
            <p:ph idx="1"/>
          </p:nvPr>
        </p:nvSpPr>
        <p:spPr/>
        <p:txBody>
          <a:bodyPr>
            <a:normAutofit/>
          </a:bodyPr>
          <a:lstStyle/>
          <a:p>
            <a:r>
              <a:rPr lang="ru-RU" sz="2000" b="1" i="1" u="sng" dirty="0" smtClean="0"/>
              <a:t>Цели</a:t>
            </a:r>
            <a:r>
              <a:rPr lang="ru-RU" sz="2000" b="1" i="1" dirty="0" smtClean="0"/>
              <a:t>: н</a:t>
            </a:r>
            <a:r>
              <a:rPr lang="ru-RU" sz="2000" dirty="0" smtClean="0"/>
              <a:t>аучить детей произносить английские звуки без труда, усвоить алфавит</a:t>
            </a:r>
            <a:endParaRPr lang="en-US" sz="2000" dirty="0" smtClean="0"/>
          </a:p>
          <a:p>
            <a:r>
              <a:rPr lang="ru-RU" sz="2000" dirty="0" smtClean="0"/>
              <a:t>развитие фонематического слуха</a:t>
            </a:r>
          </a:p>
          <a:p>
            <a:endParaRPr lang="ru-RU" sz="2000" dirty="0"/>
          </a:p>
        </p:txBody>
      </p:sp>
      <p:pic>
        <p:nvPicPr>
          <p:cNvPr id="3074" name="Picture 2" descr="D:\Downloaded\SAM_0757_399x299.jpg"/>
          <p:cNvPicPr>
            <a:picLocks noChangeAspect="1" noChangeArrowheads="1"/>
          </p:cNvPicPr>
          <p:nvPr/>
        </p:nvPicPr>
        <p:blipFill>
          <a:blip r:embed="rId2"/>
          <a:srcRect/>
          <a:stretch>
            <a:fillRect/>
          </a:stretch>
        </p:blipFill>
        <p:spPr bwMode="auto">
          <a:xfrm rot="199951">
            <a:off x="961072" y="3443922"/>
            <a:ext cx="3724657" cy="2791159"/>
          </a:xfrm>
          <a:prstGeom prst="rect">
            <a:avLst/>
          </a:prstGeom>
          <a:noFill/>
        </p:spPr>
      </p:pic>
      <p:pic>
        <p:nvPicPr>
          <p:cNvPr id="3075" name="Picture 3" descr="D:\Downloaded\SAM_0754_399x299.jpg"/>
          <p:cNvPicPr>
            <a:picLocks noChangeAspect="1" noChangeArrowheads="1"/>
          </p:cNvPicPr>
          <p:nvPr/>
        </p:nvPicPr>
        <p:blipFill>
          <a:blip r:embed="rId3"/>
          <a:srcRect/>
          <a:stretch>
            <a:fillRect/>
          </a:stretch>
        </p:blipFill>
        <p:spPr bwMode="auto">
          <a:xfrm rot="21208495">
            <a:off x="4956368" y="3486912"/>
            <a:ext cx="3800475" cy="2847975"/>
          </a:xfrm>
          <a:prstGeom prst="rect">
            <a:avLst/>
          </a:prstGeom>
          <a:noFill/>
        </p:spPr>
      </p:pic>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Игра «Котята»</a:t>
            </a:r>
            <a:endParaRPr lang="ru-RU" sz="4400" dirty="0"/>
          </a:p>
        </p:txBody>
      </p:sp>
      <p:sp>
        <p:nvSpPr>
          <p:cNvPr id="3" name="Содержимое 2"/>
          <p:cNvSpPr>
            <a:spLocks noGrp="1"/>
          </p:cNvSpPr>
          <p:nvPr>
            <p:ph idx="1"/>
          </p:nvPr>
        </p:nvSpPr>
        <p:spPr/>
        <p:txBody>
          <a:bodyPr>
            <a:normAutofit fontScale="70000" lnSpcReduction="20000"/>
          </a:bodyPr>
          <a:lstStyle/>
          <a:p>
            <a:pPr marL="0" indent="0">
              <a:buNone/>
            </a:pPr>
            <a:r>
              <a:rPr lang="ru-RU" dirty="0" smtClean="0">
                <a:solidFill>
                  <a:srgbClr val="002060"/>
                </a:solidFill>
                <a:latin typeface="Times New Roman" pitchFamily="18" charset="0"/>
                <a:cs typeface="Times New Roman" pitchFamily="18" charset="0"/>
              </a:rPr>
              <a:t>Забавное и полезное упражнение для произнесения звуков, где требуется высовывать язычки. Все дети, конечно, видели, как котята лакают молочко. На какое-то время учащиеся превращаются в таких котят.</a:t>
            </a:r>
          </a:p>
          <a:p>
            <a:pPr marL="0" indent="0">
              <a:buNone/>
            </a:pPr>
            <a:r>
              <a:rPr lang="ru-RU" dirty="0" smtClean="0">
                <a:solidFill>
                  <a:srgbClr val="002060"/>
                </a:solidFill>
                <a:latin typeface="Times New Roman" pitchFamily="18" charset="0"/>
                <a:cs typeface="Times New Roman" pitchFamily="18" charset="0"/>
              </a:rPr>
              <a:t>Учитель сначала сам читает стихотворение и предлагает ребятам каждый раз после слов «</a:t>
            </a:r>
            <a:r>
              <a:rPr lang="en-US" dirty="0" smtClean="0">
                <a:solidFill>
                  <a:srgbClr val="002060"/>
                </a:solidFill>
                <a:latin typeface="Times New Roman" pitchFamily="18" charset="0"/>
                <a:cs typeface="Times New Roman" pitchFamily="18" charset="0"/>
              </a:rPr>
              <a:t>Lap, lap, 1</a:t>
            </a:r>
            <a:r>
              <a:rPr lang="ru-RU" dirty="0" smtClean="0">
                <a:solidFill>
                  <a:srgbClr val="002060"/>
                </a:solidFill>
                <a:latin typeface="Times New Roman" pitchFamily="18" charset="0"/>
                <a:cs typeface="Times New Roman" pitchFamily="18" charset="0"/>
              </a:rPr>
              <a:t>ар!» продемонстрировать это движение языками.</a:t>
            </a:r>
          </a:p>
          <a:p>
            <a:pPr marL="0" indent="0">
              <a:buNone/>
            </a:pPr>
            <a:r>
              <a:rPr lang="en-US" dirty="0" smtClean="0">
                <a:solidFill>
                  <a:srgbClr val="002060"/>
                </a:solidFill>
                <a:latin typeface="Times New Roman" pitchFamily="18" charset="0"/>
                <a:cs typeface="Times New Roman" pitchFamily="18" charset="0"/>
              </a:rPr>
              <a:t>Little kitty laps her milk,</a:t>
            </a:r>
          </a:p>
          <a:p>
            <a:pPr marL="0" indent="0">
              <a:buNone/>
            </a:pPr>
            <a:r>
              <a:rPr lang="en-US" dirty="0" smtClean="0">
                <a:solidFill>
                  <a:srgbClr val="002060"/>
                </a:solidFill>
                <a:latin typeface="Times New Roman" pitchFamily="18" charset="0"/>
                <a:cs typeface="Times New Roman" pitchFamily="18" charset="0"/>
              </a:rPr>
              <a:t>Lap, lap, lap!</a:t>
            </a:r>
          </a:p>
          <a:p>
            <a:pPr marL="0" indent="0">
              <a:buNone/>
            </a:pPr>
            <a:r>
              <a:rPr lang="en-US" dirty="0" smtClean="0">
                <a:solidFill>
                  <a:srgbClr val="002060"/>
                </a:solidFill>
                <a:latin typeface="Times New Roman" pitchFamily="18" charset="0"/>
                <a:cs typeface="Times New Roman" pitchFamily="18" charset="0"/>
              </a:rPr>
              <a:t>Her tongue goes out,</a:t>
            </a:r>
          </a:p>
          <a:p>
            <a:pPr marL="0" indent="0">
              <a:buNone/>
            </a:pPr>
            <a:r>
              <a:rPr lang="en-US" dirty="0" smtClean="0">
                <a:solidFill>
                  <a:srgbClr val="002060"/>
                </a:solidFill>
                <a:latin typeface="Times New Roman" pitchFamily="18" charset="0"/>
                <a:cs typeface="Times New Roman" pitchFamily="18" charset="0"/>
              </a:rPr>
              <a:t>Her tongue goes in,</a:t>
            </a:r>
          </a:p>
          <a:p>
            <a:pPr marL="0" indent="0">
              <a:buNone/>
            </a:pPr>
            <a:r>
              <a:rPr lang="en-US" dirty="0" smtClean="0">
                <a:solidFill>
                  <a:srgbClr val="002060"/>
                </a:solidFill>
                <a:latin typeface="Times New Roman" pitchFamily="18" charset="0"/>
                <a:cs typeface="Times New Roman" pitchFamily="18" charset="0"/>
              </a:rPr>
              <a:t>Lap, lap, lap!</a:t>
            </a:r>
          </a:p>
          <a:p>
            <a:pPr marL="0" indent="0">
              <a:buNone/>
            </a:pPr>
            <a:r>
              <a:rPr lang="en-US" dirty="0" smtClean="0">
                <a:solidFill>
                  <a:srgbClr val="002060"/>
                </a:solidFill>
                <a:latin typeface="Times New Roman" pitchFamily="18" charset="0"/>
                <a:cs typeface="Times New Roman" pitchFamily="18" charset="0"/>
              </a:rPr>
              <a:t>Little kitty likes her milk,</a:t>
            </a:r>
          </a:p>
          <a:p>
            <a:pPr marL="0" indent="0">
              <a:buNone/>
            </a:pPr>
            <a:r>
              <a:rPr lang="en-US" dirty="0" smtClean="0">
                <a:solidFill>
                  <a:srgbClr val="002060"/>
                </a:solidFill>
                <a:latin typeface="Times New Roman" pitchFamily="18" charset="0"/>
                <a:cs typeface="Times New Roman" pitchFamily="18" charset="0"/>
              </a:rPr>
              <a:t>Lap, lap, lap!</a:t>
            </a:r>
          </a:p>
          <a:p>
            <a:pPr marL="0" indent="0">
              <a:buNone/>
            </a:pPr>
            <a:r>
              <a:rPr lang="en-US" dirty="0" smtClean="0">
                <a:solidFill>
                  <a:srgbClr val="002060"/>
                </a:solidFill>
                <a:latin typeface="Times New Roman" pitchFamily="18" charset="0"/>
                <a:cs typeface="Times New Roman" pitchFamily="18" charset="0"/>
              </a:rPr>
              <a:t>Oh, see her tongue</a:t>
            </a:r>
          </a:p>
          <a:p>
            <a:pPr marL="0" indent="0">
              <a:buNone/>
            </a:pPr>
            <a:r>
              <a:rPr lang="en-US" dirty="0" smtClean="0">
                <a:solidFill>
                  <a:srgbClr val="002060"/>
                </a:solidFill>
                <a:latin typeface="Times New Roman" pitchFamily="18" charset="0"/>
                <a:cs typeface="Times New Roman" pitchFamily="18" charset="0"/>
              </a:rPr>
              <a:t>Go out and in.</a:t>
            </a:r>
          </a:p>
          <a:p>
            <a:pPr marL="0" indent="0">
              <a:buNone/>
            </a:pPr>
            <a:r>
              <a:rPr lang="en-US" dirty="0" smtClean="0">
                <a:solidFill>
                  <a:srgbClr val="002060"/>
                </a:solidFill>
                <a:latin typeface="Times New Roman" pitchFamily="18" charset="0"/>
                <a:cs typeface="Times New Roman" pitchFamily="18" charset="0"/>
              </a:rPr>
              <a:t>Lap, lap, lap!</a:t>
            </a:r>
            <a:endParaRPr lang="ru-RU"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Скороговорка</a:t>
            </a:r>
            <a:br>
              <a:rPr lang="ru-RU" sz="2800" dirty="0" smtClean="0"/>
            </a:br>
            <a:r>
              <a:rPr lang="ru-RU" sz="2800" dirty="0" smtClean="0"/>
              <a:t>(игра – имитация)</a:t>
            </a:r>
            <a:endParaRPr lang="ru-RU" sz="2800" dirty="0"/>
          </a:p>
        </p:txBody>
      </p:sp>
      <p:sp>
        <p:nvSpPr>
          <p:cNvPr id="3" name="Содержимое 2"/>
          <p:cNvSpPr>
            <a:spLocks noGrp="1"/>
          </p:cNvSpPr>
          <p:nvPr>
            <p:ph idx="1"/>
          </p:nvPr>
        </p:nvSpPr>
        <p:spPr/>
        <p:txBody>
          <a:bodyPr/>
          <a:lstStyle/>
          <a:p>
            <a:pPr marL="0" indent="0">
              <a:buNone/>
            </a:pPr>
            <a:r>
              <a:rPr lang="ru-RU" dirty="0" smtClean="0">
                <a:solidFill>
                  <a:srgbClr val="002060"/>
                </a:solidFill>
              </a:rPr>
              <a:t>Учащиеся пытаются произнести за учителем скороговорку, фразу, стишок на определенный звук. </a:t>
            </a:r>
          </a:p>
          <a:p>
            <a:pPr marL="0" indent="0">
              <a:buNone/>
            </a:pPr>
            <a:r>
              <a:rPr lang="ru-RU" dirty="0" smtClean="0">
                <a:solidFill>
                  <a:srgbClr val="002060"/>
                </a:solidFill>
              </a:rPr>
              <a:t>Например:</a:t>
            </a:r>
          </a:p>
          <a:p>
            <a:pPr marL="0" indent="0">
              <a:buNone/>
            </a:pPr>
            <a:r>
              <a:rPr lang="ru-RU" dirty="0" smtClean="0">
                <a:solidFill>
                  <a:srgbClr val="002060"/>
                </a:solidFill>
              </a:rPr>
              <a:t>A </a:t>
            </a:r>
            <a:r>
              <a:rPr lang="ru-RU" dirty="0" err="1" smtClean="0">
                <a:solidFill>
                  <a:srgbClr val="002060"/>
                </a:solidFill>
              </a:rPr>
              <a:t>black</a:t>
            </a:r>
            <a:r>
              <a:rPr lang="ru-RU" dirty="0" smtClean="0">
                <a:solidFill>
                  <a:srgbClr val="002060"/>
                </a:solidFill>
              </a:rPr>
              <a:t> </a:t>
            </a:r>
            <a:r>
              <a:rPr lang="ru-RU" dirty="0" err="1" smtClean="0">
                <a:solidFill>
                  <a:srgbClr val="002060"/>
                </a:solidFill>
              </a:rPr>
              <a:t>cat</a:t>
            </a:r>
            <a:r>
              <a:rPr lang="ru-RU" dirty="0" smtClean="0">
                <a:solidFill>
                  <a:srgbClr val="002060"/>
                </a:solidFill>
              </a:rPr>
              <a:t> </a:t>
            </a:r>
            <a:r>
              <a:rPr lang="ru-RU" dirty="0" err="1" smtClean="0">
                <a:solidFill>
                  <a:srgbClr val="002060"/>
                </a:solidFill>
              </a:rPr>
              <a:t>sat</a:t>
            </a:r>
            <a:r>
              <a:rPr lang="ru-RU" dirty="0" smtClean="0">
                <a:solidFill>
                  <a:srgbClr val="002060"/>
                </a:solidFill>
              </a:rPr>
              <a:t> </a:t>
            </a:r>
            <a:r>
              <a:rPr lang="ru-RU" dirty="0" err="1" smtClean="0">
                <a:solidFill>
                  <a:srgbClr val="002060"/>
                </a:solidFill>
              </a:rPr>
              <a:t>on</a:t>
            </a:r>
            <a:r>
              <a:rPr lang="ru-RU" dirty="0" smtClean="0">
                <a:solidFill>
                  <a:srgbClr val="002060"/>
                </a:solidFill>
              </a:rPr>
              <a:t> </a:t>
            </a:r>
            <a:r>
              <a:rPr lang="ru-RU" dirty="0" err="1" smtClean="0">
                <a:solidFill>
                  <a:srgbClr val="002060"/>
                </a:solidFill>
              </a:rPr>
              <a:t>a</a:t>
            </a:r>
            <a:r>
              <a:rPr lang="ru-RU" dirty="0" smtClean="0">
                <a:solidFill>
                  <a:srgbClr val="002060"/>
                </a:solidFill>
              </a:rPr>
              <a:t> </a:t>
            </a:r>
            <a:r>
              <a:rPr lang="ru-RU" dirty="0" err="1" smtClean="0">
                <a:solidFill>
                  <a:srgbClr val="002060"/>
                </a:solidFill>
              </a:rPr>
              <a:t>mat</a:t>
            </a:r>
            <a:r>
              <a:rPr lang="ru-RU" dirty="0" smtClean="0">
                <a:solidFill>
                  <a:srgbClr val="002060"/>
                </a:solidFill>
              </a:rPr>
              <a:t> </a:t>
            </a:r>
            <a:r>
              <a:rPr lang="ru-RU" dirty="0" err="1" smtClean="0">
                <a:solidFill>
                  <a:srgbClr val="002060"/>
                </a:solidFill>
              </a:rPr>
              <a:t>and</a:t>
            </a:r>
            <a:r>
              <a:rPr lang="ru-RU" dirty="0" smtClean="0">
                <a:solidFill>
                  <a:srgbClr val="002060"/>
                </a:solidFill>
              </a:rPr>
              <a:t> </a:t>
            </a:r>
            <a:r>
              <a:rPr lang="ru-RU" dirty="0" err="1" smtClean="0">
                <a:solidFill>
                  <a:srgbClr val="002060"/>
                </a:solidFill>
              </a:rPr>
              <a:t>ate</a:t>
            </a:r>
            <a:r>
              <a:rPr lang="ru-RU" dirty="0" smtClean="0">
                <a:solidFill>
                  <a:srgbClr val="002060"/>
                </a:solidFill>
              </a:rPr>
              <a:t> </a:t>
            </a:r>
            <a:r>
              <a:rPr lang="ru-RU" dirty="0" err="1" smtClean="0">
                <a:solidFill>
                  <a:srgbClr val="002060"/>
                </a:solidFill>
              </a:rPr>
              <a:t>a</a:t>
            </a:r>
            <a:r>
              <a:rPr lang="ru-RU" dirty="0" smtClean="0">
                <a:solidFill>
                  <a:srgbClr val="002060"/>
                </a:solidFill>
              </a:rPr>
              <a:t> </a:t>
            </a:r>
            <a:r>
              <a:rPr lang="ru-RU" dirty="0" err="1" smtClean="0">
                <a:solidFill>
                  <a:srgbClr val="002060"/>
                </a:solidFill>
              </a:rPr>
              <a:t>fat</a:t>
            </a:r>
            <a:r>
              <a:rPr lang="ru-RU" dirty="0" smtClean="0">
                <a:solidFill>
                  <a:srgbClr val="002060"/>
                </a:solidFill>
              </a:rPr>
              <a:t> </a:t>
            </a:r>
            <a:r>
              <a:rPr lang="ru-RU" dirty="0" err="1" smtClean="0">
                <a:solidFill>
                  <a:srgbClr val="002060"/>
                </a:solidFill>
              </a:rPr>
              <a:t>rat</a:t>
            </a:r>
            <a:r>
              <a:rPr lang="ru-RU" dirty="0" smtClean="0">
                <a:solidFill>
                  <a:srgbClr val="002060"/>
                </a:solidFill>
              </a:rPr>
              <a:t>.</a:t>
            </a:r>
          </a:p>
          <a:p>
            <a:pPr marL="0" indent="0">
              <a:buNone/>
            </a:pPr>
            <a:r>
              <a:rPr lang="en-US" dirty="0" err="1" smtClean="0">
                <a:solidFill>
                  <a:srgbClr val="002060"/>
                </a:solidFill>
              </a:rPr>
              <a:t>Или</a:t>
            </a:r>
            <a:endParaRPr lang="en-US" dirty="0" smtClean="0">
              <a:solidFill>
                <a:srgbClr val="002060"/>
              </a:solidFill>
            </a:endParaRPr>
          </a:p>
          <a:p>
            <a:pPr marL="0" indent="0">
              <a:buNone/>
            </a:pPr>
            <a:r>
              <a:rPr lang="en-US" dirty="0" smtClean="0">
                <a:solidFill>
                  <a:srgbClr val="002060"/>
                </a:solidFill>
              </a:rPr>
              <a:t>Why do you cry, Willy?</a:t>
            </a:r>
            <a:endParaRPr lang="ru-RU" dirty="0" smtClean="0">
              <a:solidFill>
                <a:srgbClr val="002060"/>
              </a:solidFill>
            </a:endParaRPr>
          </a:p>
          <a:p>
            <a:pPr marL="0" indent="0">
              <a:buNone/>
            </a:pPr>
            <a:r>
              <a:rPr lang="en-US" dirty="0" smtClean="0">
                <a:solidFill>
                  <a:srgbClr val="002060"/>
                </a:solidFill>
              </a:rPr>
              <a:t> Why do you cry?</a:t>
            </a:r>
            <a:endParaRPr lang="ru-RU" dirty="0" smtClean="0">
              <a:solidFill>
                <a:srgbClr val="002060"/>
              </a:solidFill>
            </a:endParaRPr>
          </a:p>
          <a:p>
            <a:pPr marL="0" indent="0">
              <a:buNone/>
            </a:pPr>
            <a:r>
              <a:rPr lang="en-US" dirty="0" smtClean="0">
                <a:solidFill>
                  <a:srgbClr val="002060"/>
                </a:solidFill>
              </a:rPr>
              <a:t> Why Willy, why Willy, </a:t>
            </a:r>
            <a:endParaRPr lang="ru-RU" dirty="0" smtClean="0">
              <a:solidFill>
                <a:srgbClr val="002060"/>
              </a:solidFill>
            </a:endParaRPr>
          </a:p>
          <a:p>
            <a:pPr marL="0" indent="0">
              <a:buNone/>
            </a:pPr>
            <a:r>
              <a:rPr lang="en-US" dirty="0" smtClean="0">
                <a:solidFill>
                  <a:srgbClr val="002060"/>
                </a:solidFill>
              </a:rPr>
              <a:t>Why Willy, why?</a:t>
            </a:r>
            <a:endParaRPr lang="ru-RU"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Орфографические игры</a:t>
            </a:r>
            <a:endParaRPr lang="ru-RU" dirty="0"/>
          </a:p>
        </p:txBody>
      </p:sp>
      <p:sp>
        <p:nvSpPr>
          <p:cNvPr id="3" name="Содержимое 2"/>
          <p:cNvSpPr>
            <a:spLocks noGrp="1"/>
          </p:cNvSpPr>
          <p:nvPr>
            <p:ph idx="1"/>
          </p:nvPr>
        </p:nvSpPr>
        <p:spPr/>
        <p:txBody>
          <a:bodyPr/>
          <a:lstStyle/>
          <a:p>
            <a:r>
              <a:rPr lang="ru-RU" dirty="0" smtClean="0"/>
              <a:t>Цели:</a:t>
            </a:r>
          </a:p>
          <a:p>
            <a:r>
              <a:rPr lang="ru-RU" sz="2000" dirty="0" smtClean="0"/>
              <a:t>формирование навыка осознания места буквы в слове.</a:t>
            </a:r>
          </a:p>
          <a:p>
            <a:r>
              <a:rPr lang="ru-RU" sz="2000" dirty="0" smtClean="0"/>
              <a:t>проверка усвоения орфографии в пределах изученного лексического материала</a:t>
            </a:r>
            <a:endParaRPr lang="ru-RU" sz="2000" dirty="0"/>
          </a:p>
        </p:txBody>
      </p:sp>
      <p:pic>
        <p:nvPicPr>
          <p:cNvPr id="4098" name="Picture 2" descr="D:\Downloaded\SAM_0751_402x302.jpg"/>
          <p:cNvPicPr>
            <a:picLocks noChangeAspect="1" noChangeArrowheads="1"/>
          </p:cNvPicPr>
          <p:nvPr/>
        </p:nvPicPr>
        <p:blipFill>
          <a:blip r:embed="rId2"/>
          <a:srcRect/>
          <a:stretch>
            <a:fillRect/>
          </a:stretch>
        </p:blipFill>
        <p:spPr bwMode="auto">
          <a:xfrm rot="197942">
            <a:off x="647923" y="2246557"/>
            <a:ext cx="3866339" cy="2904563"/>
          </a:xfrm>
          <a:prstGeom prst="rect">
            <a:avLst/>
          </a:prstGeom>
          <a:noFill/>
        </p:spPr>
      </p:pic>
      <p:pic>
        <p:nvPicPr>
          <p:cNvPr id="4099" name="Picture 3" descr="D:\Downloaded\SAM_0750_402x302.jpg"/>
          <p:cNvPicPr>
            <a:picLocks noChangeAspect="1" noChangeArrowheads="1"/>
          </p:cNvPicPr>
          <p:nvPr/>
        </p:nvPicPr>
        <p:blipFill>
          <a:blip r:embed="rId3"/>
          <a:srcRect/>
          <a:stretch>
            <a:fillRect/>
          </a:stretch>
        </p:blipFill>
        <p:spPr bwMode="auto">
          <a:xfrm rot="21439932">
            <a:off x="4779745" y="2230669"/>
            <a:ext cx="3829050" cy="287655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«Дежурная буква»</a:t>
            </a:r>
            <a:endParaRPr lang="ru-RU" dirty="0"/>
          </a:p>
        </p:txBody>
      </p:sp>
      <p:sp>
        <p:nvSpPr>
          <p:cNvPr id="3" name="Содержимое 2"/>
          <p:cNvSpPr>
            <a:spLocks noGrp="1"/>
          </p:cNvSpPr>
          <p:nvPr>
            <p:ph idx="1"/>
          </p:nvPr>
        </p:nvSpPr>
        <p:spPr/>
        <p:txBody>
          <a:bodyPr>
            <a:normAutofit fontScale="92500"/>
          </a:bodyPr>
          <a:lstStyle/>
          <a:p>
            <a:r>
              <a:rPr lang="ru-RU" u="sng" dirty="0" smtClean="0"/>
              <a:t>Ход игры</a:t>
            </a:r>
            <a:r>
              <a:rPr lang="ru-RU" dirty="0" smtClean="0"/>
              <a:t>: Обучаемым раздаются карточки и предлагается написать как можно больше слов, в которых указанная буква стоит на определенном месте. Например, преподаватель говорит: «Сегодня у нас дежурная буква «о», она стоит на первом месте. Кто напишет больше слов, в которых буква «о» стоит на первом месте?» Время выполнения задания регламентируется (3-5 минут).</a:t>
            </a:r>
          </a:p>
          <a:p>
            <a:endParaRPr lang="ru-RU" dirty="0"/>
          </a:p>
        </p:txBody>
      </p:sp>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«Вставь букву»</a:t>
            </a:r>
            <a:endParaRPr lang="ru-RU" dirty="0"/>
          </a:p>
        </p:txBody>
      </p:sp>
      <p:sp>
        <p:nvSpPr>
          <p:cNvPr id="3" name="Содержимое 2"/>
          <p:cNvSpPr>
            <a:spLocks noGrp="1"/>
          </p:cNvSpPr>
          <p:nvPr>
            <p:ph idx="1"/>
          </p:nvPr>
        </p:nvSpPr>
        <p:spPr/>
        <p:txBody>
          <a:bodyPr>
            <a:normAutofit fontScale="92500" lnSpcReduction="10000"/>
          </a:bodyPr>
          <a:lstStyle/>
          <a:p>
            <a:r>
              <a:rPr lang="ru-RU" u="sng" dirty="0" smtClean="0"/>
              <a:t>Ход игры</a:t>
            </a:r>
            <a:r>
              <a:rPr lang="ru-RU" dirty="0" smtClean="0"/>
              <a:t>: образуются две команды. Доска разделена на две части. Для каждой команды записаны слова, в каждом из которых пропущена буква. Представители команд поочередно выходят к доске, вставляют пропущенную букву и читают слово. Например</a:t>
            </a:r>
            <a:r>
              <a:rPr lang="en-US" dirty="0" smtClean="0"/>
              <a:t>: </a:t>
            </a:r>
            <a:r>
              <a:rPr lang="ru-RU" dirty="0" err="1" smtClean="0"/>
              <a:t>англ</a:t>
            </a:r>
            <a:r>
              <a:rPr lang="en-US" dirty="0" smtClean="0"/>
              <a:t>. c…t, a…d, a…m, p…n, r…d, s…t, r…n, t…n, o…d, t…a, l…g, h…n, h…r, h…s, f…x, e…g, e…t, d…b (cat, and, arm, pen, red, car, sit, run, ten, old, tea, leg, hen, her, his, fox, egg, eat, bed).</a:t>
            </a:r>
            <a:endParaRPr lang="ru-RU" dirty="0" smtClean="0"/>
          </a:p>
          <a:p>
            <a:endParaRPr lang="ru-RU" dirty="0"/>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5">
                    <a:lumMod val="75000"/>
                  </a:schemeClr>
                </a:solidFill>
              </a:rPr>
              <a:t>Лексические игры</a:t>
            </a:r>
            <a:endParaRPr lang="ru-RU" dirty="0">
              <a:solidFill>
                <a:schemeClr val="accent5">
                  <a:lumMod val="75000"/>
                </a:schemeClr>
              </a:solidFill>
            </a:endParaRPr>
          </a:p>
        </p:txBody>
      </p:sp>
      <p:sp>
        <p:nvSpPr>
          <p:cNvPr id="3" name="Содержимое 2"/>
          <p:cNvSpPr>
            <a:spLocks noGrp="1"/>
          </p:cNvSpPr>
          <p:nvPr>
            <p:ph idx="1"/>
          </p:nvPr>
        </p:nvSpPr>
        <p:spPr/>
        <p:txBody>
          <a:bodyPr/>
          <a:lstStyle/>
          <a:p>
            <a:r>
              <a:rPr lang="ru-RU" u="sng" dirty="0" smtClean="0"/>
              <a:t>Цели</a:t>
            </a:r>
            <a:r>
              <a:rPr lang="ru-RU" dirty="0" smtClean="0"/>
              <a:t>: </a:t>
            </a:r>
            <a:r>
              <a:rPr lang="ru-RU" sz="2000" dirty="0" smtClean="0"/>
              <a:t>закрепление и расширение словарного запаса по изучаемой теме</a:t>
            </a:r>
          </a:p>
          <a:p>
            <a:r>
              <a:rPr lang="ru-RU" sz="2000" dirty="0" smtClean="0"/>
              <a:t>Развитие навыков говорения</a:t>
            </a:r>
          </a:p>
          <a:p>
            <a:r>
              <a:rPr lang="ru-RU" sz="2000" dirty="0" smtClean="0"/>
              <a:t>Усвоение простых грамматических структур</a:t>
            </a:r>
          </a:p>
          <a:p>
            <a:endParaRPr lang="ru-RU" sz="2000" dirty="0"/>
          </a:p>
        </p:txBody>
      </p:sp>
      <p:pic>
        <p:nvPicPr>
          <p:cNvPr id="5122" name="Picture 2" descr="D:\Downloaded\SAM_0759_402x302.jpg"/>
          <p:cNvPicPr>
            <a:picLocks noChangeAspect="1" noChangeArrowheads="1"/>
          </p:cNvPicPr>
          <p:nvPr/>
        </p:nvPicPr>
        <p:blipFill>
          <a:blip r:embed="rId2"/>
          <a:srcRect/>
          <a:stretch>
            <a:fillRect/>
          </a:stretch>
        </p:blipFill>
        <p:spPr bwMode="auto">
          <a:xfrm>
            <a:off x="500034" y="3571876"/>
            <a:ext cx="3829050" cy="2876550"/>
          </a:xfrm>
          <a:prstGeom prst="rect">
            <a:avLst/>
          </a:prstGeom>
          <a:noFill/>
        </p:spPr>
      </p:pic>
      <p:pic>
        <p:nvPicPr>
          <p:cNvPr id="5123" name="Picture 3" descr="D:\Downloaded\SAM_0753_402x302.jpg"/>
          <p:cNvPicPr>
            <a:picLocks noChangeAspect="1" noChangeArrowheads="1"/>
          </p:cNvPicPr>
          <p:nvPr/>
        </p:nvPicPr>
        <p:blipFill>
          <a:blip r:embed="rId3"/>
          <a:srcRect/>
          <a:stretch>
            <a:fillRect/>
          </a:stretch>
        </p:blipFill>
        <p:spPr bwMode="auto">
          <a:xfrm>
            <a:off x="4643438" y="3571876"/>
            <a:ext cx="3829050" cy="2876550"/>
          </a:xfrm>
          <a:prstGeom prst="rect">
            <a:avLst/>
          </a:prstGeom>
          <a:noFill/>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0" dirty="0" smtClean="0">
                <a:solidFill>
                  <a:srgbClr val="FF0000"/>
                </a:solidFill>
              </a:rPr>
              <a:t>Игра «Кто лучше всех знает части тела</a:t>
            </a:r>
            <a:r>
              <a:rPr lang="en-US" sz="2400" b="0" dirty="0" smtClean="0">
                <a:solidFill>
                  <a:srgbClr val="FF0000"/>
                </a:solidFill>
              </a:rPr>
              <a:t> ?</a:t>
            </a:r>
            <a:r>
              <a:rPr lang="ru-RU" sz="2400" b="0" dirty="0" smtClean="0">
                <a:solidFill>
                  <a:srgbClr val="FF0000"/>
                </a:solidFill>
              </a:rPr>
              <a:t>»</a:t>
            </a:r>
            <a:endParaRPr lang="ru-RU" sz="2400" b="0" dirty="0">
              <a:solidFill>
                <a:srgbClr val="FF0000"/>
              </a:solidFill>
            </a:endParaRPr>
          </a:p>
        </p:txBody>
      </p:sp>
      <p:sp>
        <p:nvSpPr>
          <p:cNvPr id="3" name="Содержимое 2"/>
          <p:cNvSpPr>
            <a:spLocks noGrp="1"/>
          </p:cNvSpPr>
          <p:nvPr>
            <p:ph idx="1"/>
          </p:nvPr>
        </p:nvSpPr>
        <p:spPr>
          <a:xfrm>
            <a:off x="571472" y="1428736"/>
            <a:ext cx="8229600" cy="4709160"/>
          </a:xfrm>
        </p:spPr>
        <p:txBody>
          <a:bodyPr>
            <a:normAutofit/>
          </a:bodyPr>
          <a:lstStyle/>
          <a:p>
            <a:pPr>
              <a:buNone/>
            </a:pPr>
            <a:r>
              <a:rPr lang="ru-RU" sz="1800" dirty="0" smtClean="0"/>
              <a:t>Участники делятся на две команды. Учитель в быстром темпе даёт задание представителям команд: </a:t>
            </a:r>
            <a:r>
              <a:rPr lang="en-US" sz="1800" dirty="0" smtClean="0"/>
              <a:t>“Touch your shoulders. Show your mouth. Count your fingers.” </a:t>
            </a:r>
            <a:r>
              <a:rPr lang="ru-RU" sz="1800" dirty="0" smtClean="0"/>
              <a:t>и т. д. Если игрок правильно выполняет задание, команда получает балл, если ошибается - балл отнимается.</a:t>
            </a:r>
          </a:p>
          <a:p>
            <a:pPr algn="ctr">
              <a:buNone/>
            </a:pPr>
            <a:r>
              <a:rPr lang="ru-RU" sz="2400" dirty="0" smtClean="0">
                <a:solidFill>
                  <a:srgbClr val="002060"/>
                </a:solidFill>
              </a:rPr>
              <a:t>Игра «Мой любимец»</a:t>
            </a:r>
          </a:p>
          <a:p>
            <a:pPr>
              <a:buNone/>
            </a:pPr>
            <a:r>
              <a:rPr lang="ru-RU" sz="1800" dirty="0" smtClean="0"/>
              <a:t>Игра на закрепление лексики по теме «Животные» и общих вопросов с глаголом </a:t>
            </a:r>
            <a:r>
              <a:rPr lang="en-US" sz="1800" dirty="0" smtClean="0"/>
              <a:t>to be.</a:t>
            </a:r>
            <a:endParaRPr lang="ru-RU" sz="1800" dirty="0" smtClean="0"/>
          </a:p>
          <a:p>
            <a:pPr>
              <a:buNone/>
            </a:pPr>
            <a:r>
              <a:rPr lang="ru-RU" sz="1800" dirty="0" smtClean="0"/>
              <a:t>Каждый учащийся загадывает любимое животное (хорошо заранее предупредить детей о проведении этой игры, чтобы они могли принести из дома игрушку-животное). Ведущий у доски задаёт по одному вопросу каждому игроку: </a:t>
            </a:r>
            <a:r>
              <a:rPr lang="en-US" sz="1800" dirty="0" smtClean="0"/>
              <a:t>“Is your pet a duck?”,  “Is your pet a hen?”</a:t>
            </a:r>
            <a:r>
              <a:rPr lang="ru-RU" sz="1800" dirty="0" smtClean="0"/>
              <a:t>Если ведущий не угадал, то ученик отвечает: </a:t>
            </a:r>
            <a:r>
              <a:rPr lang="en-US" sz="1800" dirty="0" smtClean="0"/>
              <a:t>“No, it is not”, </a:t>
            </a:r>
            <a:r>
              <a:rPr lang="ru-RU" sz="1800" dirty="0" smtClean="0"/>
              <a:t>если отгадал: </a:t>
            </a:r>
            <a:r>
              <a:rPr lang="en-US" sz="1800" dirty="0" smtClean="0"/>
              <a:t>“Yes? it is”. </a:t>
            </a:r>
            <a:r>
              <a:rPr lang="ru-RU" sz="1800" dirty="0" smtClean="0"/>
              <a:t>После положительного ответа игрок занимает место ведущего.</a:t>
            </a:r>
          </a:p>
          <a:p>
            <a:pPr>
              <a:buNone/>
            </a:pPr>
            <a:endParaRPr lang="ru-RU" sz="1800" dirty="0" smtClean="0"/>
          </a:p>
          <a:p>
            <a:endParaRPr lang="ru-RU" dirty="0" smtClean="0"/>
          </a:p>
          <a:p>
            <a:endParaRPr lang="ru-RU" dirty="0"/>
          </a:p>
        </p:txBody>
      </p:sp>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Игра «Назови больше слов»</a:t>
            </a:r>
            <a:endParaRPr lang="ru-RU" sz="3200" dirty="0"/>
          </a:p>
        </p:txBody>
      </p:sp>
      <p:sp>
        <p:nvSpPr>
          <p:cNvPr id="3" name="Содержимое 2"/>
          <p:cNvSpPr>
            <a:spLocks noGrp="1"/>
          </p:cNvSpPr>
          <p:nvPr>
            <p:ph idx="1"/>
          </p:nvPr>
        </p:nvSpPr>
        <p:spPr/>
        <p:txBody>
          <a:bodyPr>
            <a:normAutofit/>
          </a:bodyPr>
          <a:lstStyle/>
          <a:p>
            <a:pPr>
              <a:buNone/>
            </a:pPr>
            <a:r>
              <a:rPr lang="ru-RU" sz="1800" dirty="0" smtClean="0"/>
              <a:t>Учитель называет слово-существительное, например: </a:t>
            </a:r>
            <a:r>
              <a:rPr lang="en-US" sz="1800" dirty="0" smtClean="0"/>
              <a:t>man.</a:t>
            </a:r>
            <a:r>
              <a:rPr lang="ru-RU" sz="1800" dirty="0" smtClean="0"/>
              <a:t> Ученик, к которому обратились, должен добавить прилагательное:</a:t>
            </a:r>
          </a:p>
          <a:p>
            <a:pPr>
              <a:buNone/>
            </a:pPr>
            <a:r>
              <a:rPr lang="ru-RU" sz="1800" dirty="0" smtClean="0"/>
              <a:t>1 ученик. </a:t>
            </a:r>
            <a:r>
              <a:rPr lang="en-US" sz="1800" dirty="0" smtClean="0"/>
              <a:t>A long-legged man.</a:t>
            </a:r>
          </a:p>
          <a:p>
            <a:pPr>
              <a:buNone/>
            </a:pPr>
            <a:r>
              <a:rPr lang="ru-RU" sz="1800" dirty="0" smtClean="0"/>
              <a:t>2 ученик. </a:t>
            </a:r>
            <a:r>
              <a:rPr lang="en-US" sz="1800" dirty="0" smtClean="0"/>
              <a:t>A young long-legged</a:t>
            </a:r>
            <a:r>
              <a:rPr lang="ru-RU" sz="1800" dirty="0" smtClean="0"/>
              <a:t> </a:t>
            </a:r>
            <a:r>
              <a:rPr lang="en-US" sz="1800" dirty="0" smtClean="0"/>
              <a:t>man.</a:t>
            </a:r>
          </a:p>
          <a:p>
            <a:pPr>
              <a:buNone/>
            </a:pPr>
            <a:r>
              <a:rPr lang="ru-RU" sz="1800" dirty="0" smtClean="0"/>
              <a:t>3 ученик. </a:t>
            </a:r>
            <a:r>
              <a:rPr lang="en-US" sz="1800" dirty="0" smtClean="0"/>
              <a:t>A good-looking young long-legged man.</a:t>
            </a:r>
            <a:endParaRPr lang="ru-RU" sz="1800" dirty="0" smtClean="0"/>
          </a:p>
          <a:p>
            <a:pPr>
              <a:buNone/>
            </a:pPr>
            <a:r>
              <a:rPr lang="ru-RU" sz="1800" dirty="0" smtClean="0"/>
              <a:t>Игрок, который не смог придумать слово или словосочетание, выбывает из игры.</a:t>
            </a:r>
          </a:p>
          <a:p>
            <a:pPr algn="ctr">
              <a:buNone/>
            </a:pPr>
            <a:r>
              <a:rPr lang="ru-RU" dirty="0" smtClean="0">
                <a:solidFill>
                  <a:schemeClr val="accent6">
                    <a:lumMod val="75000"/>
                  </a:schemeClr>
                </a:solidFill>
              </a:rPr>
              <a:t>Игра «Еда»</a:t>
            </a:r>
          </a:p>
          <a:p>
            <a:pPr>
              <a:buNone/>
            </a:pPr>
            <a:r>
              <a:rPr lang="ru-RU" sz="1800" dirty="0" smtClean="0"/>
              <a:t>Учитель называет слово по теме, например, </a:t>
            </a:r>
            <a:r>
              <a:rPr lang="en-US" sz="1800" dirty="0" smtClean="0"/>
              <a:t>bread</a:t>
            </a:r>
            <a:r>
              <a:rPr lang="ru-RU" sz="1800" dirty="0" smtClean="0"/>
              <a:t>, и обращается к одному из учащихся. Тот называет другое слово и обращается к следующему игроку и т. д. Каждый игрок должен назвать слово по указанной теме. Тот, кому не удалось это сделать, выбывает из игры..Побеждает учащийся, который последним называет слово.</a:t>
            </a:r>
            <a:endParaRPr lang="ru-RU" sz="1800"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0" dirty="0" smtClean="0"/>
              <a:t/>
            </a:r>
            <a:br>
              <a:rPr lang="ru-RU" b="0" dirty="0" smtClean="0"/>
            </a:br>
            <a:r>
              <a:rPr lang="ru-RU" b="0" dirty="0" smtClean="0"/>
              <a:t>                                                                </a:t>
            </a:r>
            <a:r>
              <a:rPr lang="ru-RU" sz="2400" b="0" dirty="0" smtClean="0">
                <a:solidFill>
                  <a:srgbClr val="0070C0"/>
                </a:solidFill>
              </a:rPr>
              <a:t>«Игра не пустая забава. Она необходима для счастья детей, для их здоровья и правильного развития».</a:t>
            </a:r>
            <a:br>
              <a:rPr lang="ru-RU" sz="2400" b="0" dirty="0" smtClean="0">
                <a:solidFill>
                  <a:srgbClr val="0070C0"/>
                </a:solidFill>
              </a:rPr>
            </a:br>
            <a:r>
              <a:rPr lang="ru-RU" sz="2400" b="0" dirty="0" smtClean="0">
                <a:solidFill>
                  <a:srgbClr val="0070C0"/>
                </a:solidFill>
              </a:rPr>
              <a:t>                                                                </a:t>
            </a:r>
            <a:r>
              <a:rPr lang="ru-RU" sz="2400" b="0" dirty="0" err="1" smtClean="0">
                <a:solidFill>
                  <a:srgbClr val="0070C0"/>
                </a:solidFill>
              </a:rPr>
              <a:t>Д.В.Менджерицкая</a:t>
            </a:r>
            <a:endParaRPr lang="ru-RU" sz="2400" b="0" dirty="0">
              <a:solidFill>
                <a:srgbClr val="0070C0"/>
              </a:solidFill>
            </a:endParaRPr>
          </a:p>
        </p:txBody>
      </p:sp>
      <p:sp>
        <p:nvSpPr>
          <p:cNvPr id="2" name="Текст 1"/>
          <p:cNvSpPr>
            <a:spLocks noGrp="1"/>
          </p:cNvSpPr>
          <p:nvPr>
            <p:ph type="body" idx="1"/>
          </p:nvPr>
        </p:nvSpPr>
        <p:spPr>
          <a:xfrm>
            <a:off x="1357290" y="2714620"/>
            <a:ext cx="6858048" cy="3643338"/>
          </a:xfrm>
        </p:spPr>
        <p:txBody>
          <a:bodyPr>
            <a:normAutofit fontScale="85000" lnSpcReduction="20000"/>
          </a:bodyPr>
          <a:lstStyle/>
          <a:p>
            <a:r>
              <a:rPr lang="ru-RU" dirty="0" smtClean="0"/>
              <a:t/>
            </a:r>
            <a:br>
              <a:rPr lang="ru-RU" dirty="0" smtClean="0"/>
            </a:br>
            <a:r>
              <a:rPr lang="ru-RU" sz="2600" dirty="0" smtClean="0"/>
              <a:t> </a:t>
            </a:r>
            <a:r>
              <a:rPr lang="ru-RU" sz="2600" dirty="0" smtClean="0">
                <a:solidFill>
                  <a:schemeClr val="accent6">
                    <a:lumMod val="75000"/>
                  </a:schemeClr>
                </a:solidFill>
              </a:rPr>
              <a:t>"Без игры нет, и не может быть </a:t>
            </a:r>
            <a:br>
              <a:rPr lang="ru-RU" sz="2600" dirty="0" smtClean="0">
                <a:solidFill>
                  <a:schemeClr val="accent6">
                    <a:lumMod val="75000"/>
                  </a:schemeClr>
                </a:solidFill>
              </a:rPr>
            </a:br>
            <a:r>
              <a:rPr lang="ru-RU" sz="2600" dirty="0" smtClean="0">
                <a:solidFill>
                  <a:schemeClr val="accent6">
                    <a:lumMod val="75000"/>
                  </a:schemeClr>
                </a:solidFill>
              </a:rPr>
              <a:t>полноценного умственного развития. </a:t>
            </a:r>
            <a:br>
              <a:rPr lang="ru-RU" sz="2600" dirty="0" smtClean="0">
                <a:solidFill>
                  <a:schemeClr val="accent6">
                    <a:lumMod val="75000"/>
                  </a:schemeClr>
                </a:solidFill>
              </a:rPr>
            </a:br>
            <a:r>
              <a:rPr lang="ru-RU" sz="2600" dirty="0" smtClean="0">
                <a:solidFill>
                  <a:schemeClr val="accent6">
                    <a:lumMod val="75000"/>
                  </a:schemeClr>
                </a:solidFill>
              </a:rPr>
              <a:t>Игра – это огромное светлое окно, </a:t>
            </a:r>
            <a:br>
              <a:rPr lang="ru-RU" sz="2600" dirty="0" smtClean="0">
                <a:solidFill>
                  <a:schemeClr val="accent6">
                    <a:lumMod val="75000"/>
                  </a:schemeClr>
                </a:solidFill>
              </a:rPr>
            </a:br>
            <a:r>
              <a:rPr lang="ru-RU" sz="2600" dirty="0" smtClean="0">
                <a:solidFill>
                  <a:schemeClr val="accent6">
                    <a:lumMod val="75000"/>
                  </a:schemeClr>
                </a:solidFill>
              </a:rPr>
              <a:t>через которое в духовный мир ребенка </a:t>
            </a:r>
            <a:br>
              <a:rPr lang="ru-RU" sz="2600" dirty="0" smtClean="0">
                <a:solidFill>
                  <a:schemeClr val="accent6">
                    <a:lumMod val="75000"/>
                  </a:schemeClr>
                </a:solidFill>
              </a:rPr>
            </a:br>
            <a:r>
              <a:rPr lang="ru-RU" sz="2600" dirty="0" smtClean="0">
                <a:solidFill>
                  <a:schemeClr val="accent6">
                    <a:lumMod val="75000"/>
                  </a:schemeClr>
                </a:solidFill>
              </a:rPr>
              <a:t>вливается живительный поток представлений, </a:t>
            </a:r>
            <a:br>
              <a:rPr lang="ru-RU" sz="2600" dirty="0" smtClean="0">
                <a:solidFill>
                  <a:schemeClr val="accent6">
                    <a:lumMod val="75000"/>
                  </a:schemeClr>
                </a:solidFill>
              </a:rPr>
            </a:br>
            <a:r>
              <a:rPr lang="ru-RU" sz="2600" dirty="0" smtClean="0">
                <a:solidFill>
                  <a:schemeClr val="accent6">
                    <a:lumMod val="75000"/>
                  </a:schemeClr>
                </a:solidFill>
              </a:rPr>
              <a:t>понятий об окружающем мире. </a:t>
            </a:r>
            <a:br>
              <a:rPr lang="ru-RU" sz="2600" dirty="0" smtClean="0">
                <a:solidFill>
                  <a:schemeClr val="accent6">
                    <a:lumMod val="75000"/>
                  </a:schemeClr>
                </a:solidFill>
              </a:rPr>
            </a:br>
            <a:r>
              <a:rPr lang="ru-RU" sz="2600" dirty="0" smtClean="0">
                <a:solidFill>
                  <a:schemeClr val="accent6">
                    <a:lumMod val="75000"/>
                  </a:schemeClr>
                </a:solidFill>
              </a:rPr>
              <a:t>Игра – это искра, зажигающая огонек </a:t>
            </a:r>
            <a:br>
              <a:rPr lang="ru-RU" sz="2600" dirty="0" smtClean="0">
                <a:solidFill>
                  <a:schemeClr val="accent6">
                    <a:lumMod val="75000"/>
                  </a:schemeClr>
                </a:solidFill>
              </a:rPr>
            </a:br>
            <a:r>
              <a:rPr lang="ru-RU" sz="2600" dirty="0" smtClean="0">
                <a:solidFill>
                  <a:schemeClr val="accent6">
                    <a:lumMod val="75000"/>
                  </a:schemeClr>
                </a:solidFill>
              </a:rPr>
              <a:t>пытливости и любознательности".</a:t>
            </a:r>
          </a:p>
          <a:p>
            <a:pPr algn="r"/>
            <a:r>
              <a:rPr lang="ru-RU" dirty="0" smtClean="0">
                <a:solidFill>
                  <a:schemeClr val="accent6">
                    <a:lumMod val="75000"/>
                  </a:schemeClr>
                </a:solidFill>
              </a:rPr>
              <a:t>   </a:t>
            </a:r>
            <a:br>
              <a:rPr lang="ru-RU" dirty="0" smtClean="0">
                <a:solidFill>
                  <a:schemeClr val="accent6">
                    <a:lumMod val="75000"/>
                  </a:schemeClr>
                </a:solidFill>
              </a:rPr>
            </a:br>
            <a:r>
              <a:rPr lang="ru-RU" dirty="0" smtClean="0">
                <a:solidFill>
                  <a:schemeClr val="accent6">
                    <a:lumMod val="75000"/>
                  </a:schemeClr>
                </a:solidFill>
              </a:rPr>
              <a:t>Сухомлинский В. А.</a:t>
            </a:r>
          </a:p>
          <a:p>
            <a:r>
              <a:rPr lang="ru-RU" dirty="0" smtClean="0">
                <a:solidFill>
                  <a:schemeClr val="accent6">
                    <a:lumMod val="75000"/>
                  </a:schemeClr>
                </a:solidFill>
              </a:rPr>
              <a:t/>
            </a:r>
            <a:br>
              <a:rPr lang="ru-RU" dirty="0" smtClean="0">
                <a:solidFill>
                  <a:schemeClr val="accent6">
                    <a:lumMod val="75000"/>
                  </a:schemeClr>
                </a:solidFill>
              </a:rPr>
            </a:br>
            <a:endParaRPr lang="ru-RU" dirty="0" smtClean="0">
              <a:solidFill>
                <a:schemeClr val="accent6">
                  <a:lumMod val="75000"/>
                </a:schemeClr>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Игры на развитие навыков аудирования</a:t>
            </a:r>
            <a:endParaRPr lang="ru-RU" sz="2800" dirty="0"/>
          </a:p>
        </p:txBody>
      </p:sp>
      <p:sp>
        <p:nvSpPr>
          <p:cNvPr id="3" name="Содержимое 2"/>
          <p:cNvSpPr>
            <a:spLocks noGrp="1"/>
          </p:cNvSpPr>
          <p:nvPr>
            <p:ph sz="quarter" idx="1"/>
          </p:nvPr>
        </p:nvSpPr>
        <p:spPr/>
        <p:txBody>
          <a:bodyPr/>
          <a:lstStyle/>
          <a:p>
            <a:r>
              <a:rPr lang="ru-RU" i="1" dirty="0" smtClean="0"/>
              <a:t>Цели: - научить учащихся понимать смысл  однократного  высказывания;</a:t>
            </a:r>
            <a:endParaRPr lang="ru-RU" dirty="0" smtClean="0"/>
          </a:p>
          <a:p>
            <a:r>
              <a:rPr lang="ru-RU" i="1" dirty="0" smtClean="0"/>
              <a:t>-           научить учащихся выделять главное в потоке информации;</a:t>
            </a:r>
            <a:endParaRPr lang="ru-RU" dirty="0" smtClean="0"/>
          </a:p>
          <a:p>
            <a:r>
              <a:rPr lang="ru-RU" i="1" dirty="0" smtClean="0"/>
              <a:t>-           развивать слуховую память учащихся.    </a:t>
            </a:r>
            <a:endParaRPr lang="ru-RU" dirty="0" smtClean="0"/>
          </a:p>
          <a:p>
            <a:pPr>
              <a:buNone/>
            </a:pPr>
            <a:r>
              <a:rPr lang="ru-RU" dirty="0" smtClean="0"/>
              <a:t> </a:t>
            </a:r>
          </a:p>
          <a:p>
            <a:endParaRPr lang="ru-RU" dirty="0"/>
          </a:p>
        </p:txBody>
      </p:sp>
      <p:pic>
        <p:nvPicPr>
          <p:cNvPr id="4" name="Picture 4" descr="D:\Downloaded\SAM_0747_500x375.jpg"/>
          <p:cNvPicPr>
            <a:picLocks noChangeAspect="1" noChangeArrowheads="1"/>
          </p:cNvPicPr>
          <p:nvPr/>
        </p:nvPicPr>
        <p:blipFill>
          <a:blip r:embed="rId2"/>
          <a:srcRect/>
          <a:stretch>
            <a:fillRect/>
          </a:stretch>
        </p:blipFill>
        <p:spPr bwMode="auto">
          <a:xfrm>
            <a:off x="2857488" y="3714752"/>
            <a:ext cx="3984296" cy="2920003"/>
          </a:xfrm>
          <a:prstGeom prst="rect">
            <a:avLst/>
          </a:prstGeom>
          <a:noFill/>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chemeClr val="accent5">
                    <a:lumMod val="75000"/>
                  </a:schemeClr>
                </a:solidFill>
              </a:rPr>
              <a:t>Игра «Составь фоторобота»</a:t>
            </a:r>
            <a:endParaRPr lang="ru-RU" sz="3600" dirty="0">
              <a:solidFill>
                <a:schemeClr val="accent5">
                  <a:lumMod val="75000"/>
                </a:schemeClr>
              </a:solidFill>
            </a:endParaRPr>
          </a:p>
        </p:txBody>
      </p:sp>
      <p:sp>
        <p:nvSpPr>
          <p:cNvPr id="3" name="Содержимое 2"/>
          <p:cNvSpPr>
            <a:spLocks noGrp="1"/>
          </p:cNvSpPr>
          <p:nvPr>
            <p:ph sz="quarter" idx="1"/>
          </p:nvPr>
        </p:nvSpPr>
        <p:spPr/>
        <p:txBody>
          <a:bodyPr>
            <a:normAutofit lnSpcReduction="10000"/>
          </a:bodyPr>
          <a:lstStyle/>
          <a:p>
            <a:r>
              <a:rPr lang="ru-RU" i="1" dirty="0" smtClean="0"/>
              <a:t>Класс делится на три команды, каждая из которых представляет отделение полиции. Выбирают 3 ведущих. Они обращаются в отделение полиции с просьбой отыскать пропавшего друга или родственника. Ведущий описывает их внешность, а дети делают соответствующие  рисунки. Если рисунок соответствует описанию, считается, что пропавший найден.</a:t>
            </a:r>
            <a:endParaRPr lang="ru-RU" dirty="0" smtClean="0"/>
          </a:p>
          <a:p>
            <a:r>
              <a:rPr lang="ru-RU" i="1" dirty="0" smtClean="0"/>
              <a:t>   Ведущий</a:t>
            </a:r>
            <a:r>
              <a:rPr lang="en-US" i="1" dirty="0" smtClean="0"/>
              <a:t>: I</a:t>
            </a:r>
            <a:r>
              <a:rPr lang="ru-RU" i="1" dirty="0" smtClean="0"/>
              <a:t> </a:t>
            </a:r>
            <a:r>
              <a:rPr lang="en-US" i="1" dirty="0" smtClean="0"/>
              <a:t>can`t find my sister. She is ten. She is a schoolgirl. She is not tall/ Her hair is dark. </a:t>
            </a:r>
            <a:r>
              <a:rPr lang="ru-RU" i="1" dirty="0" smtClean="0"/>
              <a:t>Не</a:t>
            </a:r>
            <a:r>
              <a:rPr lang="en-US" i="1" dirty="0" smtClean="0"/>
              <a:t>r  eyes are blue. She has </a:t>
            </a:r>
            <a:r>
              <a:rPr lang="ru-RU" i="1" dirty="0" smtClean="0"/>
              <a:t>а</a:t>
            </a:r>
            <a:r>
              <a:rPr lang="en-US" i="1" dirty="0" smtClean="0"/>
              <a:t> red coat and a white hat on.</a:t>
            </a:r>
            <a:endParaRPr lang="ru-RU" dirty="0"/>
          </a:p>
        </p:txBody>
      </p:sp>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0_3b83b_89d8219a_XL.jpg"/>
          <p:cNvPicPr>
            <a:picLocks noGrp="1" noChangeAspect="1"/>
          </p:cNvPicPr>
          <p:nvPr>
            <p:ph idx="1"/>
          </p:nvPr>
        </p:nvPicPr>
        <p:blipFill>
          <a:blip r:embed="rId2"/>
          <a:stretch>
            <a:fillRect/>
          </a:stretch>
        </p:blipFill>
        <p:spPr>
          <a:xfrm>
            <a:off x="5214942" y="3831586"/>
            <a:ext cx="3786214" cy="2551740"/>
          </a:xfrm>
        </p:spPr>
      </p:pic>
      <p:sp>
        <p:nvSpPr>
          <p:cNvPr id="2" name="Заголовок 1"/>
          <p:cNvSpPr>
            <a:spLocks noGrp="1"/>
          </p:cNvSpPr>
          <p:nvPr>
            <p:ph type="title"/>
          </p:nvPr>
        </p:nvSpPr>
        <p:spPr/>
        <p:txBody>
          <a:bodyPr>
            <a:normAutofit/>
          </a:bodyPr>
          <a:lstStyle/>
          <a:p>
            <a:pPr algn="ctr"/>
            <a:r>
              <a:rPr lang="ru-RU" sz="3200" dirty="0" smtClean="0"/>
              <a:t>Игра «Времена года»</a:t>
            </a:r>
            <a:endParaRPr lang="ru-RU" sz="3200" dirty="0"/>
          </a:p>
        </p:txBody>
      </p:sp>
      <p:sp>
        <p:nvSpPr>
          <p:cNvPr id="3" name="Содержимое 2"/>
          <p:cNvSpPr>
            <a:spLocks noGrp="1"/>
          </p:cNvSpPr>
          <p:nvPr>
            <p:ph type="body" sz="half" idx="4294967295"/>
          </p:nvPr>
        </p:nvSpPr>
        <p:spPr>
          <a:xfrm>
            <a:off x="642910" y="1357298"/>
            <a:ext cx="8072494" cy="1714512"/>
          </a:xfrm>
        </p:spPr>
        <p:txBody>
          <a:bodyPr>
            <a:normAutofit fontScale="85000" lnSpcReduction="20000"/>
          </a:bodyPr>
          <a:lstStyle/>
          <a:p>
            <a:r>
              <a:rPr lang="ru-RU" i="1" dirty="0" smtClean="0"/>
              <a:t>      </a:t>
            </a:r>
            <a:r>
              <a:rPr lang="ru-RU" sz="2200" i="1" dirty="0" smtClean="0"/>
              <a:t>Учитель предлагает кому-то из учеников задумать  какое-либо время года и описать его, не называя. Например</a:t>
            </a:r>
            <a:r>
              <a:rPr lang="en-US" sz="2200" i="1" dirty="0" smtClean="0"/>
              <a:t>:</a:t>
            </a:r>
            <a:endParaRPr lang="ru-RU" sz="2200" dirty="0" smtClean="0"/>
          </a:p>
          <a:p>
            <a:r>
              <a:rPr lang="en-US" sz="2200" b="1" i="1" dirty="0" smtClean="0"/>
              <a:t>   It is cold. It is white. I ski. I skate. I throw snowballs.</a:t>
            </a:r>
            <a:endParaRPr lang="ru-RU" sz="2200" dirty="0" smtClean="0"/>
          </a:p>
          <a:p>
            <a:r>
              <a:rPr lang="en-US" sz="2200" i="1" dirty="0" smtClean="0"/>
              <a:t> </a:t>
            </a:r>
            <a:r>
              <a:rPr lang="ru-RU" sz="2200" i="1" dirty="0" smtClean="0"/>
              <a:t>Учащиеся пытаются отгадать</a:t>
            </a:r>
            <a:r>
              <a:rPr lang="en-US" sz="2200" i="1" dirty="0" smtClean="0"/>
              <a:t>: Is it spring? </a:t>
            </a:r>
            <a:r>
              <a:rPr lang="ru-RU" sz="2200" i="1" dirty="0" smtClean="0"/>
              <a:t>Is it winter?</a:t>
            </a:r>
            <a:endParaRPr lang="ru-RU" sz="2200" dirty="0" smtClean="0"/>
          </a:p>
          <a:p>
            <a:r>
              <a:rPr lang="ru-RU" sz="2200" i="1" dirty="0" smtClean="0"/>
              <a:t>Выигрывает тот, кто правильно назвал время года.</a:t>
            </a:r>
          </a:p>
          <a:p>
            <a:endParaRPr lang="ru-RU" sz="2000" i="1" dirty="0" smtClean="0"/>
          </a:p>
          <a:p>
            <a:endParaRPr lang="ru-RU" sz="2000" i="1" dirty="0" smtClean="0"/>
          </a:p>
          <a:p>
            <a:endParaRPr lang="ru-RU" sz="2000" dirty="0" smtClean="0"/>
          </a:p>
          <a:p>
            <a:endParaRPr lang="ru-RU" dirty="0"/>
          </a:p>
        </p:txBody>
      </p:sp>
      <p:pic>
        <p:nvPicPr>
          <p:cNvPr id="214021" name="Picture 5" descr="D:\Downloaded\img.jpg"/>
          <p:cNvPicPr>
            <a:picLocks noChangeAspect="1" noChangeArrowheads="1"/>
          </p:cNvPicPr>
          <p:nvPr/>
        </p:nvPicPr>
        <p:blipFill>
          <a:blip r:embed="rId3"/>
          <a:srcRect/>
          <a:stretch>
            <a:fillRect/>
          </a:stretch>
        </p:blipFill>
        <p:spPr bwMode="auto">
          <a:xfrm>
            <a:off x="1214414" y="3643314"/>
            <a:ext cx="3357586" cy="2647327"/>
          </a:xfrm>
          <a:prstGeom prst="rect">
            <a:avLst/>
          </a:prstGeom>
          <a:noFill/>
        </p:spPr>
      </p:pic>
    </p:spTree>
  </p:cSld>
  <p:clrMapOvr>
    <a:masterClrMapping/>
  </p:clrMapOvr>
  <p:transition>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Ролевые игры</a:t>
            </a:r>
            <a:endParaRPr lang="ru-RU" dirty="0"/>
          </a:p>
        </p:txBody>
      </p:sp>
      <p:sp>
        <p:nvSpPr>
          <p:cNvPr id="3" name="Содержимое 2"/>
          <p:cNvSpPr>
            <a:spLocks noGrp="1"/>
          </p:cNvSpPr>
          <p:nvPr>
            <p:ph idx="1"/>
          </p:nvPr>
        </p:nvSpPr>
        <p:spPr/>
        <p:txBody>
          <a:bodyPr>
            <a:normAutofit fontScale="77500" lnSpcReduction="20000"/>
          </a:bodyPr>
          <a:lstStyle/>
          <a:p>
            <a:r>
              <a:rPr lang="ru-RU" i="1" dirty="0" smtClean="0"/>
              <a:t>Ролевая игра</a:t>
            </a:r>
            <a:r>
              <a:rPr lang="ru-RU" dirty="0" smtClean="0"/>
              <a:t> – это речевая, игровая и учебная деятельности одновременно. С точки зрения учащихся, ролевая игра – это игровая деятельность, в процессе которой они выступают в определённых ролях. Учебный характер игры ими часто не осознаётся. С позиции учителя, ролевую игру можно рассматривать как форму обучения диалогическому общению. Для учителя цель игры – формирование и развитие речевых навыков и умений учащихся. Ролевая игра управляема, её учебный характер чётко осознаётся учителем. Она обладает большими обучающими возможностями</a:t>
            </a:r>
          </a:p>
          <a:p>
            <a:pPr>
              <a:buNone/>
            </a:pPr>
            <a:r>
              <a:rPr lang="en-US" dirty="0" smtClean="0"/>
              <a:t> </a:t>
            </a:r>
            <a:endParaRPr lang="ru-RU" dirty="0" smtClean="0"/>
          </a:p>
          <a:p>
            <a:endParaRPr lang="ru-RU" dirty="0"/>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 «Предсказатель»</a:t>
            </a:r>
            <a:endParaRPr lang="ru-RU" dirty="0"/>
          </a:p>
        </p:txBody>
      </p:sp>
      <p:sp>
        <p:nvSpPr>
          <p:cNvPr id="3" name="Содержимое 2"/>
          <p:cNvSpPr>
            <a:spLocks noGrp="1"/>
          </p:cNvSpPr>
          <p:nvPr>
            <p:ph idx="1"/>
          </p:nvPr>
        </p:nvSpPr>
        <p:spPr/>
        <p:txBody>
          <a:bodyPr>
            <a:normAutofit fontScale="77500" lnSpcReduction="20000"/>
          </a:bodyPr>
          <a:lstStyle/>
          <a:p>
            <a:r>
              <a:rPr lang="ru-RU" sz="2100" dirty="0" smtClean="0"/>
              <a:t>Разделите участников игры на две команды: "посетителей" и "предсказателей". По одному игроку от каждой команды занимают свои места за столом. "Предсказатель", с амулетом на шее, водит руками и таинственным голосом ведёт примерно такой диалог с "посетителем":</a:t>
            </a:r>
          </a:p>
          <a:p>
            <a:r>
              <a:rPr lang="en-US" sz="2100" dirty="0" smtClean="0"/>
              <a:t>"</a:t>
            </a:r>
            <a:r>
              <a:rPr lang="ru-RU" sz="2100" dirty="0" smtClean="0"/>
              <a:t>Предсказатель</a:t>
            </a:r>
            <a:r>
              <a:rPr lang="en-US" sz="2100" dirty="0" smtClean="0"/>
              <a:t>": </a:t>
            </a:r>
            <a:r>
              <a:rPr lang="en-US" sz="2100" i="1" dirty="0" smtClean="0"/>
              <a:t>You live in this town.</a:t>
            </a:r>
            <a:endParaRPr lang="ru-RU" sz="2100" dirty="0" smtClean="0"/>
          </a:p>
          <a:p>
            <a:r>
              <a:rPr lang="en-US" sz="2100" dirty="0" smtClean="0"/>
              <a:t>"</a:t>
            </a:r>
            <a:r>
              <a:rPr lang="ru-RU" sz="2100" dirty="0" smtClean="0"/>
              <a:t>Посетитель</a:t>
            </a:r>
            <a:r>
              <a:rPr lang="en-US" sz="2100" dirty="0" smtClean="0"/>
              <a:t>": </a:t>
            </a:r>
            <a:r>
              <a:rPr lang="en-US" sz="2100" i="1" dirty="0" smtClean="0"/>
              <a:t>Yes, I do.</a:t>
            </a:r>
            <a:endParaRPr lang="ru-RU" sz="2100" dirty="0" smtClean="0"/>
          </a:p>
          <a:p>
            <a:r>
              <a:rPr lang="en-US" sz="2100" dirty="0" smtClean="0"/>
              <a:t>"</a:t>
            </a:r>
            <a:r>
              <a:rPr lang="ru-RU" sz="2100" dirty="0" smtClean="0"/>
              <a:t>Предсказатель</a:t>
            </a:r>
            <a:r>
              <a:rPr lang="en-US" sz="2100" dirty="0" smtClean="0"/>
              <a:t>": </a:t>
            </a:r>
            <a:r>
              <a:rPr lang="en-US" sz="2100" i="1" dirty="0" smtClean="0"/>
              <a:t>You are good at Maths.</a:t>
            </a:r>
            <a:endParaRPr lang="ru-RU" sz="2100" dirty="0" smtClean="0"/>
          </a:p>
          <a:p>
            <a:r>
              <a:rPr lang="en-US" sz="2100" dirty="0" smtClean="0"/>
              <a:t>"</a:t>
            </a:r>
            <a:r>
              <a:rPr lang="ru-RU" sz="2100" dirty="0" smtClean="0"/>
              <a:t>Посетитель</a:t>
            </a:r>
            <a:r>
              <a:rPr lang="en-US" sz="2100" dirty="0" smtClean="0"/>
              <a:t>": </a:t>
            </a:r>
            <a:r>
              <a:rPr lang="en-US" sz="2100" i="1" dirty="0" smtClean="0"/>
              <a:t>Yes, I am.</a:t>
            </a:r>
            <a:endParaRPr lang="ru-RU" sz="2100" dirty="0" smtClean="0"/>
          </a:p>
          <a:p>
            <a:r>
              <a:rPr lang="en-US" sz="2100" dirty="0" smtClean="0"/>
              <a:t>"</a:t>
            </a:r>
            <a:r>
              <a:rPr lang="ru-RU" sz="2100" dirty="0" smtClean="0"/>
              <a:t>Предсказатель</a:t>
            </a:r>
            <a:r>
              <a:rPr lang="en-US" sz="2100" dirty="0" smtClean="0"/>
              <a:t>": </a:t>
            </a:r>
            <a:r>
              <a:rPr lang="en-US" sz="2100" i="1" dirty="0" smtClean="0"/>
              <a:t>You've got a sister.</a:t>
            </a:r>
            <a:endParaRPr lang="ru-RU" sz="2100" dirty="0" smtClean="0"/>
          </a:p>
          <a:p>
            <a:r>
              <a:rPr lang="en-US" sz="2100" dirty="0" smtClean="0"/>
              <a:t>"</a:t>
            </a:r>
            <a:r>
              <a:rPr lang="ru-RU" sz="2100" dirty="0" smtClean="0"/>
              <a:t>Посетитель</a:t>
            </a:r>
            <a:r>
              <a:rPr lang="en-US" sz="2100" dirty="0" smtClean="0"/>
              <a:t>": </a:t>
            </a:r>
            <a:r>
              <a:rPr lang="en-US" sz="2100" i="1" dirty="0" smtClean="0"/>
              <a:t>No, I've got a brother.</a:t>
            </a:r>
            <a:endParaRPr lang="ru-RU" sz="2100" i="1" dirty="0" smtClean="0"/>
          </a:p>
          <a:p>
            <a:endParaRPr lang="ru-RU" sz="1800" dirty="0" smtClean="0"/>
          </a:p>
          <a:p>
            <a:r>
              <a:rPr lang="ru-RU" sz="2300" dirty="0" smtClean="0"/>
              <a:t>Таким образом, "предсказатель" покидает игровой стол со счётом 2:1. Его место занимает товарищ по команде, который надевает амулет и начинает делать "предсказания" для того же "посетителя". "Предсказания" в течение всей игры не должны повторяться. Если "предсказатель" ошибётся в первом же предположении, то покинет стол со счётом 0:1, во втором - 1:1. Если все три гипотезы окажутся верны, то меняется уже "посетитель", а вы записываете на доске счёт 3:0. Так продолжается до тех пор, пока каждый игрок не попробует себя либо в роли посетителя, либо предсказателя. </a:t>
            </a:r>
            <a:endParaRPr lang="ru-RU" sz="2300" dirty="0"/>
          </a:p>
        </p:txBody>
      </p:sp>
    </p:spTree>
  </p:cSld>
  <p:clrMapOvr>
    <a:masterClrMapping/>
  </p:clrMapOvr>
  <p:transition>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«Снежки»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Игра не требует предварительной подготовки.</a:t>
            </a:r>
          </a:p>
          <a:p>
            <a:r>
              <a:rPr lang="ru-RU" dirty="0" smtClean="0"/>
              <a:t>       На уроке раздайте детям по листу белой бумаги формата А4. Предложите игрокам написать на нём любой вопрос с местоимением </a:t>
            </a:r>
            <a:r>
              <a:rPr lang="ru-RU" i="1" dirty="0" smtClean="0"/>
              <a:t>'</a:t>
            </a:r>
            <a:r>
              <a:rPr lang="ru-RU" i="1" dirty="0" err="1" smtClean="0"/>
              <a:t>you</a:t>
            </a:r>
            <a:r>
              <a:rPr lang="ru-RU" i="1" dirty="0" smtClean="0"/>
              <a:t>'</a:t>
            </a:r>
            <a:r>
              <a:rPr lang="ru-RU" dirty="0" smtClean="0"/>
              <a:t>. Затем попросите участников игры скомкать бумагу, сформировав "снежок". Далее выведите их в фойе или на игровую площадку и разделите на две команды. Обозначьте условную границу и разведите участников игры в разные стороны. По вашей команде, каждый игрок бросает свой "снежок" в того соперника, которому адресует свой вопрос. После того, как все "снежки" будут переброшены на другую сторону, они должны быть пойманы или подобраны игроками. Получив свой "снежок", участник игры должен ответить на содержащийся в нём вопрос.</a:t>
            </a:r>
          </a:p>
          <a:p>
            <a:endParaRPr lang="ru-RU" dirty="0"/>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«Утиная охота»</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Игра не требует предварительной подготовки.</a:t>
            </a:r>
          </a:p>
          <a:p>
            <a:r>
              <a:rPr lang="ru-RU" dirty="0" smtClean="0"/>
              <a:t>      В фойе или на игровой площадке, поставьте детей в круг. Сами встаньте в центре, изображая охотника. Для этого, поднимите правую руку с вытянутым указательным пальцем. Затем начинайте раскручиваться, переводя "ружьё" с одного игрока на другого, как будь-то прицеливаясь. Выбрав "утку, выстрелите в неё" словарной формой любого из пройденных вами неправильных глаголов, например: '</a:t>
            </a:r>
            <a:r>
              <a:rPr lang="ru-RU" dirty="0" err="1" smtClean="0"/>
              <a:t>Draw</a:t>
            </a:r>
            <a:r>
              <a:rPr lang="ru-RU" dirty="0" smtClean="0"/>
              <a:t>!'. Выбранный вами игрок, крякнув, крестообразно складывает руки на груди и роняет на них голову. В это время, игроки справа и слева должны выкрикнуть вторую форму заданного глагола, т.е.: '</a:t>
            </a:r>
            <a:r>
              <a:rPr lang="ru-RU" dirty="0" err="1" smtClean="0"/>
              <a:t>Drew</a:t>
            </a:r>
            <a:r>
              <a:rPr lang="ru-RU" dirty="0" smtClean="0"/>
              <a:t>!'. Правильно сделавший это первым, становится "охотником" в следующем раунде, а проигравший покидает круг. Игра продолжается до тех пор, пока в ней не останутся две "утки" и "охотник".</a:t>
            </a:r>
          </a:p>
          <a:p>
            <a:endParaRPr lang="ru-RU" dirty="0"/>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p:txBody>
          <a:bodyPr>
            <a:normAutofit/>
          </a:bodyPr>
          <a:lstStyle/>
          <a:p>
            <a:r>
              <a:rPr lang="ru-RU" sz="1800" dirty="0" smtClean="0"/>
              <a:t>Применение игровых технологий дает возможность привить учащимся интерес к изучаемому языку; создает положительное отношение к его изучению, стимулирует самостоятельную речемыслительную деятельность учеников; дает возможность более целенаправленно осуществить индивидуальный подход в обучении; повышает положительную мотивацию учения иностранного языка у учащихся, поддерживает внутреннюю мотивацию учения.</a:t>
            </a:r>
          </a:p>
          <a:p>
            <a:r>
              <a:rPr lang="ru-RU" sz="1800" dirty="0" smtClean="0"/>
              <a:t>«Скажи мне – и я забуду; покажи мне – может быть, я запомню; вовлеки меня – и я пойму»  Конфуций</a:t>
            </a:r>
            <a:endParaRPr lang="ru-RU" sz="1800" dirty="0"/>
          </a:p>
        </p:txBody>
      </p:sp>
      <p:pic>
        <p:nvPicPr>
          <p:cNvPr id="6146" name="Picture 2" descr="D:\Downloaded\SAM_0764_402x302.jpg"/>
          <p:cNvPicPr>
            <a:picLocks noChangeAspect="1" noChangeArrowheads="1"/>
          </p:cNvPicPr>
          <p:nvPr/>
        </p:nvPicPr>
        <p:blipFill>
          <a:blip r:embed="rId2"/>
          <a:srcRect/>
          <a:stretch>
            <a:fillRect/>
          </a:stretch>
        </p:blipFill>
        <p:spPr bwMode="auto">
          <a:xfrm>
            <a:off x="4786314" y="3929066"/>
            <a:ext cx="3733957" cy="2805112"/>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Ведущая педагогическая идея</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  Ведущая педагогическая идея, </a:t>
            </a:r>
            <a:r>
              <a:rPr lang="ru-RU" dirty="0" smtClean="0"/>
              <a:t>положенная в основу опыта заключается в том, что игра- это особо организованное занятие, требующее напряжения эмоциональных и умственных сил, а также умения принять решение (как поступить, что сказать, как выиграть и т.д.). Желание решить поставленные вопросы обостряет мыслительную деятельность учащихся, т.е. игра таит в себе богатые обучающие возможности. </a:t>
            </a:r>
            <a:r>
              <a:rPr lang="ru-RU" b="1" dirty="0" smtClean="0"/>
              <a:t>Важнейшие функции игры: </a:t>
            </a:r>
          </a:p>
          <a:p>
            <a:r>
              <a:rPr lang="ru-RU" dirty="0" smtClean="0"/>
              <a:t> создание атмосферы иноязычного общения </a:t>
            </a:r>
          </a:p>
          <a:p>
            <a:r>
              <a:rPr lang="ru-RU" dirty="0" smtClean="0"/>
              <a:t>объединение коллектива учащихся</a:t>
            </a:r>
          </a:p>
          <a:p>
            <a:r>
              <a:rPr lang="ru-RU" dirty="0" smtClean="0"/>
              <a:t> установление новых эмоционально-коммуникативных отношений, основанных на взаимодействии на иностранном языке.</a:t>
            </a:r>
            <a:br>
              <a:rPr lang="ru-RU" dirty="0" smtClean="0"/>
            </a:br>
            <a:r>
              <a:rPr lang="ru-RU" dirty="0" smtClean="0"/>
              <a:t/>
            </a:r>
            <a:br>
              <a:rPr lang="ru-RU" dirty="0" smtClean="0"/>
            </a:br>
            <a:endParaRPr lang="ru-RU"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Теоретическая база опыта </a:t>
            </a:r>
            <a:endParaRPr lang="ru-RU" dirty="0"/>
          </a:p>
        </p:txBody>
      </p:sp>
      <p:sp>
        <p:nvSpPr>
          <p:cNvPr id="3" name="Содержимое 2"/>
          <p:cNvSpPr>
            <a:spLocks noGrp="1"/>
          </p:cNvSpPr>
          <p:nvPr>
            <p:ph idx="1"/>
          </p:nvPr>
        </p:nvSpPr>
        <p:spPr/>
        <p:txBody>
          <a:bodyPr>
            <a:normAutofit fontScale="92500" lnSpcReduction="10000"/>
          </a:bodyPr>
          <a:lstStyle/>
          <a:p>
            <a:r>
              <a:rPr lang="ru-RU" sz="1600" dirty="0" smtClean="0"/>
              <a:t>Об обучающих возможностях использования игрового метода известно давно. Многие ученые, занимающиеся методикой обучения иностранным языкам, справедливо обращали внимание на эффективность использования игрового метода. Это объясняется тем, что в игре проявляются особенно полно, а порой и неожиданно способности любого человека.</a:t>
            </a:r>
          </a:p>
          <a:p>
            <a:r>
              <a:rPr lang="ru-RU" sz="1600" dirty="0" smtClean="0"/>
              <a:t/>
            </a:r>
            <a:br>
              <a:rPr lang="ru-RU" sz="1600" dirty="0" smtClean="0"/>
            </a:br>
            <a:r>
              <a:rPr lang="ru-RU" sz="1600" dirty="0" smtClean="0"/>
              <a:t>Игровое обучение имеет глубокие исторические корни. Она обучает, развивает, воспитывает, социализирует, развлекает и дает отдых. Но исторически одна из первых ее задач - обучение. Не вызывает сомнения,  что игра практически с первых моментов своего возникновения выступает как </a:t>
            </a:r>
            <a:r>
              <a:rPr lang="ru-RU" sz="1600" b="1" dirty="0" smtClean="0">
                <a:hlinkClick r:id="rId2"/>
              </a:rPr>
              <a:t>форма обучения</a:t>
            </a:r>
            <a:r>
              <a:rPr lang="ru-RU" sz="1600" dirty="0" smtClean="0"/>
              <a:t>, как первичная школа воспроизводства реальных практических ситуаций с целью их освоения.</a:t>
            </a:r>
          </a:p>
          <a:p>
            <a:endParaRPr lang="ru-RU" sz="1600" dirty="0" smtClean="0"/>
          </a:p>
          <a:p>
            <a:r>
              <a:rPr lang="ru-RU" sz="1600" dirty="0" smtClean="0"/>
              <a:t>Основная функция педагогической деятельности состоит не просто в передаче знаний, а в создании проблемно-познавательных ситуаций и управлении процессом познавательной деятельности учащихся с учетом их индивидуальных особенностей.</a:t>
            </a:r>
            <a:br>
              <a:rPr lang="ru-RU" sz="1600" dirty="0" smtClean="0"/>
            </a:br>
            <a:endParaRPr lang="ru-RU" sz="1600" dirty="0"/>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Технология опыта</a:t>
            </a:r>
            <a:endParaRPr lang="ru-RU" dirty="0"/>
          </a:p>
        </p:txBody>
      </p:sp>
      <p:sp>
        <p:nvSpPr>
          <p:cNvPr id="3" name="Содержимое 2"/>
          <p:cNvSpPr>
            <a:spLocks noGrp="1"/>
          </p:cNvSpPr>
          <p:nvPr>
            <p:ph idx="1"/>
          </p:nvPr>
        </p:nvSpPr>
        <p:spPr/>
        <p:txBody>
          <a:bodyPr>
            <a:normAutofit/>
          </a:bodyPr>
          <a:lstStyle/>
          <a:p>
            <a:r>
              <a:rPr lang="ru-RU" sz="1600" b="1" dirty="0" smtClean="0"/>
              <a:t>Цель опыта: </a:t>
            </a:r>
            <a:r>
              <a:rPr lang="ru-RU" sz="1600" dirty="0" smtClean="0"/>
              <a:t>обеспечение формирования коммуникативной компетенции, под которой подразумевают освоение диалектики общения и усвоение единых для всех людей социокультурных ценностей в рамках программы начальной школы посредством игровых технологий.</a:t>
            </a:r>
            <a:br>
              <a:rPr lang="ru-RU" sz="1600" dirty="0" smtClean="0"/>
            </a:br>
            <a:r>
              <a:rPr lang="ru-RU" sz="1600" dirty="0" smtClean="0"/>
              <a:t> Достижение поставленной цели подразумевает решение следующих </a:t>
            </a:r>
            <a:r>
              <a:rPr lang="ru-RU" sz="1600" b="1" dirty="0" smtClean="0"/>
              <a:t>задач</a:t>
            </a:r>
            <a:r>
              <a:rPr lang="ru-RU" sz="1600" dirty="0" smtClean="0"/>
              <a:t>:</a:t>
            </a:r>
            <a:br>
              <a:rPr lang="ru-RU" sz="1600" dirty="0" smtClean="0"/>
            </a:br>
            <a:endParaRPr lang="ru-RU" sz="1600" dirty="0" smtClean="0"/>
          </a:p>
          <a:p>
            <a:pPr lvl="0"/>
            <a:r>
              <a:rPr lang="ru-RU" sz="1600" dirty="0" smtClean="0"/>
              <a:t/>
            </a:r>
            <a:br>
              <a:rPr lang="ru-RU" sz="1600" dirty="0" smtClean="0"/>
            </a:br>
            <a:r>
              <a:rPr lang="ru-RU" sz="1600" dirty="0" smtClean="0"/>
              <a:t>Создание психологической готовности детей к речевому общению;</a:t>
            </a:r>
          </a:p>
          <a:p>
            <a:pPr lvl="0"/>
            <a:r>
              <a:rPr lang="ru-RU" sz="1600" dirty="0" smtClean="0"/>
              <a:t/>
            </a:r>
            <a:br>
              <a:rPr lang="ru-RU" sz="1600" dirty="0" smtClean="0"/>
            </a:br>
            <a:r>
              <a:rPr lang="ru-RU" sz="1600" dirty="0" smtClean="0"/>
              <a:t>Обеспечение естественной необходимости многократного повторения ими языкового материала;</a:t>
            </a:r>
          </a:p>
          <a:p>
            <a:r>
              <a:rPr lang="ru-RU" sz="1600" dirty="0" smtClean="0"/>
              <a:t/>
            </a:r>
            <a:br>
              <a:rPr lang="ru-RU" sz="1600" dirty="0" smtClean="0"/>
            </a:br>
            <a:r>
              <a:rPr lang="ru-RU" sz="1600" dirty="0" smtClean="0"/>
              <a:t>Тренировка учащихся в выборе нужного речевого варианта, что является подготовкой к ситуативной спонтанности речи вообще.</a:t>
            </a:r>
            <a:endParaRPr lang="ru-RU" sz="1600" dirty="0"/>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ru-RU" sz="2000" dirty="0" smtClean="0">
                <a:solidFill>
                  <a:srgbClr val="FF0000"/>
                </a:solidFill>
              </a:rPr>
              <a:t>Подготовительные игры:</a:t>
            </a:r>
          </a:p>
          <a:p>
            <a:r>
              <a:rPr lang="ru-RU" sz="1800" dirty="0" smtClean="0"/>
              <a:t>грамматические, лексические, фонетические и орфографические игры</a:t>
            </a:r>
          </a:p>
          <a:p>
            <a:pPr algn="ctr"/>
            <a:r>
              <a:rPr lang="ru-RU" sz="2000" dirty="0" smtClean="0">
                <a:solidFill>
                  <a:srgbClr val="FF0000"/>
                </a:solidFill>
              </a:rPr>
              <a:t>Творческие игры:</a:t>
            </a:r>
          </a:p>
          <a:p>
            <a:r>
              <a:rPr lang="ru-RU" sz="2000" dirty="0" smtClean="0"/>
              <a:t>драматизация,  ролевые игры</a:t>
            </a:r>
            <a:endParaRPr lang="ru-RU" sz="2000" dirty="0"/>
          </a:p>
        </p:txBody>
      </p:sp>
      <p:sp>
        <p:nvSpPr>
          <p:cNvPr id="2" name="Заголовок 1"/>
          <p:cNvSpPr>
            <a:spLocks noGrp="1"/>
          </p:cNvSpPr>
          <p:nvPr>
            <p:ph type="title"/>
          </p:nvPr>
        </p:nvSpPr>
        <p:spPr>
          <a:xfrm>
            <a:off x="1071538" y="152400"/>
            <a:ext cx="7858180" cy="1776402"/>
          </a:xfrm>
        </p:spPr>
        <p:txBody>
          <a:bodyPr>
            <a:noAutofit/>
          </a:bodyPr>
          <a:lstStyle/>
          <a:p>
            <a:pPr algn="ctr"/>
            <a:r>
              <a:rPr lang="ru-RU" sz="4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Категории  игр</a:t>
            </a:r>
            <a:br>
              <a:rPr lang="ru-RU" sz="4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4000" dirty="0">
              <a:solidFill>
                <a:srgbClr val="7030A0"/>
              </a:solidFill>
            </a:endParaRPr>
          </a:p>
        </p:txBody>
      </p:sp>
      <p:pic>
        <p:nvPicPr>
          <p:cNvPr id="51202" name="Picture 2" descr="http://uslide.ru/images/10/16167/960/im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lvl="0"/>
            <a:r>
              <a:rPr lang="ru-RU" dirty="0" smtClean="0"/>
              <a:t/>
            </a:r>
            <a:br>
              <a:rPr lang="ru-RU" dirty="0" smtClean="0"/>
            </a:br>
            <a:r>
              <a:rPr lang="ru-RU" dirty="0" smtClean="0"/>
              <a:t>Каждая игра должна давать упражнения, полезные для умственного развития детей и их воспитания.</a:t>
            </a:r>
          </a:p>
          <a:p>
            <a:pPr lvl="0"/>
            <a:r>
              <a:rPr lang="ru-RU" dirty="0" smtClean="0"/>
              <a:t/>
            </a:r>
            <a:br>
              <a:rPr lang="ru-RU" dirty="0" smtClean="0"/>
            </a:br>
            <a:r>
              <a:rPr lang="ru-RU" dirty="0" smtClean="0"/>
              <a:t>В игре обязательно наличие увлекательной задачи, решение которой требует умственного усилия, преодоления некоторых трудностей.</a:t>
            </a:r>
          </a:p>
          <a:p>
            <a:pPr lvl="0"/>
            <a:r>
              <a:rPr lang="ru-RU" dirty="0" smtClean="0"/>
              <a:t/>
            </a:r>
            <a:br>
              <a:rPr lang="ru-RU" dirty="0" smtClean="0"/>
            </a:br>
            <a:r>
              <a:rPr lang="ru-RU" dirty="0" smtClean="0"/>
              <a:t>Игра должна </a:t>
            </a:r>
            <a:r>
              <a:rPr lang="ru-RU" dirty="0" smtClean="0"/>
              <a:t>включать в </a:t>
            </a:r>
            <a:r>
              <a:rPr lang="ru-RU" dirty="0" smtClean="0"/>
              <a:t>себя занимательность, юмор. Увлечение игрой мобилизует умственную деятельность, облегчает выполнение задачи.</a:t>
            </a:r>
          </a:p>
          <a:p>
            <a:endParaRPr lang="ru-RU" dirty="0"/>
          </a:p>
        </p:txBody>
      </p:sp>
      <p:sp>
        <p:nvSpPr>
          <p:cNvPr id="2" name="Заголовок 1"/>
          <p:cNvSpPr>
            <a:spLocks noGrp="1"/>
          </p:cNvSpPr>
          <p:nvPr>
            <p:ph type="title"/>
          </p:nvPr>
        </p:nvSpPr>
        <p:spPr/>
        <p:txBody>
          <a:bodyPr/>
          <a:lstStyle/>
          <a:p>
            <a:pPr algn="ctr"/>
            <a:r>
              <a:rPr lang="ru-RU" dirty="0" smtClean="0">
                <a:solidFill>
                  <a:schemeClr val="accent2">
                    <a:lumMod val="50000"/>
                  </a:schemeClr>
                </a:solidFill>
              </a:rPr>
              <a:t>Требования  к играм</a:t>
            </a:r>
            <a:endParaRPr lang="ru-RU" dirty="0">
              <a:solidFill>
                <a:schemeClr val="accent2">
                  <a:lumMod val="50000"/>
                </a:schemeClr>
              </a:solidFill>
            </a:endParaRP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Грамматические игры</a:t>
            </a:r>
            <a:endParaRPr lang="ru-RU" dirty="0"/>
          </a:p>
        </p:txBody>
      </p:sp>
      <p:sp>
        <p:nvSpPr>
          <p:cNvPr id="2" name="Содержимое 1"/>
          <p:cNvSpPr>
            <a:spLocks noGrp="1"/>
          </p:cNvSpPr>
          <p:nvPr>
            <p:ph idx="1"/>
          </p:nvPr>
        </p:nvSpPr>
        <p:spPr/>
        <p:txBody>
          <a:bodyPr>
            <a:normAutofit/>
          </a:bodyPr>
          <a:lstStyle/>
          <a:p>
            <a:r>
              <a:rPr lang="ru-RU" sz="1800" b="1" i="1" dirty="0" smtClean="0"/>
              <a:t>Цели:</a:t>
            </a:r>
            <a:endParaRPr lang="ru-RU" sz="1800" dirty="0" smtClean="0"/>
          </a:p>
          <a:p>
            <a:r>
              <a:rPr lang="ru-RU" sz="1900" dirty="0" smtClean="0"/>
              <a:t>научить учащихся употреблению речевых образцов, содержащих</a:t>
            </a:r>
            <a:br>
              <a:rPr lang="ru-RU" sz="1900" dirty="0" smtClean="0"/>
            </a:br>
            <a:r>
              <a:rPr lang="ru-RU" sz="1900" dirty="0" smtClean="0"/>
              <a:t>определенные грамматические трудности;</a:t>
            </a:r>
            <a:endParaRPr lang="en-US" sz="1900" dirty="0" smtClean="0"/>
          </a:p>
          <a:p>
            <a:r>
              <a:rPr lang="ru-RU" sz="1900" dirty="0" smtClean="0"/>
              <a:t> создать естественную ситуацию для употребления данного речевого</a:t>
            </a:r>
            <a:br>
              <a:rPr lang="ru-RU" sz="1900" dirty="0" smtClean="0"/>
            </a:br>
            <a:r>
              <a:rPr lang="ru-RU" sz="1900" dirty="0" smtClean="0"/>
              <a:t>образца;</a:t>
            </a:r>
            <a:endParaRPr lang="en-US" sz="1900" dirty="0" smtClean="0"/>
          </a:p>
          <a:p>
            <a:r>
              <a:rPr lang="ru-RU" sz="1900" smtClean="0"/>
              <a:t> </a:t>
            </a:r>
            <a:r>
              <a:rPr lang="ru-RU" sz="1900" dirty="0" smtClean="0"/>
              <a:t>развить речевую творческую активность учащихся</a:t>
            </a:r>
            <a:endParaRPr lang="ru-RU" sz="1900" dirty="0"/>
          </a:p>
        </p:txBody>
      </p:sp>
      <p:pic>
        <p:nvPicPr>
          <p:cNvPr id="2050" name="Picture 2" descr="D:\Downloaded\SAM_0749_399x299.jpg"/>
          <p:cNvPicPr>
            <a:picLocks noChangeAspect="1" noChangeArrowheads="1"/>
          </p:cNvPicPr>
          <p:nvPr/>
        </p:nvPicPr>
        <p:blipFill>
          <a:blip r:embed="rId2"/>
          <a:srcRect/>
          <a:stretch>
            <a:fillRect/>
          </a:stretch>
        </p:blipFill>
        <p:spPr bwMode="auto">
          <a:xfrm>
            <a:off x="2500298" y="3857628"/>
            <a:ext cx="3800475" cy="2847975"/>
          </a:xfrm>
          <a:prstGeom prst="rect">
            <a:avLst/>
          </a:prstGeom>
          <a:noFill/>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Игра «Что ты можешь?»</a:t>
            </a:r>
            <a:endParaRPr lang="ru-RU" dirty="0"/>
          </a:p>
        </p:txBody>
      </p:sp>
      <p:sp>
        <p:nvSpPr>
          <p:cNvPr id="3" name="Содержимое 2"/>
          <p:cNvSpPr>
            <a:spLocks noGrp="1"/>
          </p:cNvSpPr>
          <p:nvPr>
            <p:ph idx="1"/>
          </p:nvPr>
        </p:nvSpPr>
        <p:spPr/>
        <p:txBody>
          <a:bodyPr>
            <a:normAutofit fontScale="77500" lnSpcReduction="20000"/>
          </a:bodyPr>
          <a:lstStyle/>
          <a:p>
            <a:pPr algn="ctr">
              <a:buNone/>
            </a:pPr>
            <a:endParaRPr lang="ru-RU" dirty="0" smtClean="0"/>
          </a:p>
          <a:p>
            <a:r>
              <a:rPr lang="ru-RU" b="1" i="1" dirty="0" smtClean="0"/>
              <a:t>Оборудование:</a:t>
            </a:r>
            <a:r>
              <a:rPr lang="ru-RU" dirty="0" smtClean="0"/>
              <a:t> любой предмет (книга, мягкая игрушка и т.д.).</a:t>
            </a:r>
          </a:p>
          <a:p>
            <a:r>
              <a:rPr lang="ru-RU" b="1" i="1" dirty="0" smtClean="0"/>
              <a:t>Ход игры: </a:t>
            </a:r>
            <a:r>
              <a:rPr lang="ru-RU" dirty="0" smtClean="0"/>
              <a:t>Учитель, показывая предмет, задает вопрос с модальным глаголом «</a:t>
            </a:r>
            <a:r>
              <a:rPr lang="ru-RU" dirty="0" err="1" smtClean="0"/>
              <a:t>can</a:t>
            </a:r>
            <a:r>
              <a:rPr lang="ru-RU" dirty="0" smtClean="0"/>
              <a:t>».</a:t>
            </a:r>
          </a:p>
          <a:p>
            <a:r>
              <a:rPr lang="ru-RU" b="1" i="1" dirty="0" smtClean="0"/>
              <a:t>Пример:</a:t>
            </a:r>
            <a:endParaRPr lang="ru-RU" dirty="0" smtClean="0"/>
          </a:p>
          <a:p>
            <a:r>
              <a:rPr lang="ru-RU" dirty="0" smtClean="0"/>
              <a:t>Для примера возьмем книгу.</a:t>
            </a:r>
          </a:p>
          <a:p>
            <a:pPr lvl="0"/>
            <a:r>
              <a:rPr lang="en-US" dirty="0" smtClean="0"/>
              <a:t>What can you do with a book?</a:t>
            </a:r>
            <a:endParaRPr lang="ru-RU" dirty="0" smtClean="0"/>
          </a:p>
          <a:p>
            <a:r>
              <a:rPr lang="ru-RU" dirty="0" smtClean="0"/>
              <a:t>Дети по очереди отвечают все, что можно делать с книгой:</a:t>
            </a:r>
          </a:p>
          <a:p>
            <a:r>
              <a:rPr lang="en-US" dirty="0" smtClean="0"/>
              <a:t>- We can read it.</a:t>
            </a:r>
            <a:endParaRPr lang="ru-RU" dirty="0" smtClean="0"/>
          </a:p>
          <a:p>
            <a:r>
              <a:rPr lang="en-US" dirty="0" smtClean="0"/>
              <a:t>- I can put it on my desk.</a:t>
            </a:r>
            <a:endParaRPr lang="ru-RU" dirty="0" smtClean="0"/>
          </a:p>
          <a:p>
            <a:r>
              <a:rPr lang="en-US" dirty="0" smtClean="0"/>
              <a:t>- I can take it.</a:t>
            </a:r>
            <a:endParaRPr lang="ru-RU" dirty="0" smtClean="0"/>
          </a:p>
          <a:p>
            <a:r>
              <a:rPr lang="en-US" dirty="0" smtClean="0"/>
              <a:t>- We can open it.</a:t>
            </a:r>
            <a:endParaRPr lang="ru-RU" dirty="0" smtClean="0"/>
          </a:p>
          <a:p>
            <a:r>
              <a:rPr lang="en-US" dirty="0" smtClean="0"/>
              <a:t>- We can close it.</a:t>
            </a:r>
            <a:endParaRPr lang="ru-RU" dirty="0" smtClean="0"/>
          </a:p>
          <a:p>
            <a:endParaRPr lang="ru-RU" dirty="0"/>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1.jpeg"/></Relationships>
</file>

<file path=ppt/theme/_rels/theme13.xml.rels><?xml version="1.0" encoding="UTF-8" standalone="yes"?>
<Relationships xmlns="http://schemas.openxmlformats.org/package/2006/relationships"><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1" Type="http://schemas.openxmlformats.org/officeDocument/2006/relationships/image" Target="../media/image13.jpeg"/></Relationships>
</file>

<file path=ppt/theme/_rels/theme15.xml.rels><?xml version="1.0" encoding="UTF-8" standalone="yes"?>
<Relationships xmlns="http://schemas.openxmlformats.org/package/2006/relationships"><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Литей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3.xml><?xml version="1.0" encoding="utf-8"?>
<a:theme xmlns:a="http://schemas.openxmlformats.org/drawingml/2006/main" name="Эркер">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Открыт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2_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Аспект">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Городс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Изящ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757</TotalTime>
  <Words>971</Words>
  <Application>Microsoft Office PowerPoint</Application>
  <PresentationFormat>Экран (4:3)</PresentationFormat>
  <Paragraphs>148</Paragraphs>
  <Slides>27</Slides>
  <Notes>1</Notes>
  <HiddenSlides>0</HiddenSlides>
  <MMClips>0</MMClips>
  <ScaleCrop>false</ScaleCrop>
  <HeadingPairs>
    <vt:vector size="4" baseType="variant">
      <vt:variant>
        <vt:lpstr>Тема</vt:lpstr>
      </vt:variant>
      <vt:variant>
        <vt:i4>15</vt:i4>
      </vt:variant>
      <vt:variant>
        <vt:lpstr>Заголовки слайдов</vt:lpstr>
      </vt:variant>
      <vt:variant>
        <vt:i4>27</vt:i4>
      </vt:variant>
    </vt:vector>
  </HeadingPairs>
  <TitlesOfParts>
    <vt:vector size="42" baseType="lpstr">
      <vt:lpstr>Трек</vt:lpstr>
      <vt:lpstr>Поток</vt:lpstr>
      <vt:lpstr>Солнцестояние</vt:lpstr>
      <vt:lpstr>Аспект</vt:lpstr>
      <vt:lpstr>Бумажная</vt:lpstr>
      <vt:lpstr>Городская</vt:lpstr>
      <vt:lpstr>1_Городская</vt:lpstr>
      <vt:lpstr>Изящная</vt:lpstr>
      <vt:lpstr>1_Аспект</vt:lpstr>
      <vt:lpstr>1_Апекс</vt:lpstr>
      <vt:lpstr>Апекс</vt:lpstr>
      <vt:lpstr>Литейная</vt:lpstr>
      <vt:lpstr>Эркер</vt:lpstr>
      <vt:lpstr>Открытая</vt:lpstr>
      <vt:lpstr>2_Апекс</vt:lpstr>
      <vt:lpstr>"Игровые технологии на уроках английского языка на начальном этапе как средство формирования коммуникативных навыков учащихся"  Учитель английского языка МБОУ Мглинская СОШ №2 Ходина Елена Васильевна  </vt:lpstr>
      <vt:lpstr>                                                                 «Игра не пустая забава. Она необходима для счастья детей, для их здоровья и правильного развития».                                                                 Д.В.Менджерицкая</vt:lpstr>
      <vt:lpstr>Ведущая педагогическая идея</vt:lpstr>
      <vt:lpstr>Теоретическая база опыта </vt:lpstr>
      <vt:lpstr>Технология опыта</vt:lpstr>
      <vt:lpstr>Категории  игр </vt:lpstr>
      <vt:lpstr>Требования  к играм</vt:lpstr>
      <vt:lpstr>Грамматические игры</vt:lpstr>
      <vt:lpstr>Игра «Что ты можешь?»</vt:lpstr>
      <vt:lpstr>Игра «День – ночь»</vt:lpstr>
      <vt:lpstr>Фонетические игры</vt:lpstr>
      <vt:lpstr> Игра «Котята»</vt:lpstr>
      <vt:lpstr>Скороговорка (игра – имитация)</vt:lpstr>
      <vt:lpstr>Орфографические игры</vt:lpstr>
      <vt:lpstr>Игра «Дежурная буква»</vt:lpstr>
      <vt:lpstr>Игра «Вставь букву»</vt:lpstr>
      <vt:lpstr>Лексические игры</vt:lpstr>
      <vt:lpstr>Игра «Кто лучше всех знает части тела ?»</vt:lpstr>
      <vt:lpstr>Игра «Назови больше слов»</vt:lpstr>
      <vt:lpstr>Игры на развитие навыков аудирования</vt:lpstr>
      <vt:lpstr>Игра «Составь фоторобота»</vt:lpstr>
      <vt:lpstr>Игра «Времена года»</vt:lpstr>
      <vt:lpstr>Ролевые игры</vt:lpstr>
      <vt:lpstr>Игра : «Предсказатель»</vt:lpstr>
      <vt:lpstr>Игра: «Снежки»</vt:lpstr>
      <vt:lpstr>Игра «Утиная охота»</vt:lpstr>
      <vt:lpstr>Заключение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"Игровые технологии на уроках английского языка на начальном этапе как средство формирования коммуникативных навыков учащихся"</dc:title>
  <dc:creator>Admin</dc:creator>
  <cp:lastModifiedBy>Admin</cp:lastModifiedBy>
  <cp:revision>74</cp:revision>
  <dcterms:created xsi:type="dcterms:W3CDTF">2016-11-11T10:20:56Z</dcterms:created>
  <dcterms:modified xsi:type="dcterms:W3CDTF">2016-11-23T18:04:12Z</dcterms:modified>
</cp:coreProperties>
</file>