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76BFA689-1BFE-4140-A49B-DFEDC0E7D19E}" type="datetimeFigureOut">
              <a:rPr lang="ru-RU" smtClean="0"/>
              <a:pPr/>
              <a:t>21.12.2016</a:t>
            </a:fld>
            <a:endParaRPr lang="ru-RU"/>
          </a:p>
        </p:txBody>
      </p:sp>
      <p:sp>
        <p:nvSpPr>
          <p:cNvPr id="16" name="Номер слайда 15"/>
          <p:cNvSpPr>
            <a:spLocks noGrp="1"/>
          </p:cNvSpPr>
          <p:nvPr>
            <p:ph type="sldNum" sz="quarter" idx="11"/>
          </p:nvPr>
        </p:nvSpPr>
        <p:spPr/>
        <p:txBody>
          <a:bodyPr/>
          <a:lstStyle/>
          <a:p>
            <a:fld id="{A0A8787E-6F33-4F19-971E-9DC26270ABD0}"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6BFA689-1BFE-4140-A49B-DFEDC0E7D19E}" type="datetimeFigureOut">
              <a:rPr lang="ru-RU" smtClean="0"/>
              <a:pPr/>
              <a:t>21.12.2016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A8787E-6F33-4F19-971E-9DC26270ABD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6BFA689-1BFE-4140-A49B-DFEDC0E7D19E}" type="datetimeFigureOut">
              <a:rPr lang="ru-RU" smtClean="0"/>
              <a:pPr/>
              <a:t>21.12.2016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A8787E-6F33-4F19-971E-9DC26270ABD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76BFA689-1BFE-4140-A49B-DFEDC0E7D19E}" type="datetimeFigureOut">
              <a:rPr lang="ru-RU" smtClean="0"/>
              <a:pPr/>
              <a:t>21.12.2016</a:t>
            </a:fld>
            <a:endParaRPr lang="ru-RU"/>
          </a:p>
        </p:txBody>
      </p:sp>
      <p:sp>
        <p:nvSpPr>
          <p:cNvPr id="15" name="Номер слайда 14"/>
          <p:cNvSpPr>
            <a:spLocks noGrp="1"/>
          </p:cNvSpPr>
          <p:nvPr>
            <p:ph type="sldNum" sz="quarter" idx="15"/>
          </p:nvPr>
        </p:nvSpPr>
        <p:spPr/>
        <p:txBody>
          <a:bodyPr/>
          <a:lstStyle>
            <a:lvl1pPr algn="ctr">
              <a:defRPr/>
            </a:lvl1pPr>
          </a:lstStyle>
          <a:p>
            <a:fld id="{A0A8787E-6F33-4F19-971E-9DC26270ABD0}"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76BFA689-1BFE-4140-A49B-DFEDC0E7D19E}" type="datetimeFigureOut">
              <a:rPr lang="ru-RU" smtClean="0"/>
              <a:pPr/>
              <a:t>21.12.2016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A8787E-6F33-4F19-971E-9DC26270ABD0}"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76BFA689-1BFE-4140-A49B-DFEDC0E7D19E}" type="datetimeFigureOut">
              <a:rPr lang="ru-RU" smtClean="0"/>
              <a:pPr/>
              <a:t>21.12.2016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A8787E-6F33-4F19-971E-9DC26270ABD0}"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A0A8787E-6F33-4F19-971E-9DC26270ABD0}"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76BFA689-1BFE-4140-A49B-DFEDC0E7D19E}" type="datetimeFigureOut">
              <a:rPr lang="ru-RU" smtClean="0"/>
              <a:pPr/>
              <a:t>21.12.2016</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76BFA689-1BFE-4140-A49B-DFEDC0E7D19E}" type="datetimeFigureOut">
              <a:rPr lang="ru-RU" smtClean="0"/>
              <a:pPr/>
              <a:t>21.12.2016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0A8787E-6F33-4F19-971E-9DC26270ABD0}"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6BFA689-1BFE-4140-A49B-DFEDC0E7D19E}" type="datetimeFigureOut">
              <a:rPr lang="ru-RU" smtClean="0"/>
              <a:pPr/>
              <a:t>21.12.2016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0A8787E-6F33-4F19-971E-9DC26270ABD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76BFA689-1BFE-4140-A49B-DFEDC0E7D19E}" type="datetimeFigureOut">
              <a:rPr lang="ru-RU" smtClean="0"/>
              <a:pPr/>
              <a:t>21.12.2016</a:t>
            </a:fld>
            <a:endParaRPr lang="ru-RU"/>
          </a:p>
        </p:txBody>
      </p:sp>
      <p:sp>
        <p:nvSpPr>
          <p:cNvPr id="9" name="Номер слайда 8"/>
          <p:cNvSpPr>
            <a:spLocks noGrp="1"/>
          </p:cNvSpPr>
          <p:nvPr>
            <p:ph type="sldNum" sz="quarter" idx="15"/>
          </p:nvPr>
        </p:nvSpPr>
        <p:spPr/>
        <p:txBody>
          <a:bodyPr/>
          <a:lstStyle/>
          <a:p>
            <a:fld id="{A0A8787E-6F33-4F19-971E-9DC26270ABD0}"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76BFA689-1BFE-4140-A49B-DFEDC0E7D19E}" type="datetimeFigureOut">
              <a:rPr lang="ru-RU" smtClean="0"/>
              <a:pPr/>
              <a:t>21.12.2016</a:t>
            </a:fld>
            <a:endParaRPr lang="ru-RU"/>
          </a:p>
        </p:txBody>
      </p:sp>
      <p:sp>
        <p:nvSpPr>
          <p:cNvPr id="9" name="Номер слайда 8"/>
          <p:cNvSpPr>
            <a:spLocks noGrp="1"/>
          </p:cNvSpPr>
          <p:nvPr>
            <p:ph type="sldNum" sz="quarter" idx="11"/>
          </p:nvPr>
        </p:nvSpPr>
        <p:spPr/>
        <p:txBody>
          <a:bodyPr/>
          <a:lstStyle/>
          <a:p>
            <a:fld id="{A0A8787E-6F33-4F19-971E-9DC26270ABD0}"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6BFA689-1BFE-4140-A49B-DFEDC0E7D19E}" type="datetimeFigureOut">
              <a:rPr lang="ru-RU" smtClean="0"/>
              <a:pPr/>
              <a:t>21.12.2016</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0A8787E-6F33-4F19-971E-9DC26270ABD0}"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00034" y="4500570"/>
            <a:ext cx="7888062" cy="2071702"/>
          </a:xfrm>
        </p:spPr>
        <p:txBody>
          <a:bodyPr>
            <a:normAutofit/>
          </a:bodyPr>
          <a:lstStyle/>
          <a:p>
            <a:pPr algn="r"/>
            <a:r>
              <a:rPr lang="en-US" dirty="0" smtClean="0"/>
              <a:t/>
            </a:r>
            <a:br>
              <a:rPr lang="en-US" dirty="0" smtClean="0"/>
            </a:br>
            <a:r>
              <a:rPr lang="ru-RU" sz="1800" b="1" dirty="0" smtClean="0">
                <a:solidFill>
                  <a:schemeClr val="tx2">
                    <a:lumMod val="10000"/>
                  </a:schemeClr>
                </a:solidFill>
              </a:rPr>
              <a:t>Работу </a:t>
            </a:r>
            <a:r>
              <a:rPr lang="ru-RU" sz="1800" b="1" dirty="0" smtClean="0">
                <a:solidFill>
                  <a:schemeClr val="tx2">
                    <a:lumMod val="10000"/>
                  </a:schemeClr>
                </a:solidFill>
              </a:rPr>
              <a:t>выполнила: </a:t>
            </a:r>
            <a:r>
              <a:rPr lang="ru-RU" sz="1800" b="1" dirty="0" err="1" smtClean="0">
                <a:solidFill>
                  <a:schemeClr val="tx2">
                    <a:lumMod val="10000"/>
                  </a:schemeClr>
                </a:solidFill>
              </a:rPr>
              <a:t>Собянина</a:t>
            </a:r>
            <a:r>
              <a:rPr lang="ru-RU" sz="1800" b="1" dirty="0" smtClean="0">
                <a:solidFill>
                  <a:schemeClr val="tx2">
                    <a:lumMod val="10000"/>
                  </a:schemeClr>
                </a:solidFill>
              </a:rPr>
              <a:t> </a:t>
            </a:r>
            <a:r>
              <a:rPr lang="ru-RU" sz="1800" b="1" dirty="0" smtClean="0">
                <a:solidFill>
                  <a:schemeClr val="tx2">
                    <a:lumMod val="10000"/>
                  </a:schemeClr>
                </a:solidFill>
              </a:rPr>
              <a:t>Марина И</a:t>
            </a:r>
            <a:r>
              <a:rPr lang="ru-RU" sz="1800" b="1" dirty="0" smtClean="0">
                <a:solidFill>
                  <a:schemeClr val="tx2">
                    <a:lumMod val="10000"/>
                  </a:schemeClr>
                </a:solidFill>
              </a:rPr>
              <a:t>вановна</a:t>
            </a:r>
            <a:r>
              <a:rPr lang="ru-RU" sz="1800" b="1" dirty="0" smtClean="0">
                <a:solidFill>
                  <a:schemeClr val="tx2">
                    <a:lumMod val="10000"/>
                  </a:schemeClr>
                </a:solidFill>
              </a:rPr>
              <a:t> </a:t>
            </a:r>
            <a:r>
              <a:rPr lang="ru-RU" sz="1800" b="1" dirty="0" smtClean="0">
                <a:solidFill>
                  <a:schemeClr val="tx2">
                    <a:lumMod val="10000"/>
                  </a:schemeClr>
                </a:solidFill>
              </a:rPr>
              <a:t>7 класс</a:t>
            </a:r>
            <a:r>
              <a:rPr lang="ru-RU" sz="1800" b="1" dirty="0" smtClean="0">
                <a:solidFill>
                  <a:schemeClr val="tx2">
                    <a:lumMod val="10000"/>
                  </a:schemeClr>
                </a:solidFill>
              </a:rPr>
              <a:t>.</a:t>
            </a:r>
            <a:endParaRPr lang="ru-RU" sz="1800" b="1" dirty="0">
              <a:solidFill>
                <a:schemeClr val="tx2">
                  <a:lumMod val="10000"/>
                </a:schemeClr>
              </a:solidFill>
            </a:endParaRPr>
          </a:p>
        </p:txBody>
      </p:sp>
      <p:sp>
        <p:nvSpPr>
          <p:cNvPr id="2" name="Заголовок 1"/>
          <p:cNvSpPr>
            <a:spLocks noGrp="1"/>
          </p:cNvSpPr>
          <p:nvPr>
            <p:ph type="ctrTitle"/>
          </p:nvPr>
        </p:nvSpPr>
        <p:spPr/>
        <p:txBody>
          <a:bodyPr>
            <a:noAutofit/>
          </a:bodyPr>
          <a:lstStyle/>
          <a:p>
            <a:pPr algn="ctr"/>
            <a:r>
              <a:rPr lang="ru-RU" sz="4000" b="1" dirty="0" smtClean="0">
                <a:solidFill>
                  <a:schemeClr val="tx2">
                    <a:lumMod val="10000"/>
                  </a:schemeClr>
                </a:solidFill>
              </a:rPr>
              <a:t>Научно – исследовательская работа по теме: </a:t>
            </a:r>
            <a:r>
              <a:rPr lang="en-US" sz="4000" b="1" dirty="0" smtClean="0">
                <a:solidFill>
                  <a:schemeClr val="tx2">
                    <a:lumMod val="10000"/>
                  </a:schemeClr>
                </a:solidFill>
              </a:rPr>
              <a:t>English castles and </a:t>
            </a:r>
            <a:r>
              <a:rPr lang="en-US" sz="4000" b="1" dirty="0" smtClean="0">
                <a:solidFill>
                  <a:schemeClr val="tx2">
                    <a:lumMod val="10000"/>
                  </a:schemeClr>
                </a:solidFill>
              </a:rPr>
              <a:t>fortresses</a:t>
            </a:r>
            <a:r>
              <a:rPr lang="ru-RU" sz="4000" b="1" dirty="0" smtClean="0">
                <a:solidFill>
                  <a:schemeClr val="tx2">
                    <a:lumMod val="10000"/>
                  </a:schemeClr>
                </a:solidFill>
              </a:rPr>
              <a:t>.</a:t>
            </a:r>
            <a:br>
              <a:rPr lang="ru-RU" sz="4000" b="1" dirty="0" smtClean="0">
                <a:solidFill>
                  <a:schemeClr val="tx2">
                    <a:lumMod val="10000"/>
                  </a:schemeClr>
                </a:solidFill>
              </a:rPr>
            </a:br>
            <a:r>
              <a:rPr lang="ru-RU" sz="4000" b="1" dirty="0" smtClean="0">
                <a:solidFill>
                  <a:schemeClr val="tx2">
                    <a:lumMod val="10000"/>
                  </a:schemeClr>
                </a:solidFill>
              </a:rPr>
              <a:t>Английские </a:t>
            </a:r>
            <a:r>
              <a:rPr lang="ru-RU" sz="4000" b="1" dirty="0" smtClean="0">
                <a:solidFill>
                  <a:schemeClr val="tx2">
                    <a:lumMod val="10000"/>
                  </a:schemeClr>
                </a:solidFill>
              </a:rPr>
              <a:t>замки и </a:t>
            </a:r>
            <a:r>
              <a:rPr lang="ru-RU" sz="4000" b="1" dirty="0" smtClean="0">
                <a:solidFill>
                  <a:schemeClr val="tx2">
                    <a:lumMod val="10000"/>
                  </a:schemeClr>
                </a:solidFill>
              </a:rPr>
              <a:t>крепости.</a:t>
            </a:r>
            <a:endParaRPr lang="ru-RU" sz="4000" b="1" dirty="0">
              <a:solidFill>
                <a:schemeClr val="tx2">
                  <a:lumMod val="1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29600" cy="928694"/>
          </a:xfrm>
        </p:spPr>
        <p:txBody>
          <a:bodyPr>
            <a:normAutofit fontScale="90000"/>
          </a:bodyPr>
          <a:lstStyle/>
          <a:p>
            <a:pPr algn="ctr"/>
            <a:r>
              <a:rPr lang="en-US" sz="4000" b="1" dirty="0" smtClean="0">
                <a:solidFill>
                  <a:schemeClr val="tx2">
                    <a:lumMod val="10000"/>
                  </a:schemeClr>
                </a:solidFill>
                <a:latin typeface="Times New Roman" pitchFamily="18" charset="0"/>
                <a:cs typeface="Times New Roman" pitchFamily="18" charset="0"/>
              </a:rPr>
              <a:t>Windsor </a:t>
            </a:r>
            <a:r>
              <a:rPr lang="en-US" sz="4000" b="1" dirty="0" smtClean="0">
                <a:solidFill>
                  <a:schemeClr val="tx2">
                    <a:lumMod val="10000"/>
                  </a:schemeClr>
                </a:solidFill>
                <a:latin typeface="Times New Roman" pitchFamily="18" charset="0"/>
                <a:cs typeface="Times New Roman" pitchFamily="18" charset="0"/>
              </a:rPr>
              <a:t>Castle</a:t>
            </a:r>
            <a:r>
              <a:rPr lang="ru-RU" sz="4000" b="1" dirty="0" smtClean="0">
                <a:solidFill>
                  <a:schemeClr val="tx2">
                    <a:lumMod val="10000"/>
                  </a:schemeClr>
                </a:solidFill>
                <a:latin typeface="Times New Roman" pitchFamily="18" charset="0"/>
                <a:cs typeface="Times New Roman" pitchFamily="18" charset="0"/>
              </a:rPr>
              <a:t> </a:t>
            </a:r>
            <a:r>
              <a:rPr lang="en-US" sz="4000" b="1" dirty="0" smtClean="0">
                <a:solidFill>
                  <a:schemeClr val="tx2">
                    <a:lumMod val="10000"/>
                  </a:schemeClr>
                </a:solidFill>
                <a:latin typeface="Times New Roman" pitchFamily="18" charset="0"/>
                <a:cs typeface="Times New Roman" pitchFamily="18" charset="0"/>
              </a:rPr>
              <a:t>(</a:t>
            </a:r>
            <a:r>
              <a:rPr lang="ru-RU" sz="4000" b="1" dirty="0" smtClean="0">
                <a:solidFill>
                  <a:schemeClr val="tx2">
                    <a:lumMod val="10000"/>
                  </a:schemeClr>
                </a:solidFill>
                <a:latin typeface="Times New Roman" pitchFamily="18" charset="0"/>
                <a:cs typeface="Times New Roman" pitchFamily="18" charset="0"/>
              </a:rPr>
              <a:t> </a:t>
            </a:r>
            <a:r>
              <a:rPr lang="ru-RU" sz="4000" b="1" dirty="0" err="1" smtClean="0">
                <a:solidFill>
                  <a:schemeClr val="tx2">
                    <a:lumMod val="10000"/>
                  </a:schemeClr>
                </a:solidFill>
                <a:latin typeface="Times New Roman" pitchFamily="18" charset="0"/>
                <a:cs typeface="Times New Roman" pitchFamily="18" charset="0"/>
              </a:rPr>
              <a:t>Виндзорский</a:t>
            </a:r>
            <a:r>
              <a:rPr lang="ru-RU" sz="4000" b="1" dirty="0" smtClean="0">
                <a:solidFill>
                  <a:schemeClr val="tx2">
                    <a:lumMod val="10000"/>
                  </a:schemeClr>
                </a:solidFill>
                <a:latin typeface="Times New Roman" pitchFamily="18" charset="0"/>
                <a:cs typeface="Times New Roman" pitchFamily="18" charset="0"/>
              </a:rPr>
              <a:t>  замок</a:t>
            </a:r>
            <a:r>
              <a:rPr lang="en-US" sz="4000" b="1" dirty="0" smtClean="0">
                <a:solidFill>
                  <a:schemeClr val="tx2">
                    <a:lumMod val="10000"/>
                  </a:schemeClr>
                </a:solidFill>
                <a:latin typeface="Times New Roman" pitchFamily="18" charset="0"/>
                <a:cs typeface="Times New Roman" pitchFamily="18" charset="0"/>
              </a:rPr>
              <a:t>)</a:t>
            </a:r>
            <a:endParaRPr lang="ru-RU" sz="4000" b="1" dirty="0">
              <a:solidFill>
                <a:schemeClr val="tx2">
                  <a:lumMod val="10000"/>
                </a:schemeClr>
              </a:solidFill>
              <a:latin typeface="Times New Roman" pitchFamily="18" charset="0"/>
              <a:cs typeface="Times New Roman" pitchFamily="18" charset="0"/>
            </a:endParaRPr>
          </a:p>
        </p:txBody>
      </p:sp>
      <p:sp>
        <p:nvSpPr>
          <p:cNvPr id="3" name="Содержимое 2"/>
          <p:cNvSpPr>
            <a:spLocks noGrp="1"/>
          </p:cNvSpPr>
          <p:nvPr>
            <p:ph sz="half" idx="1"/>
          </p:nvPr>
        </p:nvSpPr>
        <p:spPr>
          <a:xfrm>
            <a:off x="214282" y="1357298"/>
            <a:ext cx="4714908" cy="5143536"/>
          </a:xfrm>
        </p:spPr>
        <p:txBody>
          <a:bodyPr>
            <a:normAutofit fontScale="47500" lnSpcReduction="20000"/>
          </a:bodyPr>
          <a:lstStyle/>
          <a:p>
            <a:pPr algn="just">
              <a:buNone/>
            </a:pPr>
            <a:r>
              <a:rPr lang="ru-RU"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Windsor </a:t>
            </a:r>
            <a:r>
              <a:rPr lang="en-US" b="1" dirty="0" smtClean="0">
                <a:latin typeface="Times New Roman" pitchFamily="18" charset="0"/>
                <a:cs typeface="Times New Roman" pitchFamily="18" charset="0"/>
              </a:rPr>
              <a:t>Castle - the residence of the British monarch in Windsor, Berkshire, England. For over 900 years, the castle is an immutable character of the monarchy, on a hill overlooking the valley of the River Thames. It is named after the now ruling royal dynasty in England (1917) .For almost a thousand years of history of Windsor Castle has changed and expanded in line with the times, tastes, requirements and financial capabilities of existing monarchs. However, the position of the main buildings remain without any changes. Today the castle is located around an artificial hill on which William the Conqueror built the first wooden </a:t>
            </a:r>
            <a:r>
              <a:rPr lang="en-US" b="1" dirty="0" smtClean="0">
                <a:latin typeface="Times New Roman" pitchFamily="18" charset="0"/>
                <a:cs typeface="Times New Roman" pitchFamily="18" charset="0"/>
              </a:rPr>
              <a:t>castle.</a:t>
            </a:r>
            <a:endParaRPr lang="ru-RU" b="1" dirty="0" smtClean="0">
              <a:latin typeface="Times New Roman" pitchFamily="18" charset="0"/>
              <a:cs typeface="Times New Roman" pitchFamily="18" charset="0"/>
            </a:endParaRPr>
          </a:p>
          <a:p>
            <a:pPr algn="just">
              <a:buNone/>
            </a:pPr>
            <a:endParaRPr lang="ru-RU" b="1" dirty="0" smtClean="0">
              <a:latin typeface="Times New Roman" pitchFamily="18" charset="0"/>
              <a:cs typeface="Times New Roman" pitchFamily="18" charset="0"/>
            </a:endParaRPr>
          </a:p>
          <a:p>
            <a:pPr algn="just">
              <a:buNone/>
            </a:pP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Ви́ндзорский</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за́мок</a:t>
            </a:r>
            <a:r>
              <a:rPr lang="ru-RU" b="1" dirty="0" smtClean="0">
                <a:latin typeface="Times New Roman" pitchFamily="18" charset="0"/>
                <a:cs typeface="Times New Roman" pitchFamily="18" charset="0"/>
              </a:rPr>
              <a:t> — резиденция британских монархов в городе Виндзор, графство Беркшир, Англия. На протяжении более 900 лет замок являет собой незыблемый символ монархии, возвышаясь на холме в долине реки Темзы. Его именем назвалась ныне правящая в Англии королевская династия (с 1917 года).За почти тысячелетнюю историю </a:t>
            </a:r>
            <a:r>
              <a:rPr lang="ru-RU" b="1" dirty="0" err="1" smtClean="0">
                <a:latin typeface="Times New Roman" pitchFamily="18" charset="0"/>
                <a:cs typeface="Times New Roman" pitchFamily="18" charset="0"/>
              </a:rPr>
              <a:t>Виндзорский</a:t>
            </a:r>
            <a:r>
              <a:rPr lang="ru-RU" b="1" dirty="0" smtClean="0">
                <a:latin typeface="Times New Roman" pitchFamily="18" charset="0"/>
                <a:cs typeface="Times New Roman" pitchFamily="18" charset="0"/>
              </a:rPr>
              <a:t> замок изменялся и расширялся в соответствии со временем, вкусами, требованиями и финансовыми возможностями существующих монархов. Однако положение основных строений осталось без особых изменений. В настоящее время замок располагается вокруг искусственного холма, на котором Вильгельм Завоеватель построил первый деревянный замок</a:t>
            </a:r>
            <a:r>
              <a:rPr lang="ru-RU"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p:txBody>
      </p:sp>
      <p:pic>
        <p:nvPicPr>
          <p:cNvPr id="5" name="Содержимое 4" descr="280px-Windsor_Castle_from_the_air.jpg"/>
          <p:cNvPicPr>
            <a:picLocks noGrp="1" noChangeAspect="1"/>
          </p:cNvPicPr>
          <p:nvPr>
            <p:ph sz="half" idx="2"/>
          </p:nvPr>
        </p:nvPicPr>
        <p:blipFill>
          <a:blip r:embed="rId2"/>
          <a:stretch>
            <a:fillRect/>
          </a:stretch>
        </p:blipFill>
        <p:spPr>
          <a:xfrm>
            <a:off x="5072066" y="2071678"/>
            <a:ext cx="3963575" cy="3240575"/>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867524"/>
          </a:xfrm>
        </p:spPr>
        <p:txBody>
          <a:bodyPr>
            <a:normAutofit/>
          </a:bodyPr>
          <a:lstStyle/>
          <a:p>
            <a:pPr algn="ctr"/>
            <a:r>
              <a:rPr lang="en-US" sz="3600" b="1" dirty="0" smtClean="0">
                <a:solidFill>
                  <a:schemeClr val="tx2">
                    <a:lumMod val="10000"/>
                  </a:schemeClr>
                </a:solidFill>
                <a:latin typeface="Times New Roman" pitchFamily="18" charset="0"/>
                <a:cs typeface="Times New Roman" pitchFamily="18" charset="0"/>
              </a:rPr>
              <a:t>Carnarvon </a:t>
            </a:r>
            <a:r>
              <a:rPr lang="en-US" sz="3600" b="1" dirty="0" smtClean="0">
                <a:solidFill>
                  <a:schemeClr val="tx2">
                    <a:lumMod val="10000"/>
                  </a:schemeClr>
                </a:solidFill>
                <a:latin typeface="Times New Roman" pitchFamily="18" charset="0"/>
                <a:cs typeface="Times New Roman" pitchFamily="18" charset="0"/>
              </a:rPr>
              <a:t>Castle</a:t>
            </a:r>
            <a:r>
              <a:rPr lang="ru-RU" sz="3600" b="1" dirty="0" smtClean="0">
                <a:solidFill>
                  <a:schemeClr val="tx2">
                    <a:lumMod val="10000"/>
                  </a:schemeClr>
                </a:solidFill>
                <a:latin typeface="Times New Roman" pitchFamily="18" charset="0"/>
                <a:cs typeface="Times New Roman" pitchFamily="18" charset="0"/>
              </a:rPr>
              <a:t> (</a:t>
            </a:r>
            <a:r>
              <a:rPr lang="en-US" sz="3600" b="1" dirty="0" smtClean="0">
                <a:solidFill>
                  <a:schemeClr val="tx2">
                    <a:lumMod val="10000"/>
                  </a:schemeClr>
                </a:solidFill>
                <a:latin typeface="Times New Roman" pitchFamily="18" charset="0"/>
                <a:cs typeface="Times New Roman" pitchFamily="18" charset="0"/>
              </a:rPr>
              <a:t>Carnarvon Castle</a:t>
            </a:r>
            <a:r>
              <a:rPr lang="ru-RU" sz="3600" b="1" dirty="0" smtClean="0">
                <a:solidFill>
                  <a:schemeClr val="tx2">
                    <a:lumMod val="10000"/>
                  </a:schemeClr>
                </a:solidFill>
                <a:latin typeface="Times New Roman" pitchFamily="18" charset="0"/>
                <a:cs typeface="Times New Roman" pitchFamily="18" charset="0"/>
              </a:rPr>
              <a:t>)</a:t>
            </a:r>
            <a:endParaRPr lang="ru-RU" sz="3600" b="1" dirty="0">
              <a:solidFill>
                <a:schemeClr val="tx2">
                  <a:lumMod val="10000"/>
                </a:schemeClr>
              </a:solidFill>
              <a:latin typeface="Times New Roman" pitchFamily="18" charset="0"/>
              <a:cs typeface="Times New Roman" pitchFamily="18" charset="0"/>
            </a:endParaRPr>
          </a:p>
        </p:txBody>
      </p:sp>
      <p:sp>
        <p:nvSpPr>
          <p:cNvPr id="3" name="Содержимое 2"/>
          <p:cNvSpPr>
            <a:spLocks noGrp="1"/>
          </p:cNvSpPr>
          <p:nvPr>
            <p:ph sz="half" idx="1"/>
          </p:nvPr>
        </p:nvSpPr>
        <p:spPr>
          <a:xfrm>
            <a:off x="214282" y="1357298"/>
            <a:ext cx="4714908" cy="5072097"/>
          </a:xfrm>
        </p:spPr>
        <p:txBody>
          <a:bodyPr>
            <a:normAutofit fontScale="62500" lnSpcReduction="20000"/>
          </a:bodyPr>
          <a:lstStyle/>
          <a:p>
            <a:pPr algn="just">
              <a:buNone/>
            </a:pPr>
            <a:r>
              <a:rPr lang="ru-RU"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Carnarvon </a:t>
            </a:r>
            <a:r>
              <a:rPr lang="en-US" sz="2400" b="1" dirty="0" smtClean="0">
                <a:latin typeface="Times New Roman" pitchFamily="18" charset="0"/>
                <a:cs typeface="Times New Roman" pitchFamily="18" charset="0"/>
              </a:rPr>
              <a:t>(English </a:t>
            </a:r>
            <a:r>
              <a:rPr lang="en-US" sz="2400" b="1" dirty="0" err="1" smtClean="0">
                <a:latin typeface="Times New Roman" pitchFamily="18" charset="0"/>
                <a:cs typeface="Times New Roman" pitchFamily="18" charset="0"/>
              </a:rPr>
              <a:t>Caernarfon</a:t>
            </a:r>
            <a:r>
              <a:rPr lang="en-US" sz="2400" b="1" dirty="0" smtClean="0">
                <a:latin typeface="Times New Roman" pitchFamily="18" charset="0"/>
                <a:cs typeface="Times New Roman" pitchFamily="18" charset="0"/>
              </a:rPr>
              <a:t> Castle, shaft </a:t>
            </a:r>
            <a:r>
              <a:rPr lang="en-US" sz="2400" b="1" dirty="0" err="1" smtClean="0">
                <a:latin typeface="Times New Roman" pitchFamily="18" charset="0"/>
                <a:cs typeface="Times New Roman" pitchFamily="18" charset="0"/>
              </a:rPr>
              <a:t>Castell</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Caernarfon</a:t>
            </a:r>
            <a:r>
              <a:rPr lang="en-US" sz="2400" b="1" dirty="0" smtClean="0">
                <a:latin typeface="Times New Roman" pitchFamily="18" charset="0"/>
                <a:cs typeface="Times New Roman" pitchFamily="18" charset="0"/>
              </a:rPr>
              <a:t>..) - A medieval castle located in the town of </a:t>
            </a:r>
            <a:r>
              <a:rPr lang="en-US" sz="2400" b="1" dirty="0" err="1" smtClean="0">
                <a:latin typeface="Times New Roman" pitchFamily="18" charset="0"/>
                <a:cs typeface="Times New Roman" pitchFamily="18" charset="0"/>
              </a:rPr>
              <a:t>Caernarfon</a:t>
            </a:r>
            <a:r>
              <a:rPr lang="en-US" sz="2400" b="1" dirty="0" smtClean="0">
                <a:latin typeface="Times New Roman" pitchFamily="18" charset="0"/>
                <a:cs typeface="Times New Roman" pitchFamily="18" charset="0"/>
              </a:rPr>
              <a:t>, the county </a:t>
            </a:r>
            <a:r>
              <a:rPr lang="en-US" sz="2400" b="1" dirty="0" err="1" smtClean="0">
                <a:latin typeface="Times New Roman" pitchFamily="18" charset="0"/>
                <a:cs typeface="Times New Roman" pitchFamily="18" charset="0"/>
              </a:rPr>
              <a:t>Gwynedd</a:t>
            </a:r>
            <a:r>
              <a:rPr lang="en-US" sz="2400" b="1" dirty="0" smtClean="0">
                <a:latin typeface="Times New Roman" pitchFamily="18" charset="0"/>
                <a:cs typeface="Times New Roman" pitchFamily="18" charset="0"/>
              </a:rPr>
              <a:t>, Wales, United Kingdom. Since the end of the XI century and until 1283 the wooden castle of the Norman type (Eng. </a:t>
            </a:r>
            <a:r>
              <a:rPr lang="en-US" sz="2400" b="1" dirty="0" err="1" smtClean="0">
                <a:latin typeface="Times New Roman" pitchFamily="18" charset="0"/>
                <a:cs typeface="Times New Roman" pitchFamily="18" charset="0"/>
              </a:rPr>
              <a:t>Motte</a:t>
            </a:r>
            <a:r>
              <a:rPr lang="en-US" sz="2400" b="1" dirty="0" smtClean="0">
                <a:latin typeface="Times New Roman" pitchFamily="18" charset="0"/>
                <a:cs typeface="Times New Roman" pitchFamily="18" charset="0"/>
              </a:rPr>
              <a:t>-and-bailey) was located on the site of the present castle. In 1283, under the leadership of the king of England Edward I on the site of an old wooden I started to build a stone. Castle being constructed as part of a large-scale program of Edward I on strengthening British influence in </a:t>
            </a:r>
            <a:r>
              <a:rPr lang="en-US" sz="2400" b="1" dirty="0" smtClean="0">
                <a:latin typeface="Times New Roman" pitchFamily="18" charset="0"/>
                <a:cs typeface="Times New Roman" pitchFamily="18" charset="0"/>
              </a:rPr>
              <a:t>Wales</a:t>
            </a:r>
            <a:endParaRPr lang="ru-RU" sz="2400" b="1" dirty="0" smtClean="0">
              <a:latin typeface="Times New Roman" pitchFamily="18" charset="0"/>
              <a:cs typeface="Times New Roman" pitchFamily="18" charset="0"/>
            </a:endParaRPr>
          </a:p>
          <a:p>
            <a:pPr algn="just">
              <a:buNone/>
            </a:pPr>
            <a:endParaRPr lang="ru-RU" sz="2400" b="1" dirty="0" smtClean="0">
              <a:latin typeface="Times New Roman" pitchFamily="18" charset="0"/>
              <a:cs typeface="Times New Roman" pitchFamily="18" charset="0"/>
            </a:endParaRPr>
          </a:p>
          <a:p>
            <a:pPr algn="just">
              <a:buNone/>
            </a:pP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Карнарвон</a:t>
            </a:r>
            <a:r>
              <a:rPr lang="ru-RU" sz="2400" b="1"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(англ. </a:t>
            </a:r>
            <a:r>
              <a:rPr lang="ru-RU" sz="2400" b="1" dirty="0" err="1" smtClean="0">
                <a:latin typeface="Times New Roman" pitchFamily="18" charset="0"/>
                <a:cs typeface="Times New Roman" pitchFamily="18" charset="0"/>
              </a:rPr>
              <a:t>Caernarfon</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Castle</a:t>
            </a:r>
            <a:r>
              <a:rPr lang="ru-RU" sz="2400" b="1" dirty="0" smtClean="0">
                <a:latin typeface="Times New Roman" pitchFamily="18" charset="0"/>
                <a:cs typeface="Times New Roman" pitchFamily="18" charset="0"/>
              </a:rPr>
              <a:t>, вал. </a:t>
            </a:r>
            <a:r>
              <a:rPr lang="ru-RU" sz="2400" b="1" dirty="0" err="1" smtClean="0">
                <a:latin typeface="Times New Roman" pitchFamily="18" charset="0"/>
                <a:cs typeface="Times New Roman" pitchFamily="18" charset="0"/>
              </a:rPr>
              <a:t>Castell</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Caernarfon</a:t>
            </a:r>
            <a:r>
              <a:rPr lang="ru-RU" sz="2400" b="1" dirty="0" smtClean="0">
                <a:latin typeface="Times New Roman" pitchFamily="18" charset="0"/>
                <a:cs typeface="Times New Roman" pitchFamily="18" charset="0"/>
              </a:rPr>
              <a:t>) — средневековый замок, расположенный в городе </a:t>
            </a:r>
            <a:r>
              <a:rPr lang="ru-RU" sz="2400" b="1" dirty="0" err="1" smtClean="0">
                <a:latin typeface="Times New Roman" pitchFamily="18" charset="0"/>
                <a:cs typeface="Times New Roman" pitchFamily="18" charset="0"/>
              </a:rPr>
              <a:t>Карнарвон</a:t>
            </a:r>
            <a:r>
              <a:rPr lang="ru-RU" sz="2400" b="1" dirty="0" smtClean="0">
                <a:latin typeface="Times New Roman" pitchFamily="18" charset="0"/>
                <a:cs typeface="Times New Roman" pitchFamily="18" charset="0"/>
              </a:rPr>
              <a:t>, округ </a:t>
            </a:r>
            <a:r>
              <a:rPr lang="ru-RU" sz="2400" b="1" dirty="0" err="1" smtClean="0">
                <a:latin typeface="Times New Roman" pitchFamily="18" charset="0"/>
                <a:cs typeface="Times New Roman" pitchFamily="18" charset="0"/>
              </a:rPr>
              <a:t>Гуинет</a:t>
            </a:r>
            <a:r>
              <a:rPr lang="ru-RU" sz="2400" b="1" dirty="0" smtClean="0">
                <a:latin typeface="Times New Roman" pitchFamily="18" charset="0"/>
                <a:cs typeface="Times New Roman" pitchFamily="18" charset="0"/>
              </a:rPr>
              <a:t>, Уэльс, Великобритания. С конца XI века и вплоть до 1283 года на месте современного замка был расположен деревянный замок норманнского типа (англ. </a:t>
            </a:r>
            <a:r>
              <a:rPr lang="ru-RU" sz="2400" b="1" dirty="0" err="1" smtClean="0">
                <a:latin typeface="Times New Roman" pitchFamily="18" charset="0"/>
                <a:cs typeface="Times New Roman" pitchFamily="18" charset="0"/>
              </a:rPr>
              <a:t>motte-and-bailey</a:t>
            </a:r>
            <a:r>
              <a:rPr lang="ru-RU" sz="2400" b="1" dirty="0" smtClean="0">
                <a:latin typeface="Times New Roman" pitchFamily="18" charset="0"/>
                <a:cs typeface="Times New Roman" pitchFamily="18" charset="0"/>
              </a:rPr>
              <a:t>). В 1283 году под руководством короля Англии Эдуарда I на месте старого деревянного начали возводить каменный. Замок сооружался в рамках крупномасштабной программы Эдуарда I по усилению английского влияния в </a:t>
            </a:r>
            <a:r>
              <a:rPr lang="ru-RU" sz="2400" b="1" dirty="0" smtClean="0">
                <a:latin typeface="Times New Roman" pitchFamily="18" charset="0"/>
                <a:cs typeface="Times New Roman" pitchFamily="18" charset="0"/>
              </a:rPr>
              <a:t>Уэльсе.</a:t>
            </a:r>
            <a:endParaRPr lang="ru-RU" sz="2400" b="1" dirty="0" smtClean="0">
              <a:latin typeface="Times New Roman" pitchFamily="18" charset="0"/>
              <a:cs typeface="Times New Roman" pitchFamily="18" charset="0"/>
            </a:endParaRPr>
          </a:p>
        </p:txBody>
      </p:sp>
      <p:pic>
        <p:nvPicPr>
          <p:cNvPr id="5" name="Содержимое 4" descr="280px-Caernarfon_Castle_1994.jpg"/>
          <p:cNvPicPr>
            <a:picLocks noGrp="1" noChangeAspect="1"/>
          </p:cNvPicPr>
          <p:nvPr>
            <p:ph sz="half" idx="2"/>
          </p:nvPr>
        </p:nvPicPr>
        <p:blipFill>
          <a:blip r:embed="rId2"/>
          <a:stretch>
            <a:fillRect/>
          </a:stretch>
        </p:blipFill>
        <p:spPr>
          <a:xfrm>
            <a:off x="5000628" y="2428868"/>
            <a:ext cx="4000496" cy="2767181"/>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938962"/>
          </a:xfrm>
        </p:spPr>
        <p:txBody>
          <a:bodyPr>
            <a:normAutofit fontScale="90000"/>
          </a:bodyPr>
          <a:lstStyle/>
          <a:p>
            <a:pPr algn="ctr"/>
            <a:r>
              <a:rPr lang="en-US" sz="4400" b="1" dirty="0" smtClean="0">
                <a:solidFill>
                  <a:schemeClr val="tx2">
                    <a:lumMod val="10000"/>
                  </a:schemeClr>
                </a:solidFill>
              </a:rPr>
              <a:t>Lincoln </a:t>
            </a:r>
            <a:r>
              <a:rPr lang="en-US" sz="4400" b="1" dirty="0" smtClean="0">
                <a:solidFill>
                  <a:schemeClr val="tx2">
                    <a:lumMod val="10000"/>
                  </a:schemeClr>
                </a:solidFill>
              </a:rPr>
              <a:t>Castle</a:t>
            </a:r>
            <a:r>
              <a:rPr lang="ru-RU" sz="4400" b="1" dirty="0" smtClean="0">
                <a:solidFill>
                  <a:schemeClr val="tx2">
                    <a:lumMod val="10000"/>
                  </a:schemeClr>
                </a:solidFill>
              </a:rPr>
              <a:t> (</a:t>
            </a:r>
            <a:r>
              <a:rPr lang="ru-RU" sz="4400" b="1" dirty="0" smtClean="0">
                <a:solidFill>
                  <a:schemeClr val="tx2">
                    <a:lumMod val="10000"/>
                  </a:schemeClr>
                </a:solidFill>
              </a:rPr>
              <a:t>Замок Линкольн)</a:t>
            </a:r>
            <a:endParaRPr lang="ru-RU" sz="4400" b="1" dirty="0">
              <a:solidFill>
                <a:schemeClr val="tx2">
                  <a:lumMod val="10000"/>
                </a:schemeClr>
              </a:solidFill>
            </a:endParaRPr>
          </a:p>
        </p:txBody>
      </p:sp>
      <p:sp>
        <p:nvSpPr>
          <p:cNvPr id="3" name="Содержимое 2"/>
          <p:cNvSpPr>
            <a:spLocks noGrp="1"/>
          </p:cNvSpPr>
          <p:nvPr>
            <p:ph sz="half" idx="1"/>
          </p:nvPr>
        </p:nvSpPr>
        <p:spPr>
          <a:xfrm>
            <a:off x="214282" y="1500174"/>
            <a:ext cx="4572032" cy="4929221"/>
          </a:xfrm>
        </p:spPr>
        <p:txBody>
          <a:bodyPr>
            <a:normAutofit fontScale="55000" lnSpcReduction="20000"/>
          </a:bodyPr>
          <a:lstStyle/>
          <a:p>
            <a:pPr algn="just">
              <a:buNone/>
            </a:pPr>
            <a:r>
              <a:rPr lang="en-US" dirty="0" smtClean="0"/>
              <a:t/>
            </a:r>
            <a:br>
              <a:rPr lang="en-US" dirty="0" smtClean="0"/>
            </a:br>
            <a:r>
              <a:rPr lang="ru-RU" dirty="0" smtClean="0"/>
              <a:t>	</a:t>
            </a:r>
            <a:r>
              <a:rPr lang="en-US" b="1" dirty="0" smtClean="0">
                <a:latin typeface="Times New Roman" pitchFamily="18" charset="0"/>
                <a:cs typeface="Times New Roman" pitchFamily="18" charset="0"/>
              </a:rPr>
              <a:t>Lincoln </a:t>
            </a:r>
            <a:r>
              <a:rPr lang="en-US" b="1" dirty="0" smtClean="0">
                <a:latin typeface="Times New Roman" pitchFamily="18" charset="0"/>
                <a:cs typeface="Times New Roman" pitchFamily="18" charset="0"/>
              </a:rPr>
              <a:t>Castle (born Lincoln Castle.) - Norman Castle in Lincoln (England). Construction of the castle Lincoln started in 1068 by order of William the Conqueror, separate structures were built until the end of the XV century. Place battles and sieges in the XII-XIII centuries, and later served as a prison (until the XIX century). Lincoln Castle - storage of one of the four surviving copies of the Magna </a:t>
            </a:r>
            <a:r>
              <a:rPr lang="en-US" b="1" dirty="0" err="1" smtClean="0">
                <a:latin typeface="Times New Roman" pitchFamily="18" charset="0"/>
                <a:cs typeface="Times New Roman" pitchFamily="18" charset="0"/>
              </a:rPr>
              <a:t>Carta</a:t>
            </a:r>
            <a:r>
              <a:rPr lang="en-US" b="1" dirty="0" smtClean="0">
                <a:latin typeface="Times New Roman" pitchFamily="18" charset="0"/>
                <a:cs typeface="Times New Roman" pitchFamily="18" charset="0"/>
              </a:rPr>
              <a:t>. Lincoln Castle was founded in 1068, two years after the conquest of England by the </a:t>
            </a:r>
            <a:r>
              <a:rPr lang="en-US" b="1" dirty="0" smtClean="0">
                <a:latin typeface="Times New Roman" pitchFamily="18" charset="0"/>
                <a:cs typeface="Times New Roman" pitchFamily="18" charset="0"/>
              </a:rPr>
              <a:t>Normans.</a:t>
            </a:r>
            <a:endParaRPr lang="ru-RU" b="1" dirty="0" smtClean="0">
              <a:latin typeface="Times New Roman" pitchFamily="18" charset="0"/>
              <a:cs typeface="Times New Roman" pitchFamily="18" charset="0"/>
            </a:endParaRPr>
          </a:p>
          <a:p>
            <a:pPr algn="just">
              <a:buNone/>
            </a:pPr>
            <a:endParaRPr lang="ru-RU" b="1" dirty="0" smtClean="0">
              <a:latin typeface="Times New Roman" pitchFamily="18" charset="0"/>
              <a:cs typeface="Times New Roman" pitchFamily="18" charset="0"/>
            </a:endParaRPr>
          </a:p>
          <a:p>
            <a:pPr algn="just">
              <a:buNone/>
            </a:pPr>
            <a:r>
              <a:rPr lang="ru-RU" b="1" dirty="0" smtClean="0">
                <a:latin typeface="Times New Roman" pitchFamily="18" charset="0"/>
                <a:cs typeface="Times New Roman" pitchFamily="18" charset="0"/>
              </a:rPr>
              <a:t>		Замок </a:t>
            </a:r>
            <a:r>
              <a:rPr lang="ru-RU" b="1" dirty="0" smtClean="0">
                <a:latin typeface="Times New Roman" pitchFamily="18" charset="0"/>
                <a:cs typeface="Times New Roman" pitchFamily="18" charset="0"/>
              </a:rPr>
              <a:t>Линкольн (англ. </a:t>
            </a:r>
            <a:r>
              <a:rPr lang="ru-RU" b="1" dirty="0" err="1" smtClean="0">
                <a:latin typeface="Times New Roman" pitchFamily="18" charset="0"/>
                <a:cs typeface="Times New Roman" pitchFamily="18" charset="0"/>
              </a:rPr>
              <a:t>Lincoln</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Castle</a:t>
            </a:r>
            <a:r>
              <a:rPr lang="ru-RU" b="1" dirty="0" smtClean="0">
                <a:latin typeface="Times New Roman" pitchFamily="18" charset="0"/>
                <a:cs typeface="Times New Roman" pitchFamily="18" charset="0"/>
              </a:rPr>
              <a:t>) — </a:t>
            </a:r>
            <a:r>
              <a:rPr lang="ru-RU" b="1" dirty="0" err="1" smtClean="0">
                <a:latin typeface="Times New Roman" pitchFamily="18" charset="0"/>
                <a:cs typeface="Times New Roman" pitchFamily="18" charset="0"/>
              </a:rPr>
              <a:t>норманский</a:t>
            </a:r>
            <a:r>
              <a:rPr lang="ru-RU" b="1" dirty="0" smtClean="0">
                <a:latin typeface="Times New Roman" pitchFamily="18" charset="0"/>
                <a:cs typeface="Times New Roman" pitchFamily="18" charset="0"/>
              </a:rPr>
              <a:t> замок в Линкольне (Англия). Строительство замка Линкольн начато в 1068 году по указу Вильгельма Завоевателя, отдельные структуры возводились вплоть до конца XV века. Место сражений и осад в XII—XIII веках, позже служил тюрьмой (вплоть до XIX века). Замок Линкольн — место хранения одной из четырёх уцелевших копий Великой хартии вольностей. </a:t>
            </a:r>
            <a:r>
              <a:rPr lang="ru-RU" b="1" dirty="0" err="1" smtClean="0">
                <a:latin typeface="Times New Roman" pitchFamily="18" charset="0"/>
                <a:cs typeface="Times New Roman" pitchFamily="18" charset="0"/>
              </a:rPr>
              <a:t>Линкольнский</a:t>
            </a:r>
            <a:r>
              <a:rPr lang="ru-RU" b="1" dirty="0" smtClean="0">
                <a:latin typeface="Times New Roman" pitchFamily="18" charset="0"/>
                <a:cs typeface="Times New Roman" pitchFamily="18" charset="0"/>
              </a:rPr>
              <a:t> замок был заложен в 1068 году, через два года после завоевания Англии нормандцами. </a:t>
            </a:r>
            <a:endParaRPr lang="ru-RU" b="1" dirty="0">
              <a:latin typeface="Times New Roman" pitchFamily="18" charset="0"/>
              <a:cs typeface="Times New Roman" pitchFamily="18" charset="0"/>
            </a:endParaRPr>
          </a:p>
        </p:txBody>
      </p:sp>
      <p:pic>
        <p:nvPicPr>
          <p:cNvPr id="5" name="Содержимое 4" descr="280px-Lincoln_Castle_view.jpg"/>
          <p:cNvPicPr>
            <a:picLocks noGrp="1" noChangeAspect="1"/>
          </p:cNvPicPr>
          <p:nvPr>
            <p:ph sz="half" idx="2"/>
          </p:nvPr>
        </p:nvPicPr>
        <p:blipFill>
          <a:blip r:embed="rId2"/>
          <a:stretch>
            <a:fillRect/>
          </a:stretch>
        </p:blipFill>
        <p:spPr>
          <a:xfrm>
            <a:off x="4929190" y="2285992"/>
            <a:ext cx="4051105" cy="2896401"/>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smtClean="0"/>
              <a:t/>
            </a:r>
            <a:br>
              <a:rPr lang="en-US" dirty="0" smtClean="0"/>
            </a:br>
            <a:r>
              <a:rPr lang="en-US" sz="4000" b="1" dirty="0" err="1" smtClean="0">
                <a:solidFill>
                  <a:schemeClr val="tx2">
                    <a:lumMod val="10000"/>
                  </a:schemeClr>
                </a:solidFill>
              </a:rPr>
              <a:t>Harlech</a:t>
            </a:r>
            <a:r>
              <a:rPr lang="ru-RU" sz="4000" b="1" dirty="0" smtClean="0">
                <a:solidFill>
                  <a:schemeClr val="tx2">
                    <a:lumMod val="10000"/>
                  </a:schemeClr>
                </a:solidFill>
              </a:rPr>
              <a:t> </a:t>
            </a:r>
            <a:r>
              <a:rPr lang="en-US" sz="4000" b="1" dirty="0" smtClean="0">
                <a:solidFill>
                  <a:schemeClr val="tx2">
                    <a:lumMod val="10000"/>
                  </a:schemeClr>
                </a:solidFill>
              </a:rPr>
              <a:t> Castle</a:t>
            </a:r>
            <a:r>
              <a:rPr lang="ru-RU" sz="4000" b="1" dirty="0" smtClean="0">
                <a:solidFill>
                  <a:schemeClr val="tx2">
                    <a:lumMod val="10000"/>
                  </a:schemeClr>
                </a:solidFill>
              </a:rPr>
              <a:t> (Замок  </a:t>
            </a:r>
            <a:r>
              <a:rPr lang="ru-RU" sz="4000" b="1" dirty="0" err="1" smtClean="0">
                <a:solidFill>
                  <a:schemeClr val="tx2">
                    <a:lumMod val="10000"/>
                  </a:schemeClr>
                </a:solidFill>
              </a:rPr>
              <a:t>Харлек</a:t>
            </a:r>
            <a:r>
              <a:rPr lang="ru-RU" sz="4000" b="1" dirty="0" smtClean="0">
                <a:solidFill>
                  <a:schemeClr val="tx2">
                    <a:lumMod val="10000"/>
                  </a:schemeClr>
                </a:solidFill>
              </a:rPr>
              <a:t>)</a:t>
            </a:r>
            <a:endParaRPr lang="ru-RU" sz="4000" b="1" dirty="0">
              <a:solidFill>
                <a:schemeClr val="tx2">
                  <a:lumMod val="10000"/>
                </a:schemeClr>
              </a:solidFill>
            </a:endParaRPr>
          </a:p>
        </p:txBody>
      </p:sp>
      <p:sp>
        <p:nvSpPr>
          <p:cNvPr id="3" name="Содержимое 2"/>
          <p:cNvSpPr>
            <a:spLocks noGrp="1"/>
          </p:cNvSpPr>
          <p:nvPr>
            <p:ph sz="half" idx="1"/>
          </p:nvPr>
        </p:nvSpPr>
        <p:spPr>
          <a:xfrm>
            <a:off x="285720" y="1428736"/>
            <a:ext cx="4643470" cy="4723625"/>
          </a:xfrm>
        </p:spPr>
        <p:txBody>
          <a:bodyPr>
            <a:normAutofit fontScale="55000" lnSpcReduction="20000"/>
          </a:bodyPr>
          <a:lstStyle/>
          <a:p>
            <a:pPr algn="just">
              <a:buNone/>
            </a:pPr>
            <a:r>
              <a:rPr lang="en-US" dirty="0" smtClean="0"/>
              <a:t/>
            </a:r>
            <a:br>
              <a:rPr lang="en-US" dirty="0" smtClean="0"/>
            </a:br>
            <a:r>
              <a:rPr lang="ru-RU" dirty="0" smtClean="0"/>
              <a:t>	</a:t>
            </a:r>
            <a:r>
              <a:rPr lang="en-US" b="1" dirty="0" err="1" smtClean="0">
                <a:latin typeface="Times New Roman" pitchFamily="18" charset="0"/>
                <a:cs typeface="Times New Roman" pitchFamily="18" charset="0"/>
              </a:rPr>
              <a:t>Harlech</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one of the castles built by King Edward I in order to strengthen English influence in Wales. Castle stands near the sea, high on a rocky cliff. On the one hand it protects the rock, and on the other - a deep ditch. We know the name of the architect - James of St. George. He personally supervised the construction work, which lasted seven years from 1283 at 1290 </a:t>
            </a:r>
            <a:r>
              <a:rPr lang="en-US" b="1" dirty="0" err="1" smtClean="0">
                <a:latin typeface="Times New Roman" pitchFamily="18" charset="0"/>
                <a:cs typeface="Times New Roman" pitchFamily="18" charset="0"/>
              </a:rPr>
              <a:t>god.Harleh</a:t>
            </a:r>
            <a:r>
              <a:rPr lang="en-US" b="1" dirty="0" smtClean="0">
                <a:latin typeface="Times New Roman" pitchFamily="18" charset="0"/>
                <a:cs typeface="Times New Roman" pitchFamily="18" charset="0"/>
              </a:rPr>
              <a:t> played a key role in the last major uprising of the Welsh, whose leader was </a:t>
            </a:r>
            <a:r>
              <a:rPr lang="en-US" b="1" dirty="0" err="1" smtClean="0">
                <a:latin typeface="Times New Roman" pitchFamily="18" charset="0"/>
                <a:cs typeface="Times New Roman" pitchFamily="18" charset="0"/>
              </a:rPr>
              <a:t>Owain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Glyndŵr</a:t>
            </a:r>
            <a:r>
              <a:rPr lang="en-US" b="1" dirty="0" smtClean="0">
                <a:latin typeface="Times New Roman" pitchFamily="18" charset="0"/>
                <a:cs typeface="Times New Roman" pitchFamily="18" charset="0"/>
              </a:rPr>
              <a:t>.</a:t>
            </a:r>
            <a:endParaRPr lang="ru-RU" b="1" dirty="0" smtClean="0">
              <a:latin typeface="Times New Roman" pitchFamily="18" charset="0"/>
              <a:cs typeface="Times New Roman" pitchFamily="18" charset="0"/>
            </a:endParaRPr>
          </a:p>
          <a:p>
            <a:pPr algn="just">
              <a:buNone/>
            </a:pPr>
            <a:endParaRPr lang="ru-RU" b="1" dirty="0" smtClean="0">
              <a:latin typeface="Times New Roman" pitchFamily="18" charset="0"/>
              <a:cs typeface="Times New Roman" pitchFamily="18" charset="0"/>
            </a:endParaRPr>
          </a:p>
          <a:p>
            <a:pPr algn="just">
              <a:buNone/>
            </a:pP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Харлех</a:t>
            </a:r>
            <a:r>
              <a:rPr lang="ru-RU" b="1"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 один из замков, построенных королём Эдуардом I для того, чтобы усилить английское влияние в Уэльсе. Замок стоит у моря, высоко на скалистом утесе. С одной стороны его защищала скала, а с другой — глубокий ров. Известно имя зодчего — Джеймс из Сен-Джорджа. Он лично контролировал строительные работы, которые продолжались семь лет с 1283 по 1290 год</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Харлех</a:t>
            </a:r>
            <a:r>
              <a:rPr lang="ru-RU" b="1"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играл ключевую роль в последнем крупном восстании валлийцев, предводителем которого был </a:t>
            </a:r>
            <a:r>
              <a:rPr lang="ru-RU" b="1" dirty="0" err="1" smtClean="0">
                <a:latin typeface="Times New Roman" pitchFamily="18" charset="0"/>
                <a:cs typeface="Times New Roman" pitchFamily="18" charset="0"/>
              </a:rPr>
              <a:t>Оуайн</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Глиндур</a:t>
            </a:r>
            <a:r>
              <a:rPr lang="ru-RU"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p:txBody>
      </p:sp>
      <p:pic>
        <p:nvPicPr>
          <p:cNvPr id="5" name="Содержимое 4" descr="280px-Harlech_Castle_low.jpg"/>
          <p:cNvPicPr>
            <a:picLocks noGrp="1" noChangeAspect="1"/>
          </p:cNvPicPr>
          <p:nvPr>
            <p:ph sz="half" idx="2"/>
          </p:nvPr>
        </p:nvPicPr>
        <p:blipFill>
          <a:blip r:embed="rId2"/>
          <a:stretch>
            <a:fillRect/>
          </a:stretch>
        </p:blipFill>
        <p:spPr>
          <a:xfrm>
            <a:off x="5000628" y="2643182"/>
            <a:ext cx="4002678" cy="2643206"/>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642918"/>
            <a:ext cx="8229600" cy="1285884"/>
          </a:xfrm>
        </p:spPr>
        <p:txBody>
          <a:bodyPr>
            <a:normAutofit fontScale="90000"/>
          </a:bodyPr>
          <a:lstStyle/>
          <a:p>
            <a:pPr algn="ctr"/>
            <a:r>
              <a:rPr lang="en-US" dirty="0" smtClean="0"/>
              <a:t/>
            </a:r>
            <a:br>
              <a:rPr lang="en-US" dirty="0" smtClean="0"/>
            </a:br>
            <a:r>
              <a:rPr lang="en-US" dirty="0" smtClean="0"/>
              <a:t/>
            </a:r>
            <a:br>
              <a:rPr lang="en-US"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en-US" sz="4000" b="1" dirty="0" err="1" smtClean="0">
                <a:solidFill>
                  <a:schemeClr val="tx2">
                    <a:lumMod val="10000"/>
                  </a:schemeClr>
                </a:solidFill>
                <a:latin typeface="Times New Roman" pitchFamily="18" charset="0"/>
                <a:cs typeface="Times New Roman" pitchFamily="18" charset="0"/>
              </a:rPr>
              <a:t>Beaumaris</a:t>
            </a:r>
            <a:r>
              <a:rPr lang="en-US" sz="4000" b="1" dirty="0" smtClean="0">
                <a:solidFill>
                  <a:schemeClr val="tx2">
                    <a:lumMod val="10000"/>
                  </a:schemeClr>
                </a:solidFill>
                <a:latin typeface="Times New Roman" pitchFamily="18" charset="0"/>
                <a:cs typeface="Times New Roman" pitchFamily="18" charset="0"/>
              </a:rPr>
              <a:t> </a:t>
            </a:r>
            <a:r>
              <a:rPr lang="ru-RU" sz="4000" b="1" dirty="0" smtClean="0">
                <a:solidFill>
                  <a:schemeClr val="tx2">
                    <a:lumMod val="10000"/>
                  </a:schemeClr>
                </a:solidFill>
                <a:latin typeface="Times New Roman" pitchFamily="18" charset="0"/>
                <a:cs typeface="Times New Roman" pitchFamily="18" charset="0"/>
              </a:rPr>
              <a:t> </a:t>
            </a:r>
            <a:r>
              <a:rPr lang="en-US" sz="4000" b="1" dirty="0" smtClean="0">
                <a:solidFill>
                  <a:schemeClr val="tx2">
                    <a:lumMod val="10000"/>
                  </a:schemeClr>
                </a:solidFill>
                <a:latin typeface="Times New Roman" pitchFamily="18" charset="0"/>
                <a:cs typeface="Times New Roman" pitchFamily="18" charset="0"/>
              </a:rPr>
              <a:t>castle</a:t>
            </a:r>
            <a:r>
              <a:rPr lang="ru-RU" sz="4000" b="1" dirty="0" smtClean="0">
                <a:solidFill>
                  <a:schemeClr val="tx2">
                    <a:lumMod val="10000"/>
                  </a:schemeClr>
                </a:solidFill>
                <a:latin typeface="Times New Roman" pitchFamily="18" charset="0"/>
                <a:cs typeface="Times New Roman" pitchFamily="18" charset="0"/>
              </a:rPr>
              <a:t> (</a:t>
            </a:r>
            <a:r>
              <a:rPr lang="ru-RU" sz="4000" b="1" dirty="0" smtClean="0">
                <a:solidFill>
                  <a:schemeClr val="tx2">
                    <a:lumMod val="10000"/>
                  </a:schemeClr>
                </a:solidFill>
                <a:latin typeface="Times New Roman" pitchFamily="18" charset="0"/>
                <a:cs typeface="Times New Roman" pitchFamily="18" charset="0"/>
              </a:rPr>
              <a:t>Замок </a:t>
            </a:r>
            <a:r>
              <a:rPr lang="ru-RU" sz="4000" b="1" dirty="0" smtClean="0">
                <a:solidFill>
                  <a:schemeClr val="tx2">
                    <a:lumMod val="10000"/>
                  </a:schemeClr>
                </a:solidFill>
                <a:latin typeface="Times New Roman" pitchFamily="18" charset="0"/>
                <a:cs typeface="Times New Roman" pitchFamily="18" charset="0"/>
              </a:rPr>
              <a:t> </a:t>
            </a:r>
            <a:r>
              <a:rPr lang="ru-RU" sz="4000" b="1" dirty="0" err="1" smtClean="0">
                <a:solidFill>
                  <a:schemeClr val="tx2">
                    <a:lumMod val="10000"/>
                  </a:schemeClr>
                </a:solidFill>
                <a:latin typeface="Times New Roman" pitchFamily="18" charset="0"/>
                <a:cs typeface="Times New Roman" pitchFamily="18" charset="0"/>
              </a:rPr>
              <a:t>Бомарис</a:t>
            </a:r>
            <a:r>
              <a:rPr lang="ru-RU" sz="4000" b="1" dirty="0" smtClean="0">
                <a:solidFill>
                  <a:schemeClr val="tx2">
                    <a:lumMod val="10000"/>
                  </a:schemeClr>
                </a:solidFill>
                <a:latin typeface="Times New Roman" pitchFamily="18" charset="0"/>
                <a:cs typeface="Times New Roman" pitchFamily="18" charset="0"/>
              </a:rPr>
              <a:t>)</a:t>
            </a:r>
            <a:r>
              <a:rPr lang="en-US" sz="4000" dirty="0" smtClean="0">
                <a:solidFill>
                  <a:schemeClr val="tx2">
                    <a:lumMod val="10000"/>
                  </a:schemeClr>
                </a:solidFill>
                <a:latin typeface="Times New Roman" pitchFamily="18" charset="0"/>
                <a:cs typeface="Times New Roman" pitchFamily="18" charset="0"/>
              </a:rPr>
              <a:t/>
            </a:r>
            <a:br>
              <a:rPr lang="en-US" sz="4000" dirty="0" smtClean="0">
                <a:solidFill>
                  <a:schemeClr val="tx2">
                    <a:lumMod val="10000"/>
                  </a:schemeClr>
                </a:solidFill>
                <a:latin typeface="Times New Roman" pitchFamily="18" charset="0"/>
                <a:cs typeface="Times New Roman" pitchFamily="18" charset="0"/>
              </a:rPr>
            </a:br>
            <a:endParaRPr lang="ru-RU" sz="4000" dirty="0">
              <a:solidFill>
                <a:schemeClr val="tx2">
                  <a:lumMod val="10000"/>
                </a:schemeClr>
              </a:solidFill>
              <a:latin typeface="Times New Roman" pitchFamily="18" charset="0"/>
              <a:cs typeface="Times New Roman" pitchFamily="18" charset="0"/>
            </a:endParaRPr>
          </a:p>
        </p:txBody>
      </p:sp>
      <p:sp>
        <p:nvSpPr>
          <p:cNvPr id="3" name="Содержимое 2"/>
          <p:cNvSpPr>
            <a:spLocks noGrp="1"/>
          </p:cNvSpPr>
          <p:nvPr>
            <p:ph sz="half" idx="1"/>
          </p:nvPr>
        </p:nvSpPr>
        <p:spPr>
          <a:xfrm>
            <a:off x="214282" y="1428736"/>
            <a:ext cx="4643470" cy="4937939"/>
          </a:xfrm>
        </p:spPr>
        <p:txBody>
          <a:bodyPr>
            <a:normAutofit fontScale="55000" lnSpcReduction="20000"/>
          </a:bodyPr>
          <a:lstStyle/>
          <a:p>
            <a:pPr algn="just">
              <a:buNone/>
            </a:pPr>
            <a:r>
              <a:rPr lang="en-US" dirty="0" smtClean="0"/>
              <a:t/>
            </a:r>
            <a:br>
              <a:rPr lang="en-US" dirty="0" smtClean="0"/>
            </a:br>
            <a:r>
              <a:rPr lang="ru-RU" dirty="0" smtClean="0"/>
              <a:t>	</a:t>
            </a:r>
            <a:r>
              <a:rPr lang="en-US" sz="2500" b="1" dirty="0" err="1" smtClean="0"/>
              <a:t>Beaumaris</a:t>
            </a:r>
            <a:r>
              <a:rPr lang="en-US" sz="2500" b="1" dirty="0" smtClean="0"/>
              <a:t> </a:t>
            </a:r>
            <a:r>
              <a:rPr lang="en-US" sz="2500" b="1" dirty="0" smtClean="0"/>
              <a:t>- one of the castles built by King Edward I in order to strengthen English influence in Wales. Construction was started in 1295, as part of a military campaign in Wales. It lasted for 35 years, but has not been completed because of the king of Scotland launched a campaign severely depleted its funds. Leader of work has been put Jacques de Saint-Georges from </a:t>
            </a:r>
            <a:r>
              <a:rPr lang="en-US" sz="2500" b="1" dirty="0" err="1" smtClean="0"/>
              <a:t>Savoyi.Zamok</a:t>
            </a:r>
            <a:r>
              <a:rPr lang="en-US" sz="2500" b="1" dirty="0" smtClean="0"/>
              <a:t> </a:t>
            </a:r>
            <a:r>
              <a:rPr lang="en-US" sz="2500" b="1" dirty="0" err="1" smtClean="0"/>
              <a:t>Beaumaris</a:t>
            </a:r>
            <a:r>
              <a:rPr lang="en-US" sz="2500" b="1" dirty="0" smtClean="0"/>
              <a:t> was built in concentric design, it lacks the </a:t>
            </a:r>
            <a:r>
              <a:rPr lang="en-US" sz="2500" b="1" dirty="0" smtClean="0"/>
              <a:t>dungeon.</a:t>
            </a:r>
            <a:endParaRPr lang="ru-RU" sz="2500" b="1" dirty="0" smtClean="0"/>
          </a:p>
          <a:p>
            <a:pPr algn="just">
              <a:buNone/>
            </a:pPr>
            <a:endParaRPr lang="ru-RU" sz="2500" b="1" dirty="0" smtClean="0"/>
          </a:p>
          <a:p>
            <a:pPr algn="just">
              <a:buNone/>
            </a:pPr>
            <a:r>
              <a:rPr lang="ru-RU" sz="2500" b="1" dirty="0" smtClean="0"/>
              <a:t>	</a:t>
            </a:r>
            <a:r>
              <a:rPr lang="ru-RU" sz="2500" b="1" dirty="0" err="1" smtClean="0"/>
              <a:t>Бомарис</a:t>
            </a:r>
            <a:r>
              <a:rPr lang="ru-RU" sz="2500" b="1" dirty="0" smtClean="0"/>
              <a:t> </a:t>
            </a:r>
            <a:r>
              <a:rPr lang="ru-RU" sz="2500" b="1" dirty="0" smtClean="0"/>
              <a:t>— один из замков, построенных королём Эдуардом I для того, чтобы усилить английское влияние в Уэльсе. Строительство было начато в 1295 году, в рамках военной кампании в Уэльсе. Оно продолжалась в течение 35 лет, но не было завершено из-за начатой королём Шотландской кампании сильно истощившей его финансовые средства. Руководителем работ был поставлен Жак де Сен-Жорж из </a:t>
            </a:r>
            <a:r>
              <a:rPr lang="ru-RU" sz="2500" b="1" dirty="0" err="1" smtClean="0"/>
              <a:t>Савойи.Замок</a:t>
            </a:r>
            <a:r>
              <a:rPr lang="ru-RU" sz="2500" b="1" dirty="0" smtClean="0"/>
              <a:t> </a:t>
            </a:r>
            <a:r>
              <a:rPr lang="ru-RU" sz="2500" b="1" dirty="0" err="1" smtClean="0"/>
              <a:t>Бомарис</a:t>
            </a:r>
            <a:r>
              <a:rPr lang="ru-RU" sz="2500" b="1" dirty="0" smtClean="0"/>
              <a:t> был возведен по концентрическому проекту, в нем отсутствует донжон. </a:t>
            </a:r>
            <a:endParaRPr lang="ru-RU" sz="2500" b="1" dirty="0"/>
          </a:p>
        </p:txBody>
      </p:sp>
      <p:pic>
        <p:nvPicPr>
          <p:cNvPr id="5" name="Содержимое 4" descr="280px-Beaumaris_Castle.jpg"/>
          <p:cNvPicPr>
            <a:picLocks noGrp="1" noChangeAspect="1"/>
          </p:cNvPicPr>
          <p:nvPr>
            <p:ph sz="half" idx="2"/>
          </p:nvPr>
        </p:nvPicPr>
        <p:blipFill>
          <a:blip r:embed="rId2"/>
          <a:stretch>
            <a:fillRect/>
          </a:stretch>
        </p:blipFill>
        <p:spPr>
          <a:xfrm>
            <a:off x="5000628" y="2357430"/>
            <a:ext cx="4002837" cy="2896304"/>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3600" b="1" dirty="0" err="1" smtClean="0">
                <a:solidFill>
                  <a:schemeClr val="tx2">
                    <a:lumMod val="10000"/>
                  </a:schemeClr>
                </a:solidFill>
                <a:latin typeface="Times New Roman" pitchFamily="18" charset="0"/>
                <a:cs typeface="Times New Roman" pitchFamily="18" charset="0"/>
              </a:rPr>
              <a:t>Caerphilly</a:t>
            </a:r>
            <a:r>
              <a:rPr lang="en-US" sz="3600" b="1" dirty="0" smtClean="0">
                <a:solidFill>
                  <a:schemeClr val="tx2">
                    <a:lumMod val="10000"/>
                  </a:schemeClr>
                </a:solidFill>
                <a:latin typeface="Times New Roman" pitchFamily="18" charset="0"/>
                <a:cs typeface="Times New Roman" pitchFamily="18" charset="0"/>
              </a:rPr>
              <a:t> </a:t>
            </a:r>
            <a:r>
              <a:rPr lang="ru-RU" sz="3600" b="1" dirty="0" smtClean="0">
                <a:solidFill>
                  <a:schemeClr val="tx2">
                    <a:lumMod val="10000"/>
                  </a:schemeClr>
                </a:solidFill>
                <a:latin typeface="Times New Roman" pitchFamily="18" charset="0"/>
                <a:cs typeface="Times New Roman" pitchFamily="18" charset="0"/>
              </a:rPr>
              <a:t> </a:t>
            </a:r>
            <a:r>
              <a:rPr lang="en-US" sz="3600" b="1" dirty="0" smtClean="0">
                <a:solidFill>
                  <a:schemeClr val="tx2">
                    <a:lumMod val="10000"/>
                  </a:schemeClr>
                </a:solidFill>
                <a:latin typeface="Times New Roman" pitchFamily="18" charset="0"/>
                <a:cs typeface="Times New Roman" pitchFamily="18" charset="0"/>
              </a:rPr>
              <a:t>Castle</a:t>
            </a:r>
            <a:r>
              <a:rPr lang="ru-RU" sz="3600" b="1" dirty="0" smtClean="0">
                <a:solidFill>
                  <a:schemeClr val="tx2">
                    <a:lumMod val="10000"/>
                  </a:schemeClr>
                </a:solidFill>
                <a:latin typeface="Times New Roman" pitchFamily="18" charset="0"/>
                <a:cs typeface="Times New Roman" pitchFamily="18" charset="0"/>
              </a:rPr>
              <a:t> (</a:t>
            </a:r>
            <a:r>
              <a:rPr lang="ru-RU" sz="3600" b="1" dirty="0" smtClean="0">
                <a:solidFill>
                  <a:schemeClr val="tx2">
                    <a:lumMod val="10000"/>
                  </a:schemeClr>
                </a:solidFill>
                <a:latin typeface="Times New Roman" pitchFamily="18" charset="0"/>
                <a:cs typeface="Times New Roman" pitchFamily="18" charset="0"/>
              </a:rPr>
              <a:t>Замок </a:t>
            </a:r>
            <a:r>
              <a:rPr lang="ru-RU" sz="3600" b="1" dirty="0" err="1" smtClean="0">
                <a:solidFill>
                  <a:schemeClr val="tx2">
                    <a:lumMod val="10000"/>
                  </a:schemeClr>
                </a:solidFill>
                <a:latin typeface="Times New Roman" pitchFamily="18" charset="0"/>
                <a:cs typeface="Times New Roman" pitchFamily="18" charset="0"/>
              </a:rPr>
              <a:t>Кайрфилли</a:t>
            </a:r>
            <a:r>
              <a:rPr lang="ru-RU" sz="3600" b="1" dirty="0" smtClean="0">
                <a:solidFill>
                  <a:schemeClr val="tx2">
                    <a:lumMod val="10000"/>
                  </a:schemeClr>
                </a:solidFill>
                <a:latin typeface="Times New Roman" pitchFamily="18" charset="0"/>
                <a:cs typeface="Times New Roman" pitchFamily="18" charset="0"/>
              </a:rPr>
              <a:t>)</a:t>
            </a:r>
            <a:endParaRPr lang="ru-RU" sz="3600" b="1" dirty="0">
              <a:solidFill>
                <a:schemeClr val="tx2">
                  <a:lumMod val="10000"/>
                </a:schemeClr>
              </a:solidFill>
              <a:latin typeface="Times New Roman" pitchFamily="18" charset="0"/>
              <a:cs typeface="Times New Roman" pitchFamily="18" charset="0"/>
            </a:endParaRPr>
          </a:p>
        </p:txBody>
      </p:sp>
      <p:sp>
        <p:nvSpPr>
          <p:cNvPr id="3" name="Содержимое 2"/>
          <p:cNvSpPr>
            <a:spLocks noGrp="1"/>
          </p:cNvSpPr>
          <p:nvPr>
            <p:ph sz="half" idx="1"/>
          </p:nvPr>
        </p:nvSpPr>
        <p:spPr>
          <a:xfrm>
            <a:off x="214282" y="1428736"/>
            <a:ext cx="4714908" cy="4723625"/>
          </a:xfrm>
        </p:spPr>
        <p:txBody>
          <a:bodyPr>
            <a:normAutofit fontScale="55000" lnSpcReduction="20000"/>
          </a:bodyPr>
          <a:lstStyle/>
          <a:p>
            <a:pPr algn="just">
              <a:buNone/>
            </a:pPr>
            <a:r>
              <a:rPr lang="en-US" dirty="0" smtClean="0"/>
              <a:t/>
            </a:r>
            <a:br>
              <a:rPr lang="en-US" dirty="0" smtClean="0"/>
            </a:br>
            <a:r>
              <a:rPr lang="ru-RU" dirty="0" smtClean="0"/>
              <a:t>	</a:t>
            </a:r>
            <a:r>
              <a:rPr lang="en-US" sz="2500" b="1" dirty="0" err="1" smtClean="0">
                <a:latin typeface="Times New Roman" pitchFamily="18" charset="0"/>
                <a:cs typeface="Times New Roman" pitchFamily="18" charset="0"/>
              </a:rPr>
              <a:t>Caerphilly</a:t>
            </a:r>
            <a:r>
              <a:rPr lang="en-US" sz="2500" b="1" dirty="0" smtClean="0">
                <a:latin typeface="Times New Roman" pitchFamily="18" charset="0"/>
                <a:cs typeface="Times New Roman" pitchFamily="18" charset="0"/>
              </a:rPr>
              <a:t> </a:t>
            </a:r>
            <a:r>
              <a:rPr lang="en-US" sz="2500" b="1" dirty="0" smtClean="0">
                <a:latin typeface="Times New Roman" pitchFamily="18" charset="0"/>
                <a:cs typeface="Times New Roman" pitchFamily="18" charset="0"/>
              </a:rPr>
              <a:t>Castle - Norman castle towering above the center of </a:t>
            </a:r>
            <a:r>
              <a:rPr lang="en-US" sz="2500" b="1" dirty="0" err="1" smtClean="0">
                <a:latin typeface="Times New Roman" pitchFamily="18" charset="0"/>
                <a:cs typeface="Times New Roman" pitchFamily="18" charset="0"/>
              </a:rPr>
              <a:t>Caerphilly</a:t>
            </a:r>
            <a:r>
              <a:rPr lang="en-US" sz="2500" b="1" dirty="0" smtClean="0">
                <a:latin typeface="Times New Roman" pitchFamily="18" charset="0"/>
                <a:cs typeface="Times New Roman" pitchFamily="18" charset="0"/>
              </a:rPr>
              <a:t> in south Wales. It is the largest castle in Wales, the second largest in the UK (after Windsor) and one of the largest castles in the castle </a:t>
            </a:r>
            <a:r>
              <a:rPr lang="en-US" sz="2500" b="1" dirty="0" err="1" smtClean="0">
                <a:latin typeface="Times New Roman" pitchFamily="18" charset="0"/>
                <a:cs typeface="Times New Roman" pitchFamily="18" charset="0"/>
              </a:rPr>
              <a:t>Evrope.Vozvedenie</a:t>
            </a:r>
            <a:r>
              <a:rPr lang="en-US" sz="2500" b="1" dirty="0" smtClean="0">
                <a:latin typeface="Times New Roman" pitchFamily="18" charset="0"/>
                <a:cs typeface="Times New Roman" pitchFamily="18" charset="0"/>
              </a:rPr>
              <a:t> happened on the historical background of the rise of the last Welsh principality led by </a:t>
            </a:r>
            <a:r>
              <a:rPr lang="en-US" sz="2500" b="1" dirty="0" err="1" smtClean="0">
                <a:latin typeface="Times New Roman" pitchFamily="18" charset="0"/>
                <a:cs typeface="Times New Roman" pitchFamily="18" charset="0"/>
              </a:rPr>
              <a:t>Llywelyn</a:t>
            </a:r>
            <a:r>
              <a:rPr lang="en-US" sz="2500" b="1" dirty="0" smtClean="0">
                <a:latin typeface="Times New Roman" pitchFamily="18" charset="0"/>
                <a:cs typeface="Times New Roman" pitchFamily="18" charset="0"/>
              </a:rPr>
              <a:t> </a:t>
            </a:r>
            <a:r>
              <a:rPr lang="en-US" sz="2500" b="1" dirty="0" err="1" smtClean="0">
                <a:latin typeface="Times New Roman" pitchFamily="18" charset="0"/>
                <a:cs typeface="Times New Roman" pitchFamily="18" charset="0"/>
              </a:rPr>
              <a:t>ap</a:t>
            </a:r>
            <a:r>
              <a:rPr lang="en-US" sz="2500" b="1" dirty="0" smtClean="0">
                <a:latin typeface="Times New Roman" pitchFamily="18" charset="0"/>
                <a:cs typeface="Times New Roman" pitchFamily="18" charset="0"/>
              </a:rPr>
              <a:t> </a:t>
            </a:r>
            <a:r>
              <a:rPr lang="en-US" sz="2500" b="1" dirty="0" err="1" smtClean="0">
                <a:latin typeface="Times New Roman" pitchFamily="18" charset="0"/>
                <a:cs typeface="Times New Roman" pitchFamily="18" charset="0"/>
              </a:rPr>
              <a:t>Gruffudd</a:t>
            </a:r>
            <a:r>
              <a:rPr lang="en-US" sz="2500" b="1" dirty="0" smtClean="0">
                <a:latin typeface="Times New Roman" pitchFamily="18" charset="0"/>
                <a:cs typeface="Times New Roman" pitchFamily="18" charset="0"/>
              </a:rPr>
              <a:t>. Having signed September 25, 1267 to Henry III contract in Montgomery, </a:t>
            </a:r>
            <a:r>
              <a:rPr lang="en-US" sz="2500" b="1" dirty="0" err="1" smtClean="0">
                <a:latin typeface="Times New Roman" pitchFamily="18" charset="0"/>
                <a:cs typeface="Times New Roman" pitchFamily="18" charset="0"/>
              </a:rPr>
              <a:t>Llewelyn</a:t>
            </a:r>
            <a:r>
              <a:rPr lang="en-US" sz="2500" b="1" dirty="0" smtClean="0">
                <a:latin typeface="Times New Roman" pitchFamily="18" charset="0"/>
                <a:cs typeface="Times New Roman" pitchFamily="18" charset="0"/>
              </a:rPr>
              <a:t> received from the British Crown recognized most of Wales and the territorial integrity of his title of Prince of </a:t>
            </a:r>
            <a:r>
              <a:rPr lang="en-US" sz="2500" b="1" dirty="0" smtClean="0">
                <a:latin typeface="Times New Roman" pitchFamily="18" charset="0"/>
                <a:cs typeface="Times New Roman" pitchFamily="18" charset="0"/>
              </a:rPr>
              <a:t>Wales.</a:t>
            </a:r>
            <a:r>
              <a:rPr lang="ru-RU" sz="2500" b="1" dirty="0" smtClean="0">
                <a:latin typeface="Times New Roman" pitchFamily="18" charset="0"/>
                <a:cs typeface="Times New Roman" pitchFamily="18" charset="0"/>
              </a:rPr>
              <a:t> </a:t>
            </a:r>
          </a:p>
          <a:p>
            <a:pPr algn="just">
              <a:buNone/>
            </a:pPr>
            <a:endParaRPr lang="ru-RU" sz="2500" b="1" dirty="0" smtClean="0">
              <a:latin typeface="Times New Roman" pitchFamily="18" charset="0"/>
              <a:cs typeface="Times New Roman" pitchFamily="18" charset="0"/>
            </a:endParaRPr>
          </a:p>
          <a:p>
            <a:pPr algn="just">
              <a:buNone/>
            </a:pPr>
            <a:r>
              <a:rPr lang="ru-RU" sz="2500" b="1" dirty="0" smtClean="0">
                <a:latin typeface="Times New Roman" pitchFamily="18" charset="0"/>
                <a:cs typeface="Times New Roman" pitchFamily="18" charset="0"/>
              </a:rPr>
              <a:t>		Замок </a:t>
            </a:r>
            <a:r>
              <a:rPr lang="ru-RU" sz="2500" b="1" dirty="0" err="1" smtClean="0">
                <a:latin typeface="Times New Roman" pitchFamily="18" charset="0"/>
                <a:cs typeface="Times New Roman" pitchFamily="18" charset="0"/>
              </a:rPr>
              <a:t>Кайрфилли</a:t>
            </a:r>
            <a:r>
              <a:rPr lang="ru-RU" sz="2500" b="1" dirty="0" smtClean="0">
                <a:latin typeface="Times New Roman" pitchFamily="18" charset="0"/>
                <a:cs typeface="Times New Roman" pitchFamily="18" charset="0"/>
              </a:rPr>
              <a:t> — норманнский замок, возвышающийся над центром города </a:t>
            </a:r>
            <a:r>
              <a:rPr lang="ru-RU" sz="2500" b="1" dirty="0" err="1" smtClean="0">
                <a:latin typeface="Times New Roman" pitchFamily="18" charset="0"/>
                <a:cs typeface="Times New Roman" pitchFamily="18" charset="0"/>
              </a:rPr>
              <a:t>Кайрфилли</a:t>
            </a:r>
            <a:r>
              <a:rPr lang="ru-RU" sz="2500" b="1" dirty="0" smtClean="0">
                <a:latin typeface="Times New Roman" pitchFamily="18" charset="0"/>
                <a:cs typeface="Times New Roman" pitchFamily="18" charset="0"/>
              </a:rPr>
              <a:t> в южном Уэльсе. Это самый большой замок в Уэльсе, второй по величине в Великобритании (после </a:t>
            </a:r>
            <a:r>
              <a:rPr lang="ru-RU" sz="2500" b="1" dirty="0" err="1" smtClean="0">
                <a:latin typeface="Times New Roman" pitchFamily="18" charset="0"/>
                <a:cs typeface="Times New Roman" pitchFamily="18" charset="0"/>
              </a:rPr>
              <a:t>Виндзорского</a:t>
            </a:r>
            <a:r>
              <a:rPr lang="ru-RU" sz="2500" b="1" dirty="0" smtClean="0">
                <a:latin typeface="Times New Roman" pitchFamily="18" charset="0"/>
                <a:cs typeface="Times New Roman" pitchFamily="18" charset="0"/>
              </a:rPr>
              <a:t>) и одна из крупнейших крепостей в </a:t>
            </a:r>
            <a:r>
              <a:rPr lang="ru-RU" sz="2500" b="1" dirty="0" err="1" smtClean="0">
                <a:latin typeface="Times New Roman" pitchFamily="18" charset="0"/>
                <a:cs typeface="Times New Roman" pitchFamily="18" charset="0"/>
              </a:rPr>
              <a:t>Европе.Возведение</a:t>
            </a:r>
            <a:r>
              <a:rPr lang="ru-RU" sz="2500" b="1" dirty="0" smtClean="0">
                <a:latin typeface="Times New Roman" pitchFamily="18" charset="0"/>
                <a:cs typeface="Times New Roman" pitchFamily="18" charset="0"/>
              </a:rPr>
              <a:t> замка происходило на историческом фоне последнего возвышения Валлийского княжества под предводительством </a:t>
            </a:r>
            <a:r>
              <a:rPr lang="ru-RU" sz="2500" b="1" dirty="0" err="1" smtClean="0">
                <a:latin typeface="Times New Roman" pitchFamily="18" charset="0"/>
                <a:cs typeface="Times New Roman" pitchFamily="18" charset="0"/>
              </a:rPr>
              <a:t>Лливелина</a:t>
            </a:r>
            <a:r>
              <a:rPr lang="ru-RU" sz="2500" b="1" dirty="0" smtClean="0">
                <a:latin typeface="Times New Roman" pitchFamily="18" charset="0"/>
                <a:cs typeface="Times New Roman" pitchFamily="18" charset="0"/>
              </a:rPr>
              <a:t> </a:t>
            </a:r>
            <a:r>
              <a:rPr lang="ru-RU" sz="2500" b="1" dirty="0" err="1" smtClean="0">
                <a:latin typeface="Times New Roman" pitchFamily="18" charset="0"/>
                <a:cs typeface="Times New Roman" pitchFamily="18" charset="0"/>
              </a:rPr>
              <a:t>ап</a:t>
            </a:r>
            <a:r>
              <a:rPr lang="ru-RU" sz="2500" b="1" dirty="0" smtClean="0">
                <a:latin typeface="Times New Roman" pitchFamily="18" charset="0"/>
                <a:cs typeface="Times New Roman" pitchFamily="18" charset="0"/>
              </a:rPr>
              <a:t> </a:t>
            </a:r>
            <a:r>
              <a:rPr lang="ru-RU" sz="2500" b="1" dirty="0" err="1" smtClean="0">
                <a:latin typeface="Times New Roman" pitchFamily="18" charset="0"/>
                <a:cs typeface="Times New Roman" pitchFamily="18" charset="0"/>
              </a:rPr>
              <a:t>Грифида</a:t>
            </a:r>
            <a:r>
              <a:rPr lang="ru-RU" sz="2500" b="1" dirty="0" smtClean="0">
                <a:latin typeface="Times New Roman" pitchFamily="18" charset="0"/>
                <a:cs typeface="Times New Roman" pitchFamily="18" charset="0"/>
              </a:rPr>
              <a:t>. Заключив 25 сентября 1267 года с Генрихом III договор в Монтгомери, </a:t>
            </a:r>
            <a:r>
              <a:rPr lang="ru-RU" sz="2500" b="1" dirty="0" err="1" smtClean="0">
                <a:latin typeface="Times New Roman" pitchFamily="18" charset="0"/>
                <a:cs typeface="Times New Roman" pitchFamily="18" charset="0"/>
              </a:rPr>
              <a:t>Ллевелин</a:t>
            </a:r>
            <a:r>
              <a:rPr lang="ru-RU" sz="2500" b="1" dirty="0" smtClean="0">
                <a:latin typeface="Times New Roman" pitchFamily="18" charset="0"/>
                <a:cs typeface="Times New Roman" pitchFamily="18" charset="0"/>
              </a:rPr>
              <a:t> получил от английской короны признание территориальной целостности большей части Уэльса и своего титула Принца Уэльского</a:t>
            </a:r>
            <a:r>
              <a:rPr lang="ru-RU" sz="2500" b="1" dirty="0" smtClean="0">
                <a:latin typeface="Times New Roman" pitchFamily="18" charset="0"/>
                <a:cs typeface="Times New Roman" pitchFamily="18" charset="0"/>
              </a:rPr>
              <a:t>.</a:t>
            </a:r>
            <a:endParaRPr lang="ru-RU" sz="2500" b="1" dirty="0">
              <a:latin typeface="Times New Roman" pitchFamily="18" charset="0"/>
              <a:cs typeface="Times New Roman" pitchFamily="18" charset="0"/>
            </a:endParaRPr>
          </a:p>
        </p:txBody>
      </p:sp>
      <p:pic>
        <p:nvPicPr>
          <p:cNvPr id="5" name="Содержимое 4" descr="280px-Caerphilly_aerial.jpg"/>
          <p:cNvPicPr>
            <a:picLocks noGrp="1" noChangeAspect="1"/>
          </p:cNvPicPr>
          <p:nvPr>
            <p:ph sz="half" idx="2"/>
          </p:nvPr>
        </p:nvPicPr>
        <p:blipFill>
          <a:blip r:embed="rId2"/>
          <a:stretch>
            <a:fillRect/>
          </a:stretch>
        </p:blipFill>
        <p:spPr>
          <a:xfrm>
            <a:off x="5000628" y="2571744"/>
            <a:ext cx="3786214" cy="2709541"/>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571612"/>
            <a:ext cx="8229600" cy="4389120"/>
          </a:xfrm>
        </p:spPr>
        <p:txBody>
          <a:bodyPr>
            <a:normAutofit/>
          </a:bodyPr>
          <a:lstStyle/>
          <a:p>
            <a:pPr algn="just">
              <a:buFont typeface="Wingdings" pitchFamily="2" charset="2"/>
              <a:buChar char="v"/>
            </a:pPr>
            <a:r>
              <a:rPr lang="ru-RU" sz="2000" b="1" dirty="0" smtClean="0">
                <a:solidFill>
                  <a:schemeClr val="tx2">
                    <a:lumMod val="10000"/>
                  </a:schemeClr>
                </a:solidFill>
                <a:latin typeface="Times New Roman" pitchFamily="18" charset="0"/>
                <a:cs typeface="Times New Roman" pitchFamily="18" charset="0"/>
              </a:rPr>
              <a:t> </a:t>
            </a:r>
            <a:r>
              <a:rPr lang="en-US" sz="2000" b="1" dirty="0" smtClean="0">
                <a:solidFill>
                  <a:schemeClr val="tx2">
                    <a:lumMod val="10000"/>
                  </a:schemeClr>
                </a:solidFill>
                <a:latin typeface="Times New Roman" pitchFamily="18" charset="0"/>
                <a:cs typeface="Times New Roman" pitchFamily="18" charset="0"/>
              </a:rPr>
              <a:t>   We met with the historical landmarks of </a:t>
            </a:r>
            <a:r>
              <a:rPr lang="en-US" sz="2000" b="1" dirty="0" smtClean="0">
                <a:solidFill>
                  <a:schemeClr val="tx2">
                    <a:lumMod val="10000"/>
                  </a:schemeClr>
                </a:solidFill>
                <a:latin typeface="Times New Roman" pitchFamily="18" charset="0"/>
                <a:cs typeface="Times New Roman" pitchFamily="18" charset="0"/>
              </a:rPr>
              <a:t>England</a:t>
            </a:r>
            <a:r>
              <a:rPr lang="ru-RU" sz="2000" b="1" dirty="0" smtClean="0">
                <a:solidFill>
                  <a:schemeClr val="tx2">
                    <a:lumMod val="10000"/>
                  </a:schemeClr>
                </a:solidFill>
                <a:latin typeface="Times New Roman" pitchFamily="18" charset="0"/>
                <a:cs typeface="Times New Roman" pitchFamily="18" charset="0"/>
              </a:rPr>
              <a:t>. </a:t>
            </a:r>
            <a:r>
              <a:rPr lang="ru-RU" sz="2000" b="1" dirty="0" smtClean="0">
                <a:solidFill>
                  <a:schemeClr val="tx2">
                    <a:lumMod val="10000"/>
                  </a:schemeClr>
                </a:solidFill>
                <a:latin typeface="Times New Roman" pitchFamily="18" charset="0"/>
                <a:cs typeface="Times New Roman" pitchFamily="18" charset="0"/>
              </a:rPr>
              <a:t>М</a:t>
            </a:r>
            <a:r>
              <a:rPr lang="ru-RU" sz="2000" b="1" dirty="0" smtClean="0">
                <a:solidFill>
                  <a:schemeClr val="tx2">
                    <a:lumMod val="10000"/>
                  </a:schemeClr>
                </a:solidFill>
                <a:latin typeface="Times New Roman" pitchFamily="18" charset="0"/>
                <a:cs typeface="Times New Roman" pitchFamily="18" charset="0"/>
              </a:rPr>
              <a:t>ы </a:t>
            </a:r>
            <a:r>
              <a:rPr lang="ru-RU" sz="2000" b="1" dirty="0" smtClean="0">
                <a:solidFill>
                  <a:schemeClr val="tx2">
                    <a:lumMod val="10000"/>
                  </a:schemeClr>
                </a:solidFill>
                <a:latin typeface="Times New Roman" pitchFamily="18" charset="0"/>
                <a:cs typeface="Times New Roman" pitchFamily="18" charset="0"/>
              </a:rPr>
              <a:t>познакомились с историческими достопримечательностями </a:t>
            </a:r>
            <a:r>
              <a:rPr lang="ru-RU" sz="2000" b="1" dirty="0" smtClean="0">
                <a:solidFill>
                  <a:schemeClr val="tx2">
                    <a:lumMod val="10000"/>
                  </a:schemeClr>
                </a:solidFill>
                <a:latin typeface="Times New Roman" pitchFamily="18" charset="0"/>
                <a:cs typeface="Times New Roman" pitchFamily="18" charset="0"/>
              </a:rPr>
              <a:t>Англии.</a:t>
            </a:r>
            <a:endParaRPr lang="ru-RU" sz="2000" b="1" dirty="0" smtClean="0">
              <a:solidFill>
                <a:schemeClr val="tx2">
                  <a:lumMod val="10000"/>
                </a:schemeClr>
              </a:solidFill>
              <a:latin typeface="Times New Roman" pitchFamily="18" charset="0"/>
              <a:cs typeface="Times New Roman" pitchFamily="18" charset="0"/>
            </a:endParaRPr>
          </a:p>
          <a:p>
            <a:pPr algn="just">
              <a:buFont typeface="Wingdings" pitchFamily="2" charset="2"/>
              <a:buChar char="v"/>
            </a:pPr>
            <a:r>
              <a:rPr lang="ru-RU" sz="2000" b="1" dirty="0" smtClean="0">
                <a:solidFill>
                  <a:schemeClr val="tx2">
                    <a:lumMod val="10000"/>
                  </a:schemeClr>
                </a:solidFill>
                <a:latin typeface="Times New Roman" pitchFamily="18" charset="0"/>
                <a:cs typeface="Times New Roman" pitchFamily="18" charset="0"/>
              </a:rPr>
              <a:t>    </a:t>
            </a:r>
            <a:r>
              <a:rPr lang="en-US" sz="2000" b="1" dirty="0" smtClean="0">
                <a:solidFill>
                  <a:schemeClr val="tx2">
                    <a:lumMod val="10000"/>
                  </a:schemeClr>
                </a:solidFill>
                <a:latin typeface="Times New Roman" pitchFamily="18" charset="0"/>
                <a:cs typeface="Times New Roman" pitchFamily="18" charset="0"/>
              </a:rPr>
              <a:t>Separately to learn about each castle and about each </a:t>
            </a:r>
            <a:r>
              <a:rPr lang="en-US" sz="2000" b="1" dirty="0" smtClean="0">
                <a:solidFill>
                  <a:schemeClr val="tx2">
                    <a:lumMod val="10000"/>
                  </a:schemeClr>
                </a:solidFill>
                <a:latin typeface="Times New Roman" pitchFamily="18" charset="0"/>
                <a:cs typeface="Times New Roman" pitchFamily="18" charset="0"/>
              </a:rPr>
              <a:t>castle</a:t>
            </a:r>
            <a:r>
              <a:rPr lang="ru-RU" sz="2000" b="1" dirty="0" smtClean="0">
                <a:solidFill>
                  <a:schemeClr val="tx2">
                    <a:lumMod val="10000"/>
                  </a:schemeClr>
                </a:solidFill>
                <a:latin typeface="Times New Roman" pitchFamily="18" charset="0"/>
                <a:cs typeface="Times New Roman" pitchFamily="18" charset="0"/>
              </a:rPr>
              <a:t>. Отдельно </a:t>
            </a:r>
            <a:r>
              <a:rPr lang="ru-RU" sz="2000" b="1" dirty="0" smtClean="0">
                <a:solidFill>
                  <a:schemeClr val="tx2">
                    <a:lumMod val="10000"/>
                  </a:schemeClr>
                </a:solidFill>
                <a:latin typeface="Times New Roman" pitchFamily="18" charset="0"/>
                <a:cs typeface="Times New Roman" pitchFamily="18" charset="0"/>
              </a:rPr>
              <a:t>узнали про каждый замок и про каждую </a:t>
            </a:r>
            <a:r>
              <a:rPr lang="ru-RU" sz="2000" b="1" dirty="0" smtClean="0">
                <a:solidFill>
                  <a:schemeClr val="tx2">
                    <a:lumMod val="10000"/>
                  </a:schemeClr>
                </a:solidFill>
                <a:latin typeface="Times New Roman" pitchFamily="18" charset="0"/>
                <a:cs typeface="Times New Roman" pitchFamily="18" charset="0"/>
              </a:rPr>
              <a:t>крепость.</a:t>
            </a:r>
            <a:r>
              <a:rPr lang="en-US" sz="2000" b="1" dirty="0" smtClean="0">
                <a:solidFill>
                  <a:schemeClr val="tx2">
                    <a:lumMod val="10000"/>
                  </a:schemeClr>
                </a:solidFill>
                <a:latin typeface="Times New Roman" pitchFamily="18" charset="0"/>
                <a:cs typeface="Times New Roman" pitchFamily="18" charset="0"/>
              </a:rPr>
              <a:t>  </a:t>
            </a:r>
            <a:endParaRPr lang="ru-RU" sz="2000" b="1" dirty="0" smtClean="0">
              <a:solidFill>
                <a:schemeClr val="tx2">
                  <a:lumMod val="10000"/>
                </a:schemeClr>
              </a:solidFill>
              <a:latin typeface="Times New Roman" pitchFamily="18" charset="0"/>
              <a:cs typeface="Times New Roman" pitchFamily="18" charset="0"/>
            </a:endParaRPr>
          </a:p>
          <a:p>
            <a:pPr algn="just">
              <a:buFont typeface="Wingdings" pitchFamily="2" charset="2"/>
              <a:buChar char="v"/>
            </a:pPr>
            <a:r>
              <a:rPr lang="ru-RU" sz="2000" b="1" dirty="0" smtClean="0">
                <a:solidFill>
                  <a:schemeClr val="tx2">
                    <a:lumMod val="10000"/>
                  </a:schemeClr>
                </a:solidFill>
                <a:latin typeface="Times New Roman" pitchFamily="18" charset="0"/>
                <a:cs typeface="Times New Roman" pitchFamily="18" charset="0"/>
              </a:rPr>
              <a:t>    </a:t>
            </a:r>
            <a:r>
              <a:rPr lang="en-US" sz="2000" b="1" dirty="0" smtClean="0">
                <a:solidFill>
                  <a:schemeClr val="tx2">
                    <a:lumMod val="10000"/>
                  </a:schemeClr>
                </a:solidFill>
                <a:latin typeface="Times New Roman" pitchFamily="18" charset="0"/>
                <a:cs typeface="Times New Roman" pitchFamily="18" charset="0"/>
              </a:rPr>
              <a:t>We learned that some castles and fortresses had to go through a lot of difficulties to delight us with their splendor </a:t>
            </a:r>
            <a:r>
              <a:rPr lang="en-US" sz="2000" b="1" dirty="0" smtClean="0">
                <a:solidFill>
                  <a:schemeClr val="tx2">
                    <a:lumMod val="10000"/>
                  </a:schemeClr>
                </a:solidFill>
                <a:latin typeface="Times New Roman" pitchFamily="18" charset="0"/>
                <a:cs typeface="Times New Roman" pitchFamily="18" charset="0"/>
              </a:rPr>
              <a:t>today</a:t>
            </a:r>
            <a:r>
              <a:rPr lang="ru-RU" sz="2000" b="1" dirty="0" smtClean="0">
                <a:solidFill>
                  <a:schemeClr val="tx2">
                    <a:lumMod val="10000"/>
                  </a:schemeClr>
                </a:solidFill>
                <a:latin typeface="Times New Roman" pitchFamily="18" charset="0"/>
                <a:cs typeface="Times New Roman" pitchFamily="18" charset="0"/>
              </a:rPr>
              <a:t>. </a:t>
            </a:r>
            <a:r>
              <a:rPr lang="ru-RU" sz="2000" b="1" dirty="0" smtClean="0">
                <a:solidFill>
                  <a:schemeClr val="tx2">
                    <a:lumMod val="10000"/>
                  </a:schemeClr>
                </a:solidFill>
                <a:latin typeface="Times New Roman" pitchFamily="18" charset="0"/>
                <a:cs typeface="Times New Roman" pitchFamily="18" charset="0"/>
              </a:rPr>
              <a:t>Узнали</a:t>
            </a:r>
            <a:r>
              <a:rPr lang="ru-RU" sz="2000" b="1" dirty="0" smtClean="0">
                <a:solidFill>
                  <a:schemeClr val="tx2">
                    <a:lumMod val="10000"/>
                  </a:schemeClr>
                </a:solidFill>
                <a:latin typeface="Times New Roman" pitchFamily="18" charset="0"/>
                <a:cs typeface="Times New Roman" pitchFamily="18" charset="0"/>
              </a:rPr>
              <a:t>, что некоторый замкам и крепостям пришлось пройти много трудностей, чтобы сегодня радовать нас их </a:t>
            </a:r>
            <a:r>
              <a:rPr lang="ru-RU" sz="2000" b="1" dirty="0" smtClean="0">
                <a:solidFill>
                  <a:schemeClr val="tx2">
                    <a:lumMod val="10000"/>
                  </a:schemeClr>
                </a:solidFill>
                <a:latin typeface="Times New Roman" pitchFamily="18" charset="0"/>
                <a:cs typeface="Times New Roman" pitchFamily="18" charset="0"/>
              </a:rPr>
              <a:t>великолепием</a:t>
            </a:r>
            <a:r>
              <a:rPr lang="ru-RU" sz="2000" b="1" dirty="0" smtClean="0">
                <a:solidFill>
                  <a:schemeClr val="tx2">
                    <a:lumMod val="10000"/>
                  </a:schemeClr>
                </a:solidFill>
                <a:latin typeface="Times New Roman" pitchFamily="18" charset="0"/>
                <a:cs typeface="Times New Roman" pitchFamily="18" charset="0"/>
              </a:rPr>
              <a:t>.</a:t>
            </a:r>
            <a:endParaRPr lang="ru-RU" sz="2000" b="1" dirty="0" smtClean="0">
              <a:solidFill>
                <a:schemeClr val="tx2">
                  <a:lumMod val="10000"/>
                </a:schemeClr>
              </a:solidFill>
              <a:latin typeface="Times New Roman" pitchFamily="18" charset="0"/>
              <a:cs typeface="Times New Roman" pitchFamily="18" charset="0"/>
            </a:endParaRPr>
          </a:p>
          <a:p>
            <a:endParaRPr lang="ru-RU" dirty="0"/>
          </a:p>
        </p:txBody>
      </p:sp>
      <p:sp>
        <p:nvSpPr>
          <p:cNvPr id="2" name="Заголовок 1"/>
          <p:cNvSpPr>
            <a:spLocks noGrp="1"/>
          </p:cNvSpPr>
          <p:nvPr>
            <p:ph type="title"/>
          </p:nvPr>
        </p:nvSpPr>
        <p:spPr>
          <a:xfrm>
            <a:off x="428596" y="714356"/>
            <a:ext cx="8229600" cy="1143000"/>
          </a:xfrm>
        </p:spPr>
        <p:txBody>
          <a:bodyPr>
            <a:normAutofit fontScale="90000"/>
          </a:bodyPr>
          <a:lstStyle/>
          <a:p>
            <a:pPr algn="ctr"/>
            <a:r>
              <a:rPr lang="ru-RU" sz="3600" b="1" dirty="0" smtClean="0"/>
              <a:t/>
            </a:r>
            <a:br>
              <a:rPr lang="ru-RU" sz="3600" b="1" dirty="0" smtClean="0"/>
            </a:br>
            <a:r>
              <a:rPr lang="ru-RU" sz="3600" b="1" dirty="0" smtClean="0"/>
              <a:t/>
            </a:r>
            <a:br>
              <a:rPr lang="ru-RU" sz="3600" b="1" dirty="0" smtClean="0"/>
            </a:br>
            <a:r>
              <a:rPr lang="ru-RU" sz="3600" b="1" dirty="0" smtClean="0"/>
              <a:t/>
            </a:r>
            <a:br>
              <a:rPr lang="ru-RU" sz="3600" b="1" dirty="0" smtClean="0"/>
            </a:br>
            <a:r>
              <a:rPr lang="ru-RU" sz="4000" b="1" dirty="0" smtClean="0">
                <a:solidFill>
                  <a:schemeClr val="tx2">
                    <a:lumMod val="10000"/>
                  </a:schemeClr>
                </a:solidFill>
              </a:rPr>
              <a:t>С</a:t>
            </a:r>
            <a:r>
              <a:rPr lang="en-US" sz="4000" b="1" dirty="0" err="1" smtClean="0">
                <a:solidFill>
                  <a:schemeClr val="tx2">
                    <a:lumMod val="10000"/>
                  </a:schemeClr>
                </a:solidFill>
              </a:rPr>
              <a:t>onclusion</a:t>
            </a:r>
            <a:r>
              <a:rPr lang="ru-RU" sz="4000" b="1" dirty="0" smtClean="0">
                <a:solidFill>
                  <a:schemeClr val="tx2">
                    <a:lumMod val="10000"/>
                  </a:schemeClr>
                </a:solidFill>
              </a:rPr>
              <a:t> (</a:t>
            </a:r>
            <a:r>
              <a:rPr lang="ru-RU" sz="4000" b="1" dirty="0" smtClean="0">
                <a:solidFill>
                  <a:schemeClr val="tx2">
                    <a:lumMod val="10000"/>
                  </a:schemeClr>
                </a:solidFill>
              </a:rPr>
              <a:t>заключение)</a:t>
            </a:r>
            <a:r>
              <a:rPr lang="ru-RU" sz="4000" dirty="0" smtClean="0">
                <a:solidFill>
                  <a:schemeClr val="tx2">
                    <a:lumMod val="10000"/>
                  </a:schemeClr>
                </a:solidFill>
              </a:rPr>
              <a:t/>
            </a:r>
            <a:br>
              <a:rPr lang="ru-RU" sz="4000" dirty="0" smtClean="0">
                <a:solidFill>
                  <a:schemeClr val="tx2">
                    <a:lumMod val="10000"/>
                  </a:schemeClr>
                </a:solidFill>
              </a:rPr>
            </a:br>
            <a:endParaRPr lang="ru-RU" sz="4000" dirty="0">
              <a:solidFill>
                <a:schemeClr val="tx2">
                  <a:lumMod val="1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buFont typeface="Wingdings" pitchFamily="2" charset="2"/>
              <a:buChar char="v"/>
            </a:pPr>
            <a:r>
              <a:rPr lang="ru-RU" sz="3200" b="1" dirty="0" smtClean="0">
                <a:solidFill>
                  <a:schemeClr val="tx2">
                    <a:lumMod val="10000"/>
                  </a:schemeClr>
                </a:solidFill>
                <a:latin typeface="Times New Roman" pitchFamily="18" charset="0"/>
                <a:cs typeface="Times New Roman" pitchFamily="18" charset="0"/>
              </a:rPr>
              <a:t>       </a:t>
            </a:r>
            <a:r>
              <a:rPr lang="en-US" sz="3200" b="1" dirty="0" smtClean="0">
                <a:solidFill>
                  <a:schemeClr val="tx2">
                    <a:lumMod val="10000"/>
                  </a:schemeClr>
                </a:solidFill>
                <a:latin typeface="Times New Roman" pitchFamily="18" charset="0"/>
                <a:cs typeface="Times New Roman" pitchFamily="18" charset="0"/>
              </a:rPr>
              <a:t>Describe historical castles and fortresses in </a:t>
            </a:r>
            <a:r>
              <a:rPr lang="en-US" sz="3200" b="1" dirty="0" smtClean="0">
                <a:solidFill>
                  <a:schemeClr val="tx2">
                    <a:lumMod val="10000"/>
                  </a:schemeClr>
                </a:solidFill>
                <a:latin typeface="Times New Roman" pitchFamily="18" charset="0"/>
                <a:cs typeface="Times New Roman" pitchFamily="18" charset="0"/>
              </a:rPr>
              <a:t>England</a:t>
            </a:r>
            <a:r>
              <a:rPr lang="ru-RU" sz="3200" b="1" dirty="0" smtClean="0">
                <a:solidFill>
                  <a:schemeClr val="tx2">
                    <a:lumMod val="10000"/>
                  </a:schemeClr>
                </a:solidFill>
                <a:latin typeface="Times New Roman" pitchFamily="18" charset="0"/>
                <a:cs typeface="Times New Roman" pitchFamily="18" charset="0"/>
              </a:rPr>
              <a:t>.   Р</a:t>
            </a:r>
            <a:r>
              <a:rPr lang="ru-RU" sz="3200" b="1" dirty="0" smtClean="0">
                <a:solidFill>
                  <a:schemeClr val="tx2">
                    <a:lumMod val="10000"/>
                  </a:schemeClr>
                </a:solidFill>
                <a:latin typeface="Times New Roman" pitchFamily="18" charset="0"/>
                <a:cs typeface="Times New Roman" pitchFamily="18" charset="0"/>
              </a:rPr>
              <a:t>ассказать </a:t>
            </a:r>
            <a:r>
              <a:rPr lang="ru-RU" sz="3200" b="1" dirty="0" smtClean="0">
                <a:solidFill>
                  <a:schemeClr val="tx2">
                    <a:lumMod val="10000"/>
                  </a:schemeClr>
                </a:solidFill>
                <a:latin typeface="Times New Roman" pitchFamily="18" charset="0"/>
                <a:cs typeface="Times New Roman" pitchFamily="18" charset="0"/>
              </a:rPr>
              <a:t>о исторических замках и крепостях </a:t>
            </a:r>
            <a:r>
              <a:rPr lang="ru-RU" sz="3200" b="1" dirty="0" smtClean="0">
                <a:solidFill>
                  <a:schemeClr val="tx2">
                    <a:lumMod val="10000"/>
                  </a:schemeClr>
                </a:solidFill>
                <a:latin typeface="Times New Roman" pitchFamily="18" charset="0"/>
                <a:cs typeface="Times New Roman" pitchFamily="18" charset="0"/>
              </a:rPr>
              <a:t>Англии.</a:t>
            </a:r>
            <a:endParaRPr lang="ru-RU" sz="3200" b="1" dirty="0" smtClean="0">
              <a:solidFill>
                <a:schemeClr val="tx2">
                  <a:lumMod val="10000"/>
                </a:schemeClr>
              </a:solidFill>
              <a:latin typeface="Times New Roman" pitchFamily="18" charset="0"/>
              <a:cs typeface="Times New Roman" pitchFamily="18" charset="0"/>
            </a:endParaRPr>
          </a:p>
          <a:p>
            <a:pPr>
              <a:buFont typeface="Wingdings" pitchFamily="2" charset="2"/>
              <a:buChar char="v"/>
            </a:pPr>
            <a:r>
              <a:rPr lang="ru-RU" sz="3200" b="1" dirty="0" smtClean="0">
                <a:solidFill>
                  <a:schemeClr val="tx2">
                    <a:lumMod val="10000"/>
                  </a:schemeClr>
                </a:solidFill>
                <a:latin typeface="Times New Roman" pitchFamily="18" charset="0"/>
                <a:cs typeface="Times New Roman" pitchFamily="18" charset="0"/>
              </a:rPr>
              <a:t>       </a:t>
            </a:r>
            <a:r>
              <a:rPr lang="en-US" sz="3200" b="1" dirty="0" smtClean="0">
                <a:solidFill>
                  <a:schemeClr val="tx2">
                    <a:lumMod val="10000"/>
                  </a:schemeClr>
                </a:solidFill>
                <a:latin typeface="Times New Roman" pitchFamily="18" charset="0"/>
                <a:cs typeface="Times New Roman" pitchFamily="18" charset="0"/>
              </a:rPr>
              <a:t>Show classmates what attractions are</a:t>
            </a:r>
            <a:r>
              <a:rPr lang="ru-RU" sz="3200" b="1" dirty="0" smtClean="0">
                <a:solidFill>
                  <a:schemeClr val="tx2">
                    <a:lumMod val="10000"/>
                  </a:schemeClr>
                </a:solidFill>
                <a:latin typeface="Times New Roman" pitchFamily="18" charset="0"/>
                <a:cs typeface="Times New Roman" pitchFamily="18" charset="0"/>
              </a:rPr>
              <a:t> </a:t>
            </a:r>
            <a:r>
              <a:rPr lang="en-US" sz="3200" b="1" dirty="0" smtClean="0">
                <a:solidFill>
                  <a:schemeClr val="tx2">
                    <a:lumMod val="10000"/>
                  </a:schemeClr>
                </a:solidFill>
                <a:latin typeface="Times New Roman" pitchFamily="18" charset="0"/>
                <a:cs typeface="Times New Roman" pitchFamily="18" charset="0"/>
              </a:rPr>
              <a:t>in </a:t>
            </a:r>
            <a:r>
              <a:rPr lang="en-US" sz="3200" b="1" dirty="0" smtClean="0">
                <a:solidFill>
                  <a:schemeClr val="tx2">
                    <a:lumMod val="10000"/>
                  </a:schemeClr>
                </a:solidFill>
                <a:latin typeface="Times New Roman" pitchFamily="18" charset="0"/>
                <a:cs typeface="Times New Roman" pitchFamily="18" charset="0"/>
              </a:rPr>
              <a:t>England</a:t>
            </a:r>
            <a:r>
              <a:rPr lang="ru-RU" sz="3200" b="1" dirty="0" smtClean="0">
                <a:solidFill>
                  <a:schemeClr val="tx2">
                    <a:lumMod val="10000"/>
                  </a:schemeClr>
                </a:solidFill>
                <a:latin typeface="Times New Roman" pitchFamily="18" charset="0"/>
                <a:cs typeface="Times New Roman" pitchFamily="18" charset="0"/>
              </a:rPr>
              <a:t>. П</a:t>
            </a:r>
            <a:r>
              <a:rPr lang="ru-RU" sz="3200" b="1" dirty="0" smtClean="0">
                <a:solidFill>
                  <a:schemeClr val="tx2">
                    <a:lumMod val="10000"/>
                  </a:schemeClr>
                </a:solidFill>
                <a:latin typeface="Times New Roman" pitchFamily="18" charset="0"/>
                <a:cs typeface="Times New Roman" pitchFamily="18" charset="0"/>
              </a:rPr>
              <a:t>оказать </a:t>
            </a:r>
            <a:r>
              <a:rPr lang="ru-RU" sz="3200" b="1" dirty="0" smtClean="0">
                <a:solidFill>
                  <a:schemeClr val="tx2">
                    <a:lumMod val="10000"/>
                  </a:schemeClr>
                </a:solidFill>
                <a:latin typeface="Times New Roman" pitchFamily="18" charset="0"/>
                <a:cs typeface="Times New Roman" pitchFamily="18" charset="0"/>
              </a:rPr>
              <a:t>одноклассникам какие достопримечательности есть в </a:t>
            </a:r>
            <a:r>
              <a:rPr lang="ru-RU" sz="3200" b="1" dirty="0" smtClean="0">
                <a:solidFill>
                  <a:schemeClr val="tx2">
                    <a:lumMod val="10000"/>
                  </a:schemeClr>
                </a:solidFill>
                <a:latin typeface="Times New Roman" pitchFamily="18" charset="0"/>
                <a:cs typeface="Times New Roman" pitchFamily="18" charset="0"/>
              </a:rPr>
              <a:t>Англии.</a:t>
            </a:r>
            <a:endParaRPr lang="ru-RU" sz="3200" b="1" dirty="0" smtClean="0">
              <a:solidFill>
                <a:schemeClr val="tx2">
                  <a:lumMod val="10000"/>
                </a:schemeClr>
              </a:solidFill>
              <a:latin typeface="Times New Roman" pitchFamily="18" charset="0"/>
              <a:cs typeface="Times New Roman" pitchFamily="18" charset="0"/>
            </a:endParaRPr>
          </a:p>
          <a:p>
            <a:pPr>
              <a:buFont typeface="Wingdings" pitchFamily="2" charset="2"/>
              <a:buChar char="v"/>
            </a:pPr>
            <a:r>
              <a:rPr lang="ru-RU" sz="3200" b="1" dirty="0" smtClean="0">
                <a:solidFill>
                  <a:schemeClr val="tx2">
                    <a:lumMod val="10000"/>
                  </a:schemeClr>
                </a:solidFill>
                <a:latin typeface="Times New Roman" pitchFamily="18" charset="0"/>
                <a:cs typeface="Times New Roman" pitchFamily="18" charset="0"/>
              </a:rPr>
              <a:t>       </a:t>
            </a:r>
            <a:r>
              <a:rPr lang="en-US" sz="3200" b="1" dirty="0" smtClean="0">
                <a:solidFill>
                  <a:schemeClr val="tx2">
                    <a:lumMod val="10000"/>
                  </a:schemeClr>
                </a:solidFill>
                <a:latin typeface="Times New Roman" pitchFamily="18" charset="0"/>
                <a:cs typeface="Times New Roman" pitchFamily="18" charset="0"/>
              </a:rPr>
              <a:t>To conclude</a:t>
            </a:r>
            <a:r>
              <a:rPr lang="ru-RU" sz="3200" b="1" dirty="0" smtClean="0">
                <a:solidFill>
                  <a:schemeClr val="tx2">
                    <a:lumMod val="10000"/>
                  </a:schemeClr>
                </a:solidFill>
                <a:latin typeface="Times New Roman" pitchFamily="18" charset="0"/>
                <a:cs typeface="Times New Roman" pitchFamily="18" charset="0"/>
              </a:rPr>
              <a:t>(сделать </a:t>
            </a:r>
            <a:r>
              <a:rPr lang="ru-RU" sz="3200" b="1" dirty="0" smtClean="0">
                <a:solidFill>
                  <a:schemeClr val="tx2">
                    <a:lumMod val="10000"/>
                  </a:schemeClr>
                </a:solidFill>
                <a:latin typeface="Times New Roman" pitchFamily="18" charset="0"/>
                <a:cs typeface="Times New Roman" pitchFamily="18" charset="0"/>
              </a:rPr>
              <a:t>вывод).</a:t>
            </a:r>
            <a:endParaRPr lang="ru-RU" sz="3200" b="1" dirty="0">
              <a:solidFill>
                <a:schemeClr val="tx2">
                  <a:lumMod val="10000"/>
                </a:schemeClr>
              </a:solidFill>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fontScale="90000"/>
          </a:bodyPr>
          <a:lstStyle/>
          <a:p>
            <a:pPr algn="ctr"/>
            <a:r>
              <a:rPr lang="en-US" dirty="0" smtClean="0"/>
              <a:t/>
            </a:r>
            <a:br>
              <a:rPr lang="en-US" dirty="0" smtClean="0"/>
            </a:br>
            <a:r>
              <a:rPr lang="en-US" b="1" dirty="0" smtClean="0">
                <a:solidFill>
                  <a:schemeClr val="tx2">
                    <a:lumMod val="10000"/>
                  </a:schemeClr>
                </a:solidFill>
              </a:rPr>
              <a:t>Work </a:t>
            </a:r>
            <a:r>
              <a:rPr lang="en-US" b="1" dirty="0" smtClean="0">
                <a:solidFill>
                  <a:schemeClr val="tx2">
                    <a:lumMod val="10000"/>
                  </a:schemeClr>
                </a:solidFill>
              </a:rPr>
              <a:t>schedule</a:t>
            </a:r>
            <a:r>
              <a:rPr lang="ru-RU" b="1" dirty="0" smtClean="0">
                <a:solidFill>
                  <a:schemeClr val="tx2">
                    <a:lumMod val="10000"/>
                  </a:schemeClr>
                </a:solidFill>
              </a:rPr>
              <a:t> (</a:t>
            </a:r>
            <a:r>
              <a:rPr lang="ru-RU" b="1" dirty="0" smtClean="0">
                <a:solidFill>
                  <a:schemeClr val="tx2">
                    <a:lumMod val="10000"/>
                  </a:schemeClr>
                </a:solidFill>
              </a:rPr>
              <a:t>план работы):</a:t>
            </a:r>
            <a:endParaRPr lang="ru-RU" b="1" dirty="0">
              <a:solidFill>
                <a:schemeClr val="tx2">
                  <a:lumMod val="1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buNone/>
            </a:pPr>
            <a:r>
              <a:rPr lang="ru-RU" sz="3200" b="1" dirty="0" smtClean="0">
                <a:latin typeface="Times New Roman" pitchFamily="18" charset="0"/>
                <a:cs typeface="Times New Roman" pitchFamily="18" charset="0"/>
              </a:rPr>
              <a:t>     </a:t>
            </a:r>
            <a:r>
              <a:rPr lang="en-US" sz="3200" b="1" dirty="0" smtClean="0">
                <a:solidFill>
                  <a:schemeClr val="tx2">
                    <a:lumMod val="10000"/>
                  </a:schemeClr>
                </a:solidFill>
                <a:latin typeface="Times New Roman" pitchFamily="18" charset="0"/>
                <a:cs typeface="Times New Roman" pitchFamily="18" charset="0"/>
              </a:rPr>
              <a:t>Here I will talk about the sights of England that they look like when they were built and who lived there </a:t>
            </a:r>
            <a:r>
              <a:rPr lang="en-US" sz="3200" b="1" dirty="0" smtClean="0">
                <a:solidFill>
                  <a:schemeClr val="tx2">
                    <a:lumMod val="10000"/>
                  </a:schemeClr>
                </a:solidFill>
                <a:latin typeface="Times New Roman" pitchFamily="18" charset="0"/>
                <a:cs typeface="Times New Roman" pitchFamily="18" charset="0"/>
              </a:rPr>
              <a:t>before</a:t>
            </a:r>
            <a:endParaRPr lang="ru-RU" sz="3200" b="1" dirty="0" smtClean="0">
              <a:solidFill>
                <a:schemeClr val="tx2">
                  <a:lumMod val="10000"/>
                </a:schemeClr>
              </a:solidFill>
              <a:latin typeface="Times New Roman" pitchFamily="18" charset="0"/>
              <a:cs typeface="Times New Roman" pitchFamily="18" charset="0"/>
            </a:endParaRPr>
          </a:p>
          <a:p>
            <a:pPr>
              <a:buNone/>
            </a:pPr>
            <a:r>
              <a:rPr lang="ru-RU" sz="3200" b="1" dirty="0" smtClean="0">
                <a:solidFill>
                  <a:schemeClr val="tx2">
                    <a:lumMod val="10000"/>
                  </a:schemeClr>
                </a:solidFill>
                <a:latin typeface="Times New Roman" pitchFamily="18" charset="0"/>
                <a:cs typeface="Times New Roman" pitchFamily="18" charset="0"/>
              </a:rPr>
              <a:t> </a:t>
            </a:r>
            <a:r>
              <a:rPr lang="ru-RU" sz="3200" b="1" dirty="0" smtClean="0">
                <a:solidFill>
                  <a:schemeClr val="tx2">
                    <a:lumMod val="10000"/>
                  </a:schemeClr>
                </a:solidFill>
                <a:latin typeface="Times New Roman" pitchFamily="18" charset="0"/>
                <a:cs typeface="Times New Roman" pitchFamily="18" charset="0"/>
              </a:rPr>
              <a:t>   </a:t>
            </a:r>
            <a:r>
              <a:rPr lang="ru-RU" sz="3200" b="1" dirty="0" smtClean="0">
                <a:solidFill>
                  <a:schemeClr val="tx2">
                    <a:lumMod val="10000"/>
                  </a:schemeClr>
                </a:solidFill>
                <a:latin typeface="Times New Roman" pitchFamily="18" charset="0"/>
                <a:cs typeface="Times New Roman" pitchFamily="18" charset="0"/>
              </a:rPr>
              <a:t>Здесь </a:t>
            </a:r>
            <a:r>
              <a:rPr lang="ru-RU" sz="3200" b="1" dirty="0" smtClean="0">
                <a:solidFill>
                  <a:schemeClr val="tx2">
                    <a:lumMod val="10000"/>
                  </a:schemeClr>
                </a:solidFill>
                <a:latin typeface="Times New Roman" pitchFamily="18" charset="0"/>
                <a:cs typeface="Times New Roman" pitchFamily="18" charset="0"/>
              </a:rPr>
              <a:t>я расскажу </a:t>
            </a:r>
            <a:r>
              <a:rPr lang="ru-RU" sz="3200" b="1" dirty="0" smtClean="0">
                <a:solidFill>
                  <a:schemeClr val="tx2">
                    <a:lumMod val="10000"/>
                  </a:schemeClr>
                </a:solidFill>
                <a:latin typeface="Times New Roman" pitchFamily="18" charset="0"/>
                <a:cs typeface="Times New Roman" pitchFamily="18" charset="0"/>
              </a:rPr>
              <a:t>вам о </a:t>
            </a:r>
            <a:r>
              <a:rPr lang="ru-RU" sz="3200" b="1" dirty="0" smtClean="0">
                <a:solidFill>
                  <a:schemeClr val="tx2">
                    <a:lumMod val="10000"/>
                  </a:schemeClr>
                </a:solidFill>
                <a:latin typeface="Times New Roman" pitchFamily="18" charset="0"/>
                <a:cs typeface="Times New Roman" pitchFamily="18" charset="0"/>
              </a:rPr>
              <a:t>достопримечательностях Англии, что они из себя представляют, когда были построены и кто там раньше </a:t>
            </a:r>
            <a:r>
              <a:rPr lang="ru-RU" sz="3200" b="1" dirty="0" smtClean="0">
                <a:solidFill>
                  <a:schemeClr val="tx2">
                    <a:lumMod val="10000"/>
                  </a:schemeClr>
                </a:solidFill>
                <a:latin typeface="Times New Roman" pitchFamily="18" charset="0"/>
                <a:cs typeface="Times New Roman" pitchFamily="18" charset="0"/>
              </a:rPr>
              <a:t>жил.</a:t>
            </a:r>
            <a:endParaRPr lang="ru-RU" sz="3200" b="1" dirty="0">
              <a:solidFill>
                <a:schemeClr val="tx2">
                  <a:lumMod val="10000"/>
                </a:schemeClr>
              </a:solidFill>
              <a:latin typeface="Times New Roman" pitchFamily="18" charset="0"/>
              <a:cs typeface="Times New Roman" pitchFamily="18" charset="0"/>
            </a:endParaRPr>
          </a:p>
        </p:txBody>
      </p:sp>
      <p:sp>
        <p:nvSpPr>
          <p:cNvPr id="2" name="Заголовок 1"/>
          <p:cNvSpPr>
            <a:spLocks noGrp="1"/>
          </p:cNvSpPr>
          <p:nvPr>
            <p:ph type="title"/>
          </p:nvPr>
        </p:nvSpPr>
        <p:spPr/>
        <p:txBody>
          <a:bodyPr/>
          <a:lstStyle/>
          <a:p>
            <a:pPr algn="ctr"/>
            <a:r>
              <a:rPr lang="en-US" b="1" dirty="0" smtClean="0">
                <a:solidFill>
                  <a:schemeClr val="tx2">
                    <a:lumMod val="10000"/>
                  </a:schemeClr>
                </a:solidFill>
              </a:rPr>
              <a:t>Introduction</a:t>
            </a:r>
            <a:r>
              <a:rPr lang="ru-RU" b="1" dirty="0" smtClean="0">
                <a:solidFill>
                  <a:schemeClr val="tx2">
                    <a:lumMod val="10000"/>
                  </a:schemeClr>
                </a:solidFill>
              </a:rPr>
              <a:t>(введение</a:t>
            </a:r>
            <a:r>
              <a:rPr lang="ru-RU" b="1" dirty="0" smtClean="0">
                <a:solidFill>
                  <a:schemeClr val="tx2">
                    <a:lumMod val="10000"/>
                  </a:schemeClr>
                </a:solidFill>
              </a:rPr>
              <a:t>)</a:t>
            </a:r>
            <a:endParaRPr lang="ru-RU" b="1" dirty="0">
              <a:solidFill>
                <a:schemeClr val="tx2">
                  <a:lumMod val="1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796086"/>
          </a:xfrm>
        </p:spPr>
        <p:txBody>
          <a:bodyPr>
            <a:normAutofit/>
          </a:bodyPr>
          <a:lstStyle/>
          <a:p>
            <a:pPr algn="ctr"/>
            <a:r>
              <a:rPr lang="en-US" sz="3600" b="1" dirty="0" smtClean="0">
                <a:solidFill>
                  <a:schemeClr val="tx2">
                    <a:lumMod val="10000"/>
                  </a:schemeClr>
                </a:solidFill>
                <a:latin typeface="Times New Roman" pitchFamily="18" charset="0"/>
                <a:cs typeface="Times New Roman" pitchFamily="18" charset="0"/>
              </a:rPr>
              <a:t>The </a:t>
            </a:r>
            <a:r>
              <a:rPr lang="en-US" sz="3600" b="1" dirty="0" smtClean="0">
                <a:solidFill>
                  <a:schemeClr val="tx2">
                    <a:lumMod val="10000"/>
                  </a:schemeClr>
                </a:solidFill>
                <a:latin typeface="Times New Roman" pitchFamily="18" charset="0"/>
                <a:cs typeface="Times New Roman" pitchFamily="18" charset="0"/>
              </a:rPr>
              <a:t>Tower</a:t>
            </a:r>
            <a:r>
              <a:rPr lang="ru-RU" sz="3600" b="1" dirty="0" smtClean="0">
                <a:solidFill>
                  <a:schemeClr val="tx2">
                    <a:lumMod val="10000"/>
                  </a:schemeClr>
                </a:solidFill>
                <a:latin typeface="Times New Roman" pitchFamily="18" charset="0"/>
                <a:cs typeface="Times New Roman" pitchFamily="18" charset="0"/>
              </a:rPr>
              <a:t> (</a:t>
            </a:r>
            <a:r>
              <a:rPr lang="ru-RU" sz="3600" b="1" dirty="0" smtClean="0">
                <a:solidFill>
                  <a:schemeClr val="tx2">
                    <a:lumMod val="10000"/>
                  </a:schemeClr>
                </a:solidFill>
                <a:latin typeface="Times New Roman" pitchFamily="18" charset="0"/>
                <a:cs typeface="Times New Roman" pitchFamily="18" charset="0"/>
              </a:rPr>
              <a:t>Тауэр)</a:t>
            </a:r>
            <a:endParaRPr lang="ru-RU" sz="3600" dirty="0">
              <a:solidFill>
                <a:schemeClr val="tx2">
                  <a:lumMod val="10000"/>
                </a:schemeClr>
              </a:solidFill>
              <a:latin typeface="Times New Roman" pitchFamily="18" charset="0"/>
              <a:cs typeface="Times New Roman" pitchFamily="18" charset="0"/>
            </a:endParaRPr>
          </a:p>
        </p:txBody>
      </p:sp>
      <p:sp>
        <p:nvSpPr>
          <p:cNvPr id="3" name="Содержимое 2"/>
          <p:cNvSpPr>
            <a:spLocks noGrp="1"/>
          </p:cNvSpPr>
          <p:nvPr>
            <p:ph sz="half" idx="1"/>
          </p:nvPr>
        </p:nvSpPr>
        <p:spPr>
          <a:xfrm>
            <a:off x="142844" y="1500174"/>
            <a:ext cx="4214842" cy="5214974"/>
          </a:xfrm>
        </p:spPr>
        <p:txBody>
          <a:bodyPr>
            <a:normAutofit fontScale="55000" lnSpcReduction="20000"/>
          </a:bodyPr>
          <a:lstStyle/>
          <a:p>
            <a:pPr algn="just">
              <a:buNone/>
            </a:pPr>
            <a:r>
              <a:rPr lang="ru-RU"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Tower of London is one of the most interesting historic sights of London. It is situated in the center of London on the north bank of the River Thames. The Tower was founded during the Norman Conquest of England sometimes at the end of 1066. It has 20 towers and the most important of all is the White Tower, which was built by William the Conqueror. The Tower has a long and rich history. It has once been a royal palace, a fortress, a prison, a place of execution and even a zoo. Today, it’s mainly a historical </a:t>
            </a:r>
            <a:r>
              <a:rPr lang="en-US" b="1" dirty="0" smtClean="0">
                <a:latin typeface="Times New Roman" pitchFamily="18" charset="0"/>
                <a:cs typeface="Times New Roman" pitchFamily="18" charset="0"/>
              </a:rPr>
              <a:t>museum.</a:t>
            </a:r>
            <a:endParaRPr lang="ru-RU" b="1" dirty="0" smtClean="0">
              <a:latin typeface="Times New Roman" pitchFamily="18" charset="0"/>
              <a:cs typeface="Times New Roman" pitchFamily="18" charset="0"/>
            </a:endParaRPr>
          </a:p>
          <a:p>
            <a:pPr algn="just">
              <a:buNone/>
            </a:pPr>
            <a:endParaRPr lang="ru-RU" b="1" dirty="0" smtClean="0">
              <a:latin typeface="Times New Roman" pitchFamily="18" charset="0"/>
              <a:cs typeface="Times New Roman" pitchFamily="18" charset="0"/>
            </a:endParaRPr>
          </a:p>
          <a:p>
            <a:pPr algn="just">
              <a:buNone/>
            </a:pPr>
            <a:r>
              <a:rPr lang="ru-RU" b="1" dirty="0" smtClean="0">
                <a:latin typeface="Times New Roman" pitchFamily="18" charset="0"/>
                <a:cs typeface="Times New Roman" pitchFamily="18" charset="0"/>
              </a:rPr>
              <a:t>		Лондонский </a:t>
            </a:r>
            <a:r>
              <a:rPr lang="ru-RU" b="1" dirty="0" smtClean="0">
                <a:latin typeface="Times New Roman" pitchFamily="18" charset="0"/>
                <a:cs typeface="Times New Roman" pitchFamily="18" charset="0"/>
              </a:rPr>
              <a:t>Тауэр является одной из самых интересных исторических достопримечательностей Лондона. Он расположен в центре Лондона, на северном берегу реки Темзы. Тауэр был основан во время завоевания Англии норманнами примерно в конце 1066 года. Он имеет 20 башен и самая важная из них – это Белая башня, которая была построена Вильгельмом Завоевателем. Тауэр имеет долгую и богатую историю. Он когда-то был королевским дворцом, крепостью, тюрьмой, местом казни и даже зоопарком. Сегодня, это, главным образом исторический музей. </a:t>
            </a:r>
            <a:endParaRPr lang="ru-RU" b="1" dirty="0">
              <a:latin typeface="Times New Roman" pitchFamily="18" charset="0"/>
              <a:cs typeface="Times New Roman" pitchFamily="18" charset="0"/>
            </a:endParaRPr>
          </a:p>
        </p:txBody>
      </p:sp>
      <p:pic>
        <p:nvPicPr>
          <p:cNvPr id="5" name="Содержимое 4" descr="images (18).jpg"/>
          <p:cNvPicPr>
            <a:picLocks noGrp="1" noChangeAspect="1"/>
          </p:cNvPicPr>
          <p:nvPr>
            <p:ph sz="half" idx="2"/>
          </p:nvPr>
        </p:nvPicPr>
        <p:blipFill>
          <a:blip r:embed="rId2"/>
          <a:stretch>
            <a:fillRect/>
          </a:stretch>
        </p:blipFill>
        <p:spPr>
          <a:xfrm>
            <a:off x="4572000" y="2357430"/>
            <a:ext cx="4414933" cy="3080554"/>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0042"/>
            <a:ext cx="8229600" cy="796086"/>
          </a:xfrm>
        </p:spPr>
        <p:txBody>
          <a:bodyPr>
            <a:noAutofit/>
          </a:bodyPr>
          <a:lstStyle/>
          <a:p>
            <a:pPr algn="ctr"/>
            <a:r>
              <a:rPr lang="en-US" sz="3200" b="1" dirty="0" smtClean="0">
                <a:solidFill>
                  <a:schemeClr val="tx2">
                    <a:lumMod val="10000"/>
                  </a:schemeClr>
                </a:solidFill>
                <a:latin typeface="Times New Roman" pitchFamily="18" charset="0"/>
                <a:cs typeface="Times New Roman" pitchFamily="18" charset="0"/>
              </a:rPr>
              <a:t>Buckingham </a:t>
            </a:r>
            <a:r>
              <a:rPr lang="en-US" sz="3200" b="1" dirty="0" smtClean="0">
                <a:solidFill>
                  <a:schemeClr val="tx2">
                    <a:lumMod val="10000"/>
                  </a:schemeClr>
                </a:solidFill>
                <a:latin typeface="Times New Roman" pitchFamily="18" charset="0"/>
                <a:cs typeface="Times New Roman" pitchFamily="18" charset="0"/>
              </a:rPr>
              <a:t>Palace</a:t>
            </a:r>
            <a:r>
              <a:rPr lang="ru-RU" sz="3200" b="1" dirty="0" smtClean="0">
                <a:solidFill>
                  <a:schemeClr val="tx2">
                    <a:lumMod val="10000"/>
                  </a:schemeClr>
                </a:solidFill>
                <a:latin typeface="Times New Roman" pitchFamily="18" charset="0"/>
                <a:cs typeface="Times New Roman" pitchFamily="18" charset="0"/>
              </a:rPr>
              <a:t> (</a:t>
            </a:r>
            <a:r>
              <a:rPr lang="ru-RU" sz="3200" b="1" dirty="0" smtClean="0">
                <a:solidFill>
                  <a:schemeClr val="tx2">
                    <a:lumMod val="10000"/>
                  </a:schemeClr>
                </a:solidFill>
                <a:latin typeface="Times New Roman" pitchFamily="18" charset="0"/>
                <a:cs typeface="Times New Roman" pitchFamily="18" charset="0"/>
              </a:rPr>
              <a:t>Букингемский дворец)</a:t>
            </a:r>
            <a:endParaRPr lang="ru-RU" sz="3200" dirty="0">
              <a:solidFill>
                <a:schemeClr val="tx2">
                  <a:lumMod val="10000"/>
                </a:schemeClr>
              </a:solidFill>
              <a:latin typeface="Times New Roman" pitchFamily="18" charset="0"/>
              <a:cs typeface="Times New Roman" pitchFamily="18" charset="0"/>
            </a:endParaRPr>
          </a:p>
        </p:txBody>
      </p:sp>
      <p:sp>
        <p:nvSpPr>
          <p:cNvPr id="3" name="Содержимое 2"/>
          <p:cNvSpPr>
            <a:spLocks noGrp="1"/>
          </p:cNvSpPr>
          <p:nvPr>
            <p:ph sz="half" idx="1"/>
          </p:nvPr>
        </p:nvSpPr>
        <p:spPr>
          <a:xfrm>
            <a:off x="214282" y="1643050"/>
            <a:ext cx="4286280" cy="4854751"/>
          </a:xfrm>
        </p:spPr>
        <p:txBody>
          <a:bodyPr>
            <a:normAutofit fontScale="25000" lnSpcReduction="20000"/>
          </a:bodyPr>
          <a:lstStyle/>
          <a:p>
            <a:pPr algn="just">
              <a:buNone/>
            </a:pPr>
            <a:r>
              <a:rPr lang="ru-RU" b="1" dirty="0" smtClean="0">
                <a:latin typeface="Times New Roman" pitchFamily="18" charset="0"/>
                <a:cs typeface="Times New Roman" pitchFamily="18" charset="0"/>
              </a:rPr>
              <a:t>	</a:t>
            </a:r>
            <a:r>
              <a:rPr lang="ru-RU" sz="4300" b="1" dirty="0" smtClean="0">
                <a:latin typeface="Times New Roman" pitchFamily="18" charset="0"/>
                <a:cs typeface="Times New Roman" pitchFamily="18" charset="0"/>
              </a:rPr>
              <a:t>	</a:t>
            </a:r>
            <a:r>
              <a:rPr lang="en-US" sz="4300" b="1" dirty="0" smtClean="0">
                <a:latin typeface="Times New Roman" pitchFamily="18" charset="0"/>
                <a:cs typeface="Times New Roman" pitchFamily="18" charset="0"/>
              </a:rPr>
              <a:t>Buckingham </a:t>
            </a:r>
            <a:r>
              <a:rPr lang="en-US" sz="4300" b="1" dirty="0" smtClean="0">
                <a:latin typeface="Times New Roman" pitchFamily="18" charset="0"/>
                <a:cs typeface="Times New Roman" pitchFamily="18" charset="0"/>
              </a:rPr>
              <a:t>Palace is one of the major tourist attractions in London. It is the official residency o the British monarchy. At the moment British monarchy is led by Queen Elizabeth II. Each time the royal family is in the palace, a flag flies on the roof. The palace was built in 1705 by the Duke of Buckingham. In 1761 King George III bought this palace for his wife. It became a private house of Queen Charlotte and was known as “The Queen’s House”. During the 19th century the house was enlarged and became the official royal residence</a:t>
            </a:r>
            <a:r>
              <a:rPr lang="ru-RU" sz="4300" b="1" dirty="0" smtClean="0">
                <a:latin typeface="Times New Roman" pitchFamily="18" charset="0"/>
                <a:cs typeface="Times New Roman" pitchFamily="18" charset="0"/>
              </a:rPr>
              <a:t>.</a:t>
            </a:r>
          </a:p>
          <a:p>
            <a:pPr algn="just">
              <a:buNone/>
            </a:pPr>
            <a:endParaRPr lang="ru-RU" sz="3500" b="1" dirty="0" smtClean="0">
              <a:latin typeface="Times New Roman" pitchFamily="18" charset="0"/>
              <a:cs typeface="Times New Roman" pitchFamily="18" charset="0"/>
            </a:endParaRPr>
          </a:p>
          <a:p>
            <a:pPr algn="just">
              <a:buNone/>
            </a:pPr>
            <a:r>
              <a:rPr lang="ru-RU" sz="3500" b="1" dirty="0" smtClean="0">
                <a:latin typeface="Times New Roman" pitchFamily="18" charset="0"/>
                <a:cs typeface="Times New Roman" pitchFamily="18" charset="0"/>
              </a:rPr>
              <a:t>		</a:t>
            </a:r>
            <a:r>
              <a:rPr lang="ru-RU" sz="4300" b="1" dirty="0" smtClean="0">
                <a:latin typeface="Times New Roman" pitchFamily="18" charset="0"/>
                <a:cs typeface="Times New Roman" pitchFamily="18" charset="0"/>
              </a:rPr>
              <a:t>Букингемский </a:t>
            </a:r>
            <a:r>
              <a:rPr lang="ru-RU" sz="4300" b="1" dirty="0" smtClean="0">
                <a:latin typeface="Times New Roman" pitchFamily="18" charset="0"/>
                <a:cs typeface="Times New Roman" pitchFamily="18" charset="0"/>
              </a:rPr>
              <a:t>дворец является одним из </a:t>
            </a:r>
            <a:r>
              <a:rPr lang="ru-RU" sz="4300" b="1" dirty="0" smtClean="0">
                <a:latin typeface="Times New Roman" pitchFamily="18" charset="0"/>
                <a:cs typeface="Times New Roman" pitchFamily="18" charset="0"/>
              </a:rPr>
              <a:t>основных туристических </a:t>
            </a:r>
            <a:r>
              <a:rPr lang="ru-RU" sz="4300" b="1" dirty="0" smtClean="0">
                <a:latin typeface="Times New Roman" pitchFamily="18" charset="0"/>
                <a:cs typeface="Times New Roman" pitchFamily="18" charset="0"/>
              </a:rPr>
              <a:t>достопримечательностей в Лондоне. Это официальная резиденция британской монархии. В настоящее время британская монархия возглавляется королевой Елизаветой II. Каждый раз, когда королевская семья во дворце, на крыше флаг развевается. Дворец был построен в 1705 герцогом Букингемским. В 1761 году король Георг III купил этот дворец для своей жены. Он стал частным домом Королевы Шарлотты и был известен как "Дом королевы". В 19-м веке дом был расширен и стал официальной резиденцией королевской семьи</a:t>
            </a:r>
            <a:r>
              <a:rPr lang="ru-RU" sz="4300" b="1" dirty="0" smtClean="0">
                <a:latin typeface="Times New Roman" pitchFamily="18" charset="0"/>
                <a:cs typeface="Times New Roman" pitchFamily="18" charset="0"/>
              </a:rPr>
              <a:t>.</a:t>
            </a:r>
            <a:endParaRPr lang="ru-RU" sz="4300" b="1" dirty="0">
              <a:latin typeface="Times New Roman" pitchFamily="18" charset="0"/>
              <a:cs typeface="Times New Roman" pitchFamily="18" charset="0"/>
            </a:endParaRPr>
          </a:p>
        </p:txBody>
      </p:sp>
      <p:pic>
        <p:nvPicPr>
          <p:cNvPr id="5" name="Содержимое 4" descr="Без названия (11).jpg"/>
          <p:cNvPicPr>
            <a:picLocks noGrp="1" noChangeAspect="1"/>
          </p:cNvPicPr>
          <p:nvPr>
            <p:ph sz="half" idx="2"/>
          </p:nvPr>
        </p:nvPicPr>
        <p:blipFill>
          <a:blip r:embed="rId2"/>
          <a:stretch>
            <a:fillRect/>
          </a:stretch>
        </p:blipFill>
        <p:spPr>
          <a:xfrm>
            <a:off x="4572000" y="1714488"/>
            <a:ext cx="3929090" cy="2861478"/>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357166"/>
            <a:ext cx="8229600" cy="796086"/>
          </a:xfrm>
        </p:spPr>
        <p:txBody>
          <a:bodyPr>
            <a:normAutofit/>
          </a:bodyPr>
          <a:lstStyle/>
          <a:p>
            <a:pPr algn="ctr"/>
            <a:r>
              <a:rPr lang="en-US" sz="3600" b="1" dirty="0" smtClean="0">
                <a:solidFill>
                  <a:schemeClr val="tx2">
                    <a:lumMod val="10000"/>
                  </a:schemeClr>
                </a:solidFill>
                <a:latin typeface="Times New Roman" pitchFamily="18" charset="0"/>
                <a:cs typeface="Times New Roman" pitchFamily="18" charset="0"/>
              </a:rPr>
              <a:t>Leeds </a:t>
            </a:r>
            <a:r>
              <a:rPr lang="en-US" sz="3600" b="1" dirty="0" smtClean="0">
                <a:solidFill>
                  <a:schemeClr val="tx2">
                    <a:lumMod val="10000"/>
                  </a:schemeClr>
                </a:solidFill>
                <a:latin typeface="Times New Roman" pitchFamily="18" charset="0"/>
                <a:cs typeface="Times New Roman" pitchFamily="18" charset="0"/>
              </a:rPr>
              <a:t>castle</a:t>
            </a:r>
            <a:r>
              <a:rPr lang="ru-RU" sz="3600" b="1" dirty="0" smtClean="0">
                <a:solidFill>
                  <a:schemeClr val="tx2">
                    <a:lumMod val="10000"/>
                  </a:schemeClr>
                </a:solidFill>
                <a:latin typeface="Times New Roman" pitchFamily="18" charset="0"/>
                <a:cs typeface="Times New Roman" pitchFamily="18" charset="0"/>
              </a:rPr>
              <a:t> (</a:t>
            </a:r>
            <a:r>
              <a:rPr lang="ru-RU" sz="3600" b="1" dirty="0" smtClean="0">
                <a:solidFill>
                  <a:schemeClr val="tx2">
                    <a:lumMod val="10000"/>
                  </a:schemeClr>
                </a:solidFill>
                <a:latin typeface="Times New Roman" pitchFamily="18" charset="0"/>
                <a:cs typeface="Times New Roman" pitchFamily="18" charset="0"/>
              </a:rPr>
              <a:t>Замок Лидс</a:t>
            </a:r>
            <a:r>
              <a:rPr lang="ru-RU" sz="3600" b="1" dirty="0" smtClean="0">
                <a:solidFill>
                  <a:schemeClr val="tx2">
                    <a:lumMod val="10000"/>
                  </a:schemeClr>
                </a:solidFill>
                <a:latin typeface="Times New Roman" pitchFamily="18" charset="0"/>
                <a:cs typeface="Times New Roman" pitchFamily="18" charset="0"/>
              </a:rPr>
              <a:t>)</a:t>
            </a:r>
            <a:endParaRPr lang="ru-RU" sz="3600" b="1" dirty="0">
              <a:solidFill>
                <a:schemeClr val="tx2">
                  <a:lumMod val="10000"/>
                </a:schemeClr>
              </a:solidFill>
              <a:latin typeface="Times New Roman" pitchFamily="18" charset="0"/>
              <a:cs typeface="Times New Roman" pitchFamily="18" charset="0"/>
            </a:endParaRPr>
          </a:p>
        </p:txBody>
      </p:sp>
      <p:sp>
        <p:nvSpPr>
          <p:cNvPr id="3" name="Содержимое 2"/>
          <p:cNvSpPr>
            <a:spLocks noGrp="1"/>
          </p:cNvSpPr>
          <p:nvPr>
            <p:ph sz="half" idx="1"/>
          </p:nvPr>
        </p:nvSpPr>
        <p:spPr>
          <a:xfrm>
            <a:off x="214282" y="1428736"/>
            <a:ext cx="4252914" cy="5000660"/>
          </a:xfrm>
        </p:spPr>
        <p:txBody>
          <a:bodyPr>
            <a:normAutofit fontScale="47500" lnSpcReduction="20000"/>
          </a:bodyPr>
          <a:lstStyle/>
          <a:p>
            <a:pPr algn="just">
              <a:buNone/>
            </a:pPr>
            <a:r>
              <a:rPr lang="ru-RU"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name of the castle (</a:t>
            </a:r>
            <a:r>
              <a:rPr lang="en-US" b="1" dirty="0" err="1" smtClean="0">
                <a:latin typeface="Times New Roman" pitchFamily="18" charset="0"/>
                <a:cs typeface="Times New Roman" pitchFamily="18" charset="0"/>
              </a:rPr>
              <a:t>Esledes</a:t>
            </a:r>
            <a:r>
              <a:rPr lang="en-US" b="1" dirty="0" smtClean="0">
                <a:latin typeface="Times New Roman" pitchFamily="18" charset="0"/>
                <a:cs typeface="Times New Roman" pitchFamily="18" charset="0"/>
              </a:rPr>
              <a:t>) comes from its first owner - or LIDIA </a:t>
            </a:r>
            <a:r>
              <a:rPr lang="en-US" b="1" dirty="0" err="1" smtClean="0">
                <a:latin typeface="Times New Roman" pitchFamily="18" charset="0"/>
                <a:cs typeface="Times New Roman" pitchFamily="18" charset="0"/>
              </a:rPr>
              <a:t>Lidia</a:t>
            </a:r>
            <a:r>
              <a:rPr lang="en-US" b="1" dirty="0" smtClean="0">
                <a:latin typeface="Times New Roman" pitchFamily="18" charset="0"/>
                <a:cs typeface="Times New Roman" pitchFamily="18" charset="0"/>
              </a:rPr>
              <a:t> - which was built in 857 on the site wooden fortress. It was first mentioned at the end of the XI century., When, during a ground-census data on the Leeds and its inhabitants included in the </a:t>
            </a:r>
            <a:r>
              <a:rPr lang="en-US" b="1" dirty="0" err="1" smtClean="0">
                <a:latin typeface="Times New Roman" pitchFamily="18" charset="0"/>
                <a:cs typeface="Times New Roman" pitchFamily="18" charset="0"/>
              </a:rPr>
              <a:t>Domesday</a:t>
            </a:r>
            <a:r>
              <a:rPr lang="en-US" b="1" dirty="0" smtClean="0">
                <a:latin typeface="Times New Roman" pitchFamily="18" charset="0"/>
                <a:cs typeface="Times New Roman" pitchFamily="18" charset="0"/>
              </a:rPr>
              <a:t> Book. In 1119 Robert de </a:t>
            </a:r>
            <a:r>
              <a:rPr lang="en-US" b="1" dirty="0" err="1" smtClean="0">
                <a:latin typeface="Times New Roman" pitchFamily="18" charset="0"/>
                <a:cs typeface="Times New Roman" pitchFamily="18" charset="0"/>
              </a:rPr>
              <a:t>Krevekerom</a:t>
            </a:r>
            <a:r>
              <a:rPr lang="en-US" b="1" dirty="0" smtClean="0">
                <a:latin typeface="Times New Roman" pitchFamily="18" charset="0"/>
                <a:cs typeface="Times New Roman" pitchFamily="18" charset="0"/>
              </a:rPr>
              <a:t> on the lake island was built a stone castle. In 1278 it was considerably rebuilt by Edward </a:t>
            </a:r>
            <a:r>
              <a:rPr lang="en-US" b="1" dirty="0" err="1" smtClean="0">
                <a:latin typeface="Times New Roman" pitchFamily="18" charset="0"/>
                <a:cs typeface="Times New Roman" pitchFamily="18" charset="0"/>
              </a:rPr>
              <a:t>Longshanks</a:t>
            </a:r>
            <a:r>
              <a:rPr lang="en-US" b="1" dirty="0" smtClean="0">
                <a:latin typeface="Times New Roman" pitchFamily="18" charset="0"/>
                <a:cs typeface="Times New Roman" pitchFamily="18" charset="0"/>
              </a:rPr>
              <a:t> for his first wife, Eleanor of Castile. Barbican was built a triple, each piece had its own entrance, drawbridge, gate and </a:t>
            </a:r>
            <a:r>
              <a:rPr lang="en-US" b="1" dirty="0" smtClean="0">
                <a:latin typeface="Times New Roman" pitchFamily="18" charset="0"/>
                <a:cs typeface="Times New Roman" pitchFamily="18" charset="0"/>
              </a:rPr>
              <a:t>Guernsey.</a:t>
            </a:r>
            <a:endParaRPr lang="ru-RU" b="1" dirty="0" smtClean="0">
              <a:latin typeface="Times New Roman" pitchFamily="18" charset="0"/>
              <a:cs typeface="Times New Roman" pitchFamily="18" charset="0"/>
            </a:endParaRPr>
          </a:p>
          <a:p>
            <a:pPr algn="just">
              <a:buNone/>
            </a:pPr>
            <a:endParaRPr lang="ru-RU" b="1" dirty="0" smtClean="0">
              <a:latin typeface="Times New Roman" pitchFamily="18" charset="0"/>
              <a:cs typeface="Times New Roman" pitchFamily="18" charset="0"/>
            </a:endParaRPr>
          </a:p>
          <a:p>
            <a:pPr algn="just">
              <a:buNone/>
            </a:pPr>
            <a:r>
              <a:rPr lang="ru-RU" b="1" dirty="0" smtClean="0">
                <a:latin typeface="Times New Roman" pitchFamily="18" charset="0"/>
                <a:cs typeface="Times New Roman" pitchFamily="18" charset="0"/>
              </a:rPr>
              <a:t>		Название </a:t>
            </a:r>
            <a:r>
              <a:rPr lang="ru-RU" b="1" dirty="0" smtClean="0">
                <a:latin typeface="Times New Roman" pitchFamily="18" charset="0"/>
                <a:cs typeface="Times New Roman" pitchFamily="18" charset="0"/>
              </a:rPr>
              <a:t>замка (</a:t>
            </a:r>
            <a:r>
              <a:rPr lang="ru-RU" b="1" dirty="0" err="1" smtClean="0">
                <a:latin typeface="Times New Roman" pitchFamily="18" charset="0"/>
                <a:cs typeface="Times New Roman" pitchFamily="18" charset="0"/>
              </a:rPr>
              <a:t>Esledes</a:t>
            </a:r>
            <a:r>
              <a:rPr lang="ru-RU" b="1" dirty="0" smtClean="0">
                <a:latin typeface="Times New Roman" pitchFamily="18" charset="0"/>
                <a:cs typeface="Times New Roman" pitchFamily="18" charset="0"/>
              </a:rPr>
              <a:t>) происходит от его первого владельца — Лида или </a:t>
            </a:r>
            <a:r>
              <a:rPr lang="ru-RU" b="1" dirty="0" err="1" smtClean="0">
                <a:latin typeface="Times New Roman" pitchFamily="18" charset="0"/>
                <a:cs typeface="Times New Roman" pitchFamily="18" charset="0"/>
              </a:rPr>
              <a:t>Лидиана</a:t>
            </a:r>
            <a:r>
              <a:rPr lang="ru-RU" b="1" dirty="0" smtClean="0">
                <a:latin typeface="Times New Roman" pitchFamily="18" charset="0"/>
                <a:cs typeface="Times New Roman" pitchFamily="18" charset="0"/>
              </a:rPr>
              <a:t>, — который в 857 г. построил на этом месте деревянное укрепление. Впервые упоминается в конце XI в., когда во время поземельной переписи населения данные о Лидсе и его обитателях вошли в Книгу страшного суда. В 1119 г. </a:t>
            </a:r>
            <a:r>
              <a:rPr lang="ru-RU" b="1" dirty="0" err="1" smtClean="0">
                <a:latin typeface="Times New Roman" pitchFamily="18" charset="0"/>
                <a:cs typeface="Times New Roman" pitchFamily="18" charset="0"/>
              </a:rPr>
              <a:t>Робером</a:t>
            </a:r>
            <a:r>
              <a:rPr lang="ru-RU" b="1" dirty="0" smtClean="0">
                <a:latin typeface="Times New Roman" pitchFamily="18" charset="0"/>
                <a:cs typeface="Times New Roman" pitchFamily="18" charset="0"/>
              </a:rPr>
              <a:t> де </a:t>
            </a:r>
            <a:r>
              <a:rPr lang="ru-RU" b="1" dirty="0" err="1" smtClean="0">
                <a:latin typeface="Times New Roman" pitchFamily="18" charset="0"/>
                <a:cs typeface="Times New Roman" pitchFamily="18" charset="0"/>
              </a:rPr>
              <a:t>Кревекером</a:t>
            </a:r>
            <a:r>
              <a:rPr lang="ru-RU" b="1" dirty="0" smtClean="0">
                <a:latin typeface="Times New Roman" pitchFamily="18" charset="0"/>
                <a:cs typeface="Times New Roman" pitchFamily="18" charset="0"/>
              </a:rPr>
              <a:t> на озерном острове был возведён каменный замок. В 1278 году он был значительно перестроен Эдуардом Длинноногим для его первой жены, Элеоноры Кастильской. Был сооружён тройной барбакан, каждая часть его имела собственный вход, разводной мост, ворота и </a:t>
            </a:r>
            <a:r>
              <a:rPr lang="ru-RU" b="1" dirty="0" err="1" smtClean="0">
                <a:latin typeface="Times New Roman" pitchFamily="18" charset="0"/>
                <a:cs typeface="Times New Roman" pitchFamily="18" charset="0"/>
              </a:rPr>
              <a:t>герсу</a:t>
            </a:r>
            <a:r>
              <a:rPr lang="ru-RU"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p:txBody>
      </p:sp>
      <p:pic>
        <p:nvPicPr>
          <p:cNvPr id="5" name="Содержимое 4" descr="Leeds_Castle,_Kent,_England_3_-_May_09.jpg"/>
          <p:cNvPicPr>
            <a:picLocks noGrp="1" noChangeAspect="1"/>
          </p:cNvPicPr>
          <p:nvPr>
            <p:ph sz="half" idx="2"/>
          </p:nvPr>
        </p:nvPicPr>
        <p:blipFill>
          <a:blip r:embed="rId2"/>
          <a:stretch>
            <a:fillRect/>
          </a:stretch>
        </p:blipFill>
        <p:spPr>
          <a:xfrm>
            <a:off x="4714876" y="1928802"/>
            <a:ext cx="4040927" cy="3000396"/>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867524"/>
          </a:xfrm>
        </p:spPr>
        <p:txBody>
          <a:bodyPr>
            <a:normAutofit/>
          </a:bodyPr>
          <a:lstStyle/>
          <a:p>
            <a:pPr algn="ctr"/>
            <a:r>
              <a:rPr lang="en-US" sz="3600" b="1" dirty="0" smtClean="0">
                <a:solidFill>
                  <a:schemeClr val="tx2">
                    <a:lumMod val="10000"/>
                  </a:schemeClr>
                </a:solidFill>
                <a:latin typeface="Times New Roman" pitchFamily="18" charset="0"/>
                <a:cs typeface="Times New Roman" pitchFamily="18" charset="0"/>
              </a:rPr>
              <a:t>Rochester castle</a:t>
            </a:r>
            <a:r>
              <a:rPr lang="ru-RU" sz="3600" b="1" dirty="0" smtClean="0">
                <a:solidFill>
                  <a:schemeClr val="tx2">
                    <a:lumMod val="10000"/>
                  </a:schemeClr>
                </a:solidFill>
                <a:latin typeface="Times New Roman" pitchFamily="18" charset="0"/>
                <a:cs typeface="Times New Roman" pitchFamily="18" charset="0"/>
              </a:rPr>
              <a:t>(</a:t>
            </a:r>
            <a:r>
              <a:rPr lang="vi-VN" sz="3600" b="1" dirty="0" smtClean="0">
                <a:solidFill>
                  <a:schemeClr val="tx2">
                    <a:lumMod val="10000"/>
                  </a:schemeClr>
                </a:solidFill>
                <a:latin typeface="Times New Roman" pitchFamily="18" charset="0"/>
                <a:cs typeface="Times New Roman" pitchFamily="18" charset="0"/>
              </a:rPr>
              <a:t>Ро́честерский за́мок</a:t>
            </a:r>
            <a:r>
              <a:rPr lang="ru-RU" sz="3600" b="1" dirty="0" smtClean="0">
                <a:solidFill>
                  <a:schemeClr val="tx2">
                    <a:lumMod val="10000"/>
                  </a:schemeClr>
                </a:solidFill>
                <a:latin typeface="Times New Roman" pitchFamily="18" charset="0"/>
                <a:cs typeface="Times New Roman" pitchFamily="18" charset="0"/>
              </a:rPr>
              <a:t>)</a:t>
            </a:r>
            <a:endParaRPr lang="ru-RU" sz="3600" b="1" dirty="0">
              <a:solidFill>
                <a:schemeClr val="tx2">
                  <a:lumMod val="10000"/>
                </a:schemeClr>
              </a:solidFill>
              <a:latin typeface="Times New Roman" pitchFamily="18" charset="0"/>
              <a:cs typeface="Times New Roman" pitchFamily="18" charset="0"/>
            </a:endParaRPr>
          </a:p>
        </p:txBody>
      </p:sp>
      <p:sp>
        <p:nvSpPr>
          <p:cNvPr id="3" name="Содержимое 2"/>
          <p:cNvSpPr>
            <a:spLocks noGrp="1"/>
          </p:cNvSpPr>
          <p:nvPr>
            <p:ph sz="half" idx="1"/>
          </p:nvPr>
        </p:nvSpPr>
        <p:spPr>
          <a:xfrm>
            <a:off x="214282" y="1214422"/>
            <a:ext cx="4429156" cy="5143536"/>
          </a:xfrm>
        </p:spPr>
        <p:txBody>
          <a:bodyPr>
            <a:normAutofit fontScale="47500" lnSpcReduction="20000"/>
          </a:bodyPr>
          <a:lstStyle/>
          <a:p>
            <a:pPr algn="just">
              <a:buNone/>
            </a:pPr>
            <a:r>
              <a:rPr lang="en-US" dirty="0" smtClean="0"/>
              <a:t/>
            </a:r>
            <a:br>
              <a:rPr lang="en-US" dirty="0" smtClean="0"/>
            </a:br>
            <a:r>
              <a:rPr lang="ru-RU" dirty="0" smtClean="0"/>
              <a:t>	</a:t>
            </a:r>
            <a:r>
              <a:rPr lang="en-US" sz="2500" b="1" dirty="0" smtClean="0">
                <a:latin typeface="Times New Roman" pitchFamily="18" charset="0"/>
                <a:cs typeface="Times New Roman" pitchFamily="18" charset="0"/>
              </a:rPr>
              <a:t>Rochester </a:t>
            </a:r>
            <a:r>
              <a:rPr lang="en-US" sz="2500" b="1" dirty="0" smtClean="0">
                <a:latin typeface="Times New Roman" pitchFamily="18" charset="0"/>
                <a:cs typeface="Times New Roman" pitchFamily="18" charset="0"/>
              </a:rPr>
              <a:t>Castle (English Rochester Castle.) - Castle on the east bank of the River Medway in Rochester, Kent, South East England. The most striking part of the castle is the keep of the XII century, which has been preserved best in comparison with other locks </a:t>
            </a:r>
            <a:r>
              <a:rPr lang="en-US" sz="2500" b="1" dirty="0" err="1" smtClean="0">
                <a:latin typeface="Times New Roman" pitchFamily="18" charset="0"/>
                <a:cs typeface="Times New Roman" pitchFamily="18" charset="0"/>
              </a:rPr>
              <a:t>Anglii</a:t>
            </a:r>
            <a:r>
              <a:rPr lang="en-US" sz="2500" b="1" dirty="0" smtClean="0">
                <a:latin typeface="Times New Roman" pitchFamily="18" charset="0"/>
                <a:cs typeface="Times New Roman" pitchFamily="18" charset="0"/>
              </a:rPr>
              <a:t>.</a:t>
            </a:r>
            <a:r>
              <a:rPr lang="ru-RU" sz="2500" b="1" dirty="0" smtClean="0">
                <a:latin typeface="Times New Roman" pitchFamily="18" charset="0"/>
                <a:cs typeface="Times New Roman" pitchFamily="18" charset="0"/>
              </a:rPr>
              <a:t> </a:t>
            </a:r>
            <a:r>
              <a:rPr lang="en-US" sz="2500" b="1" dirty="0" err="1" smtClean="0">
                <a:latin typeface="Times New Roman" pitchFamily="18" charset="0"/>
                <a:cs typeface="Times New Roman" pitchFamily="18" charset="0"/>
              </a:rPr>
              <a:t>Mesto</a:t>
            </a:r>
            <a:r>
              <a:rPr lang="en-US" sz="2500" b="1" dirty="0" smtClean="0">
                <a:latin typeface="Times New Roman" pitchFamily="18" charset="0"/>
                <a:cs typeface="Times New Roman" pitchFamily="18" charset="0"/>
              </a:rPr>
              <a:t> </a:t>
            </a:r>
            <a:r>
              <a:rPr lang="en-US" sz="2500" b="1" dirty="0" smtClean="0">
                <a:latin typeface="Times New Roman" pitchFamily="18" charset="0"/>
                <a:cs typeface="Times New Roman" pitchFamily="18" charset="0"/>
              </a:rPr>
              <a:t>castle location was an important strategic target for the royal family. The first wooden structure was founded after the Norman Conquest, and then given to the control of Bishop </a:t>
            </a:r>
            <a:r>
              <a:rPr lang="en-US" sz="2500" b="1" dirty="0" err="1" smtClean="0">
                <a:latin typeface="Times New Roman" pitchFamily="18" charset="0"/>
                <a:cs typeface="Times New Roman" pitchFamily="18" charset="0"/>
              </a:rPr>
              <a:t>Odo</a:t>
            </a:r>
            <a:r>
              <a:rPr lang="en-US" sz="2500" b="1" dirty="0" smtClean="0">
                <a:latin typeface="Times New Roman" pitchFamily="18" charset="0"/>
                <a:cs typeface="Times New Roman" pitchFamily="18" charset="0"/>
              </a:rPr>
              <a:t>, one of the supporters of King William the Conqueror. During the uprising in 1088, he supported Robert </a:t>
            </a:r>
            <a:r>
              <a:rPr lang="en-US" sz="2500" b="1" dirty="0" err="1" smtClean="0">
                <a:latin typeface="Times New Roman" pitchFamily="18" charset="0"/>
                <a:cs typeface="Times New Roman" pitchFamily="18" charset="0"/>
              </a:rPr>
              <a:t>Curthose</a:t>
            </a:r>
            <a:r>
              <a:rPr lang="en-US" sz="2500" b="1" dirty="0" smtClean="0">
                <a:latin typeface="Times New Roman" pitchFamily="18" charset="0"/>
                <a:cs typeface="Times New Roman" pitchFamily="18" charset="0"/>
              </a:rPr>
              <a:t> </a:t>
            </a:r>
            <a:r>
              <a:rPr lang="en-US" sz="2500" b="1" dirty="0" err="1" smtClean="0">
                <a:latin typeface="Times New Roman" pitchFamily="18" charset="0"/>
                <a:cs typeface="Times New Roman" pitchFamily="18" charset="0"/>
              </a:rPr>
              <a:t>Odo</a:t>
            </a:r>
            <a:r>
              <a:rPr lang="en-US" sz="2500" b="1" dirty="0" smtClean="0">
                <a:latin typeface="Times New Roman" pitchFamily="18" charset="0"/>
                <a:cs typeface="Times New Roman" pitchFamily="18" charset="0"/>
              </a:rPr>
              <a:t>, the eldest son of William the Conqueror, William Rufus against. Because of this Rochester Castle first experienced military </a:t>
            </a:r>
            <a:r>
              <a:rPr lang="en-US" sz="2500" b="1" dirty="0" smtClean="0">
                <a:latin typeface="Times New Roman" pitchFamily="18" charset="0"/>
                <a:cs typeface="Times New Roman" pitchFamily="18" charset="0"/>
              </a:rPr>
              <a:t>action</a:t>
            </a:r>
            <a:endParaRPr lang="ru-RU" sz="2500" b="1" dirty="0" smtClean="0">
              <a:latin typeface="Times New Roman" pitchFamily="18" charset="0"/>
              <a:cs typeface="Times New Roman" pitchFamily="18" charset="0"/>
            </a:endParaRPr>
          </a:p>
          <a:p>
            <a:pPr algn="just">
              <a:buNone/>
            </a:pPr>
            <a:endParaRPr lang="ru-RU" sz="2500" b="1" dirty="0" smtClean="0">
              <a:latin typeface="Times New Roman" pitchFamily="18" charset="0"/>
              <a:cs typeface="Times New Roman" pitchFamily="18" charset="0"/>
            </a:endParaRPr>
          </a:p>
          <a:p>
            <a:pPr algn="just">
              <a:buNone/>
            </a:pPr>
            <a:r>
              <a:rPr lang="ru-RU" sz="2500" b="1" dirty="0" smtClean="0">
                <a:latin typeface="Times New Roman" pitchFamily="18" charset="0"/>
                <a:cs typeface="Times New Roman" pitchFamily="18" charset="0"/>
              </a:rPr>
              <a:t>		</a:t>
            </a:r>
            <a:r>
              <a:rPr lang="ru-RU" sz="2500" b="1" dirty="0" err="1" smtClean="0">
                <a:latin typeface="Times New Roman" pitchFamily="18" charset="0"/>
                <a:cs typeface="Times New Roman" pitchFamily="18" charset="0"/>
              </a:rPr>
              <a:t>Ро́честерский</a:t>
            </a:r>
            <a:r>
              <a:rPr lang="ru-RU" sz="2500" b="1" dirty="0" smtClean="0">
                <a:latin typeface="Times New Roman" pitchFamily="18" charset="0"/>
                <a:cs typeface="Times New Roman" pitchFamily="18" charset="0"/>
              </a:rPr>
              <a:t> </a:t>
            </a:r>
            <a:r>
              <a:rPr lang="ru-RU" sz="2500" b="1" dirty="0" err="1" smtClean="0">
                <a:latin typeface="Times New Roman" pitchFamily="18" charset="0"/>
                <a:cs typeface="Times New Roman" pitchFamily="18" charset="0"/>
              </a:rPr>
              <a:t>за́мок</a:t>
            </a:r>
            <a:r>
              <a:rPr lang="ru-RU" sz="2500" b="1" dirty="0" smtClean="0">
                <a:latin typeface="Times New Roman" pitchFamily="18" charset="0"/>
                <a:cs typeface="Times New Roman" pitchFamily="18" charset="0"/>
              </a:rPr>
              <a:t> (англ. </a:t>
            </a:r>
            <a:r>
              <a:rPr lang="ru-RU" sz="2500" b="1" dirty="0" err="1" smtClean="0">
                <a:latin typeface="Times New Roman" pitchFamily="18" charset="0"/>
                <a:cs typeface="Times New Roman" pitchFamily="18" charset="0"/>
              </a:rPr>
              <a:t>Rochester</a:t>
            </a:r>
            <a:r>
              <a:rPr lang="ru-RU" sz="2500" b="1" dirty="0" smtClean="0">
                <a:latin typeface="Times New Roman" pitchFamily="18" charset="0"/>
                <a:cs typeface="Times New Roman" pitchFamily="18" charset="0"/>
              </a:rPr>
              <a:t> </a:t>
            </a:r>
            <a:r>
              <a:rPr lang="ru-RU" sz="2500" b="1" dirty="0" err="1" smtClean="0">
                <a:latin typeface="Times New Roman" pitchFamily="18" charset="0"/>
                <a:cs typeface="Times New Roman" pitchFamily="18" charset="0"/>
              </a:rPr>
              <a:t>Castle</a:t>
            </a:r>
            <a:r>
              <a:rPr lang="ru-RU" sz="2500" b="1" dirty="0" smtClean="0">
                <a:latin typeface="Times New Roman" pitchFamily="18" charset="0"/>
                <a:cs typeface="Times New Roman" pitchFamily="18" charset="0"/>
              </a:rPr>
              <a:t>) — замок на восточном берегу реки </a:t>
            </a:r>
            <a:r>
              <a:rPr lang="ru-RU" sz="2500" b="1" dirty="0" err="1" smtClean="0">
                <a:latin typeface="Times New Roman" pitchFamily="18" charset="0"/>
                <a:cs typeface="Times New Roman" pitchFamily="18" charset="0"/>
              </a:rPr>
              <a:t>Медуэй</a:t>
            </a:r>
            <a:r>
              <a:rPr lang="ru-RU" sz="2500" b="1" dirty="0" smtClean="0">
                <a:latin typeface="Times New Roman" pitchFamily="18" charset="0"/>
                <a:cs typeface="Times New Roman" pitchFamily="18" charset="0"/>
              </a:rPr>
              <a:t> в городе Рочестер, графстве Кент, Юго-Восточной Англии. Наиболее яркой частью замка является донжон XII века, который наиболее хорошо сохранился по сравнению с другими замками Англии</a:t>
            </a:r>
            <a:r>
              <a:rPr lang="ru-RU" sz="2500" b="1" dirty="0" smtClean="0">
                <a:latin typeface="Times New Roman" pitchFamily="18" charset="0"/>
                <a:cs typeface="Times New Roman" pitchFamily="18" charset="0"/>
              </a:rPr>
              <a:t>. Место </a:t>
            </a:r>
            <a:r>
              <a:rPr lang="ru-RU" sz="2500" b="1" dirty="0" smtClean="0">
                <a:latin typeface="Times New Roman" pitchFamily="18" charset="0"/>
                <a:cs typeface="Times New Roman" pitchFamily="18" charset="0"/>
              </a:rPr>
              <a:t>расположения замка являлось важным стратегическим объектом для королевской семьи. Первое деревянное сооружение было основано после нормандского завоевания, а затем отдано под контроль епископа </a:t>
            </a:r>
            <a:r>
              <a:rPr lang="ru-RU" sz="2500" b="1" dirty="0" err="1" smtClean="0">
                <a:latin typeface="Times New Roman" pitchFamily="18" charset="0"/>
                <a:cs typeface="Times New Roman" pitchFamily="18" charset="0"/>
              </a:rPr>
              <a:t>Одо</a:t>
            </a:r>
            <a:r>
              <a:rPr lang="ru-RU" sz="2500" b="1" dirty="0" smtClean="0">
                <a:latin typeface="Times New Roman" pitchFamily="18" charset="0"/>
                <a:cs typeface="Times New Roman" pitchFamily="18" charset="0"/>
              </a:rPr>
              <a:t>, одного из сторонников короля Вильгельма Завоевателя. Во время восстания 1088 года, </a:t>
            </a:r>
            <a:r>
              <a:rPr lang="ru-RU" sz="2500" b="1" dirty="0" err="1" smtClean="0">
                <a:latin typeface="Times New Roman" pitchFamily="18" charset="0"/>
                <a:cs typeface="Times New Roman" pitchFamily="18" charset="0"/>
              </a:rPr>
              <a:t>Одо</a:t>
            </a:r>
            <a:r>
              <a:rPr lang="ru-RU" sz="2500" b="1" dirty="0" smtClean="0">
                <a:latin typeface="Times New Roman" pitchFamily="18" charset="0"/>
                <a:cs typeface="Times New Roman" pitchFamily="18" charset="0"/>
              </a:rPr>
              <a:t> поддержал Роберта </a:t>
            </a:r>
            <a:r>
              <a:rPr lang="ru-RU" sz="2500" b="1" dirty="0" err="1" smtClean="0">
                <a:latin typeface="Times New Roman" pitchFamily="18" charset="0"/>
                <a:cs typeface="Times New Roman" pitchFamily="18" charset="0"/>
              </a:rPr>
              <a:t>Куртгёза</a:t>
            </a:r>
            <a:r>
              <a:rPr lang="ru-RU" sz="2500" b="1" dirty="0" smtClean="0">
                <a:latin typeface="Times New Roman" pitchFamily="18" charset="0"/>
                <a:cs typeface="Times New Roman" pitchFamily="18" charset="0"/>
              </a:rPr>
              <a:t>, старшего сына Вильгельма Завоевателя, против Вильгельма </a:t>
            </a:r>
            <a:r>
              <a:rPr lang="ru-RU" sz="2500" b="1" dirty="0" err="1" smtClean="0">
                <a:latin typeface="Times New Roman" pitchFamily="18" charset="0"/>
                <a:cs typeface="Times New Roman" pitchFamily="18" charset="0"/>
              </a:rPr>
              <a:t>Руфуса</a:t>
            </a:r>
            <a:r>
              <a:rPr lang="ru-RU" sz="2500" b="1" dirty="0" smtClean="0">
                <a:latin typeface="Times New Roman" pitchFamily="18" charset="0"/>
                <a:cs typeface="Times New Roman" pitchFamily="18" charset="0"/>
              </a:rPr>
              <a:t>. Из-за этого </a:t>
            </a:r>
            <a:r>
              <a:rPr lang="ru-RU" sz="2500" b="1" dirty="0" err="1" smtClean="0">
                <a:latin typeface="Times New Roman" pitchFamily="18" charset="0"/>
                <a:cs typeface="Times New Roman" pitchFamily="18" charset="0"/>
              </a:rPr>
              <a:t>Рочестерский</a:t>
            </a:r>
            <a:r>
              <a:rPr lang="ru-RU" sz="2500" b="1" dirty="0" smtClean="0">
                <a:latin typeface="Times New Roman" pitchFamily="18" charset="0"/>
                <a:cs typeface="Times New Roman" pitchFamily="18" charset="0"/>
              </a:rPr>
              <a:t> замок впервые испытал военные </a:t>
            </a:r>
            <a:r>
              <a:rPr lang="ru-RU" sz="2500" b="1" dirty="0" smtClean="0">
                <a:latin typeface="Times New Roman" pitchFamily="18" charset="0"/>
                <a:cs typeface="Times New Roman" pitchFamily="18" charset="0"/>
              </a:rPr>
              <a:t>действия.</a:t>
            </a:r>
            <a:endParaRPr lang="ru-RU" sz="2500" b="1" dirty="0">
              <a:latin typeface="Times New Roman" pitchFamily="18" charset="0"/>
              <a:cs typeface="Times New Roman" pitchFamily="18" charset="0"/>
            </a:endParaRPr>
          </a:p>
        </p:txBody>
      </p:sp>
      <p:pic>
        <p:nvPicPr>
          <p:cNvPr id="5" name="Содержимое 4" descr="Без названия (12).jpg"/>
          <p:cNvPicPr>
            <a:picLocks noGrp="1" noChangeAspect="1"/>
          </p:cNvPicPr>
          <p:nvPr>
            <p:ph sz="half" idx="2"/>
          </p:nvPr>
        </p:nvPicPr>
        <p:blipFill>
          <a:blip r:embed="rId2"/>
          <a:stretch>
            <a:fillRect/>
          </a:stretch>
        </p:blipFill>
        <p:spPr>
          <a:xfrm>
            <a:off x="4786314" y="2214554"/>
            <a:ext cx="4166155" cy="3304393"/>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85728"/>
            <a:ext cx="8229600" cy="938962"/>
          </a:xfrm>
        </p:spPr>
        <p:txBody>
          <a:bodyPr>
            <a:normAutofit/>
          </a:bodyPr>
          <a:lstStyle/>
          <a:p>
            <a:pPr algn="ctr"/>
            <a:r>
              <a:rPr lang="en-US" sz="3200" b="1" dirty="0" smtClean="0">
                <a:solidFill>
                  <a:schemeClr val="tx2">
                    <a:lumMod val="10000"/>
                  </a:schemeClr>
                </a:solidFill>
                <a:latin typeface="Times New Roman" pitchFamily="18" charset="0"/>
                <a:cs typeface="Times New Roman" pitchFamily="18" charset="0"/>
              </a:rPr>
              <a:t>Kensington </a:t>
            </a:r>
            <a:r>
              <a:rPr lang="en-US" sz="3200" b="1" dirty="0" smtClean="0">
                <a:solidFill>
                  <a:schemeClr val="tx2">
                    <a:lumMod val="10000"/>
                  </a:schemeClr>
                </a:solidFill>
                <a:latin typeface="Times New Roman" pitchFamily="18" charset="0"/>
                <a:cs typeface="Times New Roman" pitchFamily="18" charset="0"/>
              </a:rPr>
              <a:t>Palace</a:t>
            </a:r>
            <a:r>
              <a:rPr lang="ru-RU" sz="3200" b="1" dirty="0" smtClean="0">
                <a:solidFill>
                  <a:schemeClr val="tx2">
                    <a:lumMod val="10000"/>
                  </a:schemeClr>
                </a:solidFill>
                <a:latin typeface="Times New Roman" pitchFamily="18" charset="0"/>
                <a:cs typeface="Times New Roman" pitchFamily="18" charset="0"/>
              </a:rPr>
              <a:t> (</a:t>
            </a:r>
            <a:r>
              <a:rPr lang="ru-RU" sz="3200" b="1" dirty="0" smtClean="0">
                <a:solidFill>
                  <a:schemeClr val="tx2">
                    <a:lumMod val="10000"/>
                  </a:schemeClr>
                </a:solidFill>
                <a:latin typeface="Times New Roman" pitchFamily="18" charset="0"/>
                <a:cs typeface="Times New Roman" pitchFamily="18" charset="0"/>
              </a:rPr>
              <a:t>Кенсингтонский дворец)</a:t>
            </a:r>
            <a:endParaRPr lang="ru-RU" sz="3200" b="1" dirty="0">
              <a:solidFill>
                <a:schemeClr val="tx2">
                  <a:lumMod val="10000"/>
                </a:schemeClr>
              </a:solidFill>
              <a:latin typeface="Times New Roman" pitchFamily="18" charset="0"/>
              <a:cs typeface="Times New Roman" pitchFamily="18" charset="0"/>
            </a:endParaRPr>
          </a:p>
        </p:txBody>
      </p:sp>
      <p:sp>
        <p:nvSpPr>
          <p:cNvPr id="3" name="Содержимое 2"/>
          <p:cNvSpPr>
            <a:spLocks noGrp="1"/>
          </p:cNvSpPr>
          <p:nvPr>
            <p:ph sz="half" idx="1"/>
          </p:nvPr>
        </p:nvSpPr>
        <p:spPr>
          <a:xfrm>
            <a:off x="142844" y="1500174"/>
            <a:ext cx="4786346" cy="4929221"/>
          </a:xfrm>
        </p:spPr>
        <p:txBody>
          <a:bodyPr>
            <a:normAutofit fontScale="47500" lnSpcReduction="20000"/>
          </a:bodyPr>
          <a:lstStyle/>
          <a:p>
            <a:pPr algn="just">
              <a:buNone/>
            </a:pPr>
            <a:r>
              <a:rPr lang="ru-RU"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Kensington </a:t>
            </a:r>
            <a:r>
              <a:rPr lang="en-US" b="1" dirty="0" smtClean="0">
                <a:latin typeface="Times New Roman" pitchFamily="18" charset="0"/>
                <a:cs typeface="Times New Roman" pitchFamily="18" charset="0"/>
              </a:rPr>
              <a:t>Palace (English Kensington Palace.) - A small and deliberately modest palace in west London. It is the official residence of the Duke and Duchess of Gloucester (now the Duke and Duchess of Richard </a:t>
            </a:r>
            <a:r>
              <a:rPr lang="en-US" b="1" dirty="0" err="1" smtClean="0">
                <a:latin typeface="Times New Roman" pitchFamily="18" charset="0"/>
                <a:cs typeface="Times New Roman" pitchFamily="18" charset="0"/>
              </a:rPr>
              <a:t>Birgitta</a:t>
            </a:r>
            <a:r>
              <a:rPr lang="en-US" b="1" dirty="0" smtClean="0">
                <a:latin typeface="Times New Roman" pitchFamily="18" charset="0"/>
                <a:cs typeface="Times New Roman" pitchFamily="18" charset="0"/>
              </a:rPr>
              <a:t>), as well as the Duke and Duchess of Kent (now the Duke and Duchess of Edward </a:t>
            </a:r>
            <a:r>
              <a:rPr lang="en-US" b="1" dirty="0" err="1" smtClean="0">
                <a:latin typeface="Times New Roman" pitchFamily="18" charset="0"/>
                <a:cs typeface="Times New Roman" pitchFamily="18" charset="0"/>
              </a:rPr>
              <a:t>Catarina</a:t>
            </a:r>
            <a:r>
              <a:rPr lang="en-US" b="1" dirty="0" smtClean="0">
                <a:latin typeface="Times New Roman" pitchFamily="18" charset="0"/>
                <a:cs typeface="Times New Roman" pitchFamily="18" charset="0"/>
              </a:rPr>
              <a:t>) and their offspring. There was a suburban house of Count of Nottingham. King William III of Orange, who are bored with the river trip to a remote Hampton Court, the palace acquired the count and entrusted its refurbishment Christopher Wren. His wife Mary died in this palace in 1694, and two years later the King of Kensington visited Peter the </a:t>
            </a:r>
            <a:r>
              <a:rPr lang="en-US" b="1" dirty="0" smtClean="0">
                <a:latin typeface="Times New Roman" pitchFamily="18" charset="0"/>
                <a:cs typeface="Times New Roman" pitchFamily="18" charset="0"/>
              </a:rPr>
              <a:t>Great.</a:t>
            </a:r>
            <a:endParaRPr lang="ru-RU" b="1" dirty="0" smtClean="0">
              <a:latin typeface="Times New Roman" pitchFamily="18" charset="0"/>
              <a:cs typeface="Times New Roman" pitchFamily="18" charset="0"/>
            </a:endParaRPr>
          </a:p>
          <a:p>
            <a:pPr algn="just">
              <a:buNone/>
            </a:pPr>
            <a:r>
              <a:rPr lang="ru-RU" b="1"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	Кенсингтонский </a:t>
            </a:r>
            <a:r>
              <a:rPr lang="ru-RU" b="1" dirty="0" smtClean="0">
                <a:latin typeface="Times New Roman" pitchFamily="18" charset="0"/>
                <a:cs typeface="Times New Roman" pitchFamily="18" charset="0"/>
              </a:rPr>
              <a:t>дворец (англ. </a:t>
            </a:r>
            <a:r>
              <a:rPr lang="ru-RU" b="1" dirty="0" err="1" smtClean="0">
                <a:latin typeface="Times New Roman" pitchFamily="18" charset="0"/>
                <a:cs typeface="Times New Roman" pitchFamily="18" charset="0"/>
              </a:rPr>
              <a:t>Kensington</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Palace</a:t>
            </a:r>
            <a:r>
              <a:rPr lang="ru-RU" b="1" dirty="0" smtClean="0">
                <a:latin typeface="Times New Roman" pitchFamily="18" charset="0"/>
                <a:cs typeface="Times New Roman" pitchFamily="18" charset="0"/>
              </a:rPr>
              <a:t>) — небольшой и нарочито скромный дворец в западной части Лондона. Является официальной резиденцией герцога и герцогини Глостерских (ныне герцог Ричард и герцогиня </a:t>
            </a:r>
            <a:r>
              <a:rPr lang="ru-RU" b="1" dirty="0" err="1" smtClean="0">
                <a:latin typeface="Times New Roman" pitchFamily="18" charset="0"/>
                <a:cs typeface="Times New Roman" pitchFamily="18" charset="0"/>
              </a:rPr>
              <a:t>Биргитта</a:t>
            </a:r>
            <a:r>
              <a:rPr lang="ru-RU" b="1" dirty="0" smtClean="0">
                <a:latin typeface="Times New Roman" pitchFamily="18" charset="0"/>
                <a:cs typeface="Times New Roman" pitchFamily="18" charset="0"/>
              </a:rPr>
              <a:t>), а также герцога и герцогини Кентских (ныне герцог Эдвард и герцогиня </a:t>
            </a:r>
            <a:r>
              <a:rPr lang="ru-RU" b="1" dirty="0" err="1" smtClean="0">
                <a:latin typeface="Times New Roman" pitchFamily="18" charset="0"/>
                <a:cs typeface="Times New Roman" pitchFamily="18" charset="0"/>
              </a:rPr>
              <a:t>Катарина</a:t>
            </a:r>
            <a:r>
              <a:rPr lang="ru-RU" b="1" dirty="0" smtClean="0">
                <a:latin typeface="Times New Roman" pitchFamily="18" charset="0"/>
                <a:cs typeface="Times New Roman" pitchFamily="18" charset="0"/>
              </a:rPr>
              <a:t>) и их отпрысков.</a:t>
            </a:r>
          </a:p>
          <a:p>
            <a:pPr algn="just">
              <a:buNone/>
            </a:pPr>
            <a:r>
              <a:rPr lang="ru-RU" b="1" dirty="0" smtClean="0">
                <a:latin typeface="Times New Roman" pitchFamily="18" charset="0"/>
                <a:cs typeface="Times New Roman" pitchFamily="18" charset="0"/>
              </a:rPr>
              <a:t>	Возник </a:t>
            </a:r>
            <a:r>
              <a:rPr lang="ru-RU" b="1" dirty="0" smtClean="0">
                <a:latin typeface="Times New Roman" pitchFamily="18" charset="0"/>
                <a:cs typeface="Times New Roman" pitchFamily="18" charset="0"/>
              </a:rPr>
              <a:t>как пригородный особняк графа </a:t>
            </a:r>
            <a:r>
              <a:rPr lang="ru-RU" b="1" dirty="0" err="1" smtClean="0">
                <a:latin typeface="Times New Roman" pitchFamily="18" charset="0"/>
                <a:cs typeface="Times New Roman" pitchFamily="18" charset="0"/>
              </a:rPr>
              <a:t>Ноттингемского</a:t>
            </a:r>
            <a:r>
              <a:rPr lang="ru-RU" b="1" dirty="0" smtClean="0">
                <a:latin typeface="Times New Roman" pitchFamily="18" charset="0"/>
                <a:cs typeface="Times New Roman" pitchFamily="18" charset="0"/>
              </a:rPr>
              <a:t>. Король Вильгельм III Оранский, которому наскучили речные путешествия в отдалённый </a:t>
            </a:r>
            <a:r>
              <a:rPr lang="ru-RU" b="1" dirty="0" err="1" smtClean="0">
                <a:latin typeface="Times New Roman" pitchFamily="18" charset="0"/>
                <a:cs typeface="Times New Roman" pitchFamily="18" charset="0"/>
              </a:rPr>
              <a:t>Хэмптон-корт</a:t>
            </a:r>
            <a:r>
              <a:rPr lang="ru-RU" b="1" dirty="0" smtClean="0">
                <a:latin typeface="Times New Roman" pitchFamily="18" charset="0"/>
                <a:cs typeface="Times New Roman" pitchFamily="18" charset="0"/>
              </a:rPr>
              <a:t>, приобрел дворец у графа и поручил его переоборудование Кристоферу </a:t>
            </a:r>
            <a:r>
              <a:rPr lang="ru-RU" b="1" dirty="0" err="1" smtClean="0">
                <a:latin typeface="Times New Roman" pitchFamily="18" charset="0"/>
                <a:cs typeface="Times New Roman" pitchFamily="18" charset="0"/>
              </a:rPr>
              <a:t>Рену</a:t>
            </a:r>
            <a:r>
              <a:rPr lang="ru-RU" b="1" dirty="0" smtClean="0">
                <a:latin typeface="Times New Roman" pitchFamily="18" charset="0"/>
                <a:cs typeface="Times New Roman" pitchFamily="18" charset="0"/>
              </a:rPr>
              <a:t>. Его супруга Мария умерла в этом дворце в 1694 г., а пару лет спустя короля в </a:t>
            </a:r>
            <a:r>
              <a:rPr lang="ru-RU" b="1" dirty="0" err="1" smtClean="0">
                <a:latin typeface="Times New Roman" pitchFamily="18" charset="0"/>
                <a:cs typeface="Times New Roman" pitchFamily="18" charset="0"/>
              </a:rPr>
              <a:t>Кенсингтоне</a:t>
            </a:r>
            <a:r>
              <a:rPr lang="ru-RU" b="1" dirty="0" smtClean="0">
                <a:latin typeface="Times New Roman" pitchFamily="18" charset="0"/>
                <a:cs typeface="Times New Roman" pitchFamily="18" charset="0"/>
              </a:rPr>
              <a:t> посетил Пётр Первый</a:t>
            </a:r>
            <a:r>
              <a:rPr lang="ru-RU"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p:txBody>
      </p:sp>
      <p:pic>
        <p:nvPicPr>
          <p:cNvPr id="5" name="Содержимое 4" descr="280px-Kensington_Palace.jpg"/>
          <p:cNvPicPr>
            <a:picLocks noGrp="1" noChangeAspect="1"/>
          </p:cNvPicPr>
          <p:nvPr>
            <p:ph sz="half" idx="2"/>
          </p:nvPr>
        </p:nvPicPr>
        <p:blipFill>
          <a:blip r:embed="rId2"/>
          <a:stretch>
            <a:fillRect/>
          </a:stretch>
        </p:blipFill>
        <p:spPr>
          <a:xfrm>
            <a:off x="5214942" y="2393125"/>
            <a:ext cx="3786214" cy="2821825"/>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229600" cy="724648"/>
          </a:xfrm>
        </p:spPr>
        <p:txBody>
          <a:bodyPr>
            <a:normAutofit fontScale="90000"/>
          </a:bodyPr>
          <a:lstStyle/>
          <a:p>
            <a:pPr algn="ctr"/>
            <a:r>
              <a:rPr lang="ru-RU" dirty="0" smtClean="0"/>
              <a:t/>
            </a:r>
            <a:br>
              <a:rPr lang="ru-RU" dirty="0" smtClean="0"/>
            </a:br>
            <a:r>
              <a:rPr lang="en-US" dirty="0" smtClean="0"/>
              <a:t/>
            </a:r>
            <a:br>
              <a:rPr lang="en-US" dirty="0" smtClean="0"/>
            </a:br>
            <a:r>
              <a:rPr lang="en-US" sz="4000" b="1" dirty="0" smtClean="0">
                <a:solidFill>
                  <a:schemeClr val="tx2">
                    <a:lumMod val="10000"/>
                  </a:schemeClr>
                </a:solidFill>
                <a:latin typeface="Times New Roman" pitchFamily="18" charset="0"/>
                <a:cs typeface="Times New Roman" pitchFamily="18" charset="0"/>
              </a:rPr>
              <a:t>Durham </a:t>
            </a:r>
            <a:r>
              <a:rPr lang="en-US" sz="4000" b="1" dirty="0" smtClean="0">
                <a:solidFill>
                  <a:schemeClr val="tx2">
                    <a:lumMod val="10000"/>
                  </a:schemeClr>
                </a:solidFill>
                <a:latin typeface="Times New Roman" pitchFamily="18" charset="0"/>
                <a:cs typeface="Times New Roman" pitchFamily="18" charset="0"/>
              </a:rPr>
              <a:t>castle</a:t>
            </a:r>
            <a:r>
              <a:rPr lang="ru-RU" sz="4000" b="1" dirty="0" smtClean="0">
                <a:solidFill>
                  <a:schemeClr val="tx2">
                    <a:lumMod val="10000"/>
                  </a:schemeClr>
                </a:solidFill>
                <a:latin typeface="Times New Roman" pitchFamily="18" charset="0"/>
                <a:cs typeface="Times New Roman" pitchFamily="18" charset="0"/>
              </a:rPr>
              <a:t> (</a:t>
            </a:r>
            <a:r>
              <a:rPr lang="ru-RU" sz="4000" b="1" dirty="0" err="1" smtClean="0">
                <a:solidFill>
                  <a:schemeClr val="tx2">
                    <a:lumMod val="10000"/>
                  </a:schemeClr>
                </a:solidFill>
                <a:latin typeface="Times New Roman" pitchFamily="18" charset="0"/>
                <a:cs typeface="Times New Roman" pitchFamily="18" charset="0"/>
              </a:rPr>
              <a:t>Даремский</a:t>
            </a:r>
            <a:r>
              <a:rPr lang="ru-RU" sz="4000" b="1" dirty="0" smtClean="0">
                <a:solidFill>
                  <a:schemeClr val="tx2">
                    <a:lumMod val="10000"/>
                  </a:schemeClr>
                </a:solidFill>
                <a:latin typeface="Times New Roman" pitchFamily="18" charset="0"/>
                <a:cs typeface="Times New Roman" pitchFamily="18" charset="0"/>
              </a:rPr>
              <a:t> </a:t>
            </a:r>
            <a:r>
              <a:rPr lang="ru-RU" sz="4000" b="1" dirty="0" smtClean="0">
                <a:solidFill>
                  <a:schemeClr val="tx2">
                    <a:lumMod val="10000"/>
                  </a:schemeClr>
                </a:solidFill>
                <a:latin typeface="Times New Roman" pitchFamily="18" charset="0"/>
                <a:cs typeface="Times New Roman" pitchFamily="18" charset="0"/>
              </a:rPr>
              <a:t>замок )</a:t>
            </a:r>
            <a:endParaRPr lang="ru-RU" sz="4000" b="1" dirty="0">
              <a:solidFill>
                <a:schemeClr val="tx2">
                  <a:lumMod val="10000"/>
                </a:schemeClr>
              </a:solidFill>
              <a:latin typeface="Times New Roman" pitchFamily="18" charset="0"/>
              <a:cs typeface="Times New Roman" pitchFamily="18" charset="0"/>
            </a:endParaRPr>
          </a:p>
        </p:txBody>
      </p:sp>
      <p:sp>
        <p:nvSpPr>
          <p:cNvPr id="3" name="Содержимое 2"/>
          <p:cNvSpPr>
            <a:spLocks noGrp="1"/>
          </p:cNvSpPr>
          <p:nvPr>
            <p:ph sz="half" idx="1"/>
          </p:nvPr>
        </p:nvSpPr>
        <p:spPr>
          <a:xfrm>
            <a:off x="285720" y="1285860"/>
            <a:ext cx="4572032" cy="5143536"/>
          </a:xfrm>
        </p:spPr>
        <p:txBody>
          <a:bodyPr>
            <a:normAutofit fontScale="55000" lnSpcReduction="20000"/>
          </a:bodyPr>
          <a:lstStyle/>
          <a:p>
            <a:pPr algn="just">
              <a:buNone/>
            </a:pPr>
            <a:r>
              <a:rPr lang="ru-RU"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Durham </a:t>
            </a:r>
            <a:r>
              <a:rPr lang="en-US" b="1" dirty="0" smtClean="0">
                <a:latin typeface="Times New Roman" pitchFamily="18" charset="0"/>
                <a:cs typeface="Times New Roman" pitchFamily="18" charset="0"/>
              </a:rPr>
              <a:t>Castle (Eng Durham Castle.) - Norman castle type </a:t>
            </a:r>
            <a:r>
              <a:rPr lang="en-US" b="1" dirty="0" err="1" smtClean="0">
                <a:latin typeface="Times New Roman" pitchFamily="18" charset="0"/>
                <a:cs typeface="Times New Roman" pitchFamily="18" charset="0"/>
              </a:rPr>
              <a:t>motte</a:t>
            </a:r>
            <a:r>
              <a:rPr lang="en-US" b="1" dirty="0" smtClean="0">
                <a:latin typeface="Times New Roman" pitchFamily="18" charset="0"/>
                <a:cs typeface="Times New Roman" pitchFamily="18" charset="0"/>
              </a:rPr>
              <a:t> and bailey, located in the English city of Durham on a rocky cliff above the River Wear. Beside him stands another monument to World Heritage - Durham </a:t>
            </a:r>
            <a:r>
              <a:rPr lang="en-US" b="1" dirty="0" err="1" smtClean="0">
                <a:latin typeface="Times New Roman" pitchFamily="18" charset="0"/>
                <a:cs typeface="Times New Roman" pitchFamily="18" charset="0"/>
              </a:rPr>
              <a:t>sobor.Daremsky</a:t>
            </a:r>
            <a:r>
              <a:rPr lang="en-US" b="1" dirty="0" smtClean="0">
                <a:latin typeface="Times New Roman" pitchFamily="18" charset="0"/>
                <a:cs typeface="Times New Roman" pitchFamily="18" charset="0"/>
              </a:rPr>
              <a:t> (or </a:t>
            </a:r>
            <a:r>
              <a:rPr lang="en-US" b="1" dirty="0" err="1" smtClean="0">
                <a:latin typeface="Times New Roman" pitchFamily="18" charset="0"/>
                <a:cs typeface="Times New Roman" pitchFamily="18" charset="0"/>
              </a:rPr>
              <a:t>Dergemsky</a:t>
            </a:r>
            <a:r>
              <a:rPr lang="en-US" b="1" dirty="0" smtClean="0">
                <a:latin typeface="Times New Roman" pitchFamily="18" charset="0"/>
                <a:cs typeface="Times New Roman" pitchFamily="18" charset="0"/>
              </a:rPr>
              <a:t>) Castle was built in the XI century, just after the Norman conquest of England to protect the northern land of the Scots. He served as the residence of the Bishop of Durham, who had the right to appoint a monarch. At the beginning of the XIV century, the prince-bishop Anthony Beck built a castle in the main hall of more than 30 meters in </a:t>
            </a:r>
            <a:r>
              <a:rPr lang="en-US" b="1" dirty="0" smtClean="0">
                <a:latin typeface="Times New Roman" pitchFamily="18" charset="0"/>
                <a:cs typeface="Times New Roman" pitchFamily="18" charset="0"/>
              </a:rPr>
              <a:t>length</a:t>
            </a:r>
            <a:endParaRPr lang="ru-RU" b="1" dirty="0" smtClean="0">
              <a:latin typeface="Times New Roman" pitchFamily="18" charset="0"/>
              <a:cs typeface="Times New Roman" pitchFamily="18" charset="0"/>
            </a:endParaRPr>
          </a:p>
          <a:p>
            <a:pPr algn="just">
              <a:buNone/>
            </a:pPr>
            <a:endParaRPr lang="ru-RU" b="1" dirty="0" smtClean="0">
              <a:latin typeface="Times New Roman" pitchFamily="18" charset="0"/>
              <a:cs typeface="Times New Roman" pitchFamily="18" charset="0"/>
            </a:endParaRPr>
          </a:p>
          <a:p>
            <a:pPr algn="just">
              <a:buNone/>
            </a:pP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Даремский</a:t>
            </a:r>
            <a:r>
              <a:rPr lang="ru-RU" b="1"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замок (англ. </a:t>
            </a:r>
            <a:r>
              <a:rPr lang="ru-RU" b="1" dirty="0" err="1" smtClean="0">
                <a:latin typeface="Times New Roman" pitchFamily="18" charset="0"/>
                <a:cs typeface="Times New Roman" pitchFamily="18" charset="0"/>
              </a:rPr>
              <a:t>Durham</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Castle</a:t>
            </a:r>
            <a:r>
              <a:rPr lang="ru-RU" b="1" dirty="0" smtClean="0">
                <a:latin typeface="Times New Roman" pitchFamily="18" charset="0"/>
                <a:cs typeface="Times New Roman" pitchFamily="18" charset="0"/>
              </a:rPr>
              <a:t>) — норманнский замок типа </a:t>
            </a:r>
            <a:r>
              <a:rPr lang="ru-RU" b="1" dirty="0" err="1" smtClean="0">
                <a:latin typeface="Times New Roman" pitchFamily="18" charset="0"/>
                <a:cs typeface="Times New Roman" pitchFamily="18" charset="0"/>
              </a:rPr>
              <a:t>motte</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and</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bailey</a:t>
            </a:r>
            <a:r>
              <a:rPr lang="ru-RU" b="1" dirty="0" smtClean="0">
                <a:latin typeface="Times New Roman" pitchFamily="18" charset="0"/>
                <a:cs typeface="Times New Roman" pitchFamily="18" charset="0"/>
              </a:rPr>
              <a:t>, расположенный в английском городе </a:t>
            </a:r>
            <a:r>
              <a:rPr lang="ru-RU" b="1" dirty="0" err="1" smtClean="0">
                <a:latin typeface="Times New Roman" pitchFamily="18" charset="0"/>
                <a:cs typeface="Times New Roman" pitchFamily="18" charset="0"/>
              </a:rPr>
              <a:t>Дарем</a:t>
            </a:r>
            <a:r>
              <a:rPr lang="ru-RU" b="1" dirty="0" smtClean="0">
                <a:latin typeface="Times New Roman" pitchFamily="18" charset="0"/>
                <a:cs typeface="Times New Roman" pitchFamily="18" charset="0"/>
              </a:rPr>
              <a:t> на скалистом утёсе над рекой </a:t>
            </a:r>
            <a:r>
              <a:rPr lang="ru-RU" b="1" dirty="0" err="1" smtClean="0">
                <a:latin typeface="Times New Roman" pitchFamily="18" charset="0"/>
                <a:cs typeface="Times New Roman" pitchFamily="18" charset="0"/>
              </a:rPr>
              <a:t>Уир</a:t>
            </a:r>
            <a:r>
              <a:rPr lang="ru-RU" b="1" dirty="0" smtClean="0">
                <a:latin typeface="Times New Roman" pitchFamily="18" charset="0"/>
                <a:cs typeface="Times New Roman" pitchFamily="18" charset="0"/>
              </a:rPr>
              <a:t>. Рядом с ним высится ещё один памятник всемирного наследия — </a:t>
            </a:r>
            <a:r>
              <a:rPr lang="ru-RU" b="1" dirty="0" err="1" smtClean="0">
                <a:latin typeface="Times New Roman" pitchFamily="18" charset="0"/>
                <a:cs typeface="Times New Roman" pitchFamily="18" charset="0"/>
              </a:rPr>
              <a:t>Даремский</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собор.Даремский</a:t>
            </a:r>
            <a:r>
              <a:rPr lang="ru-RU" b="1" dirty="0" smtClean="0">
                <a:latin typeface="Times New Roman" pitchFamily="18" charset="0"/>
                <a:cs typeface="Times New Roman" pitchFamily="18" charset="0"/>
              </a:rPr>
              <a:t> (или </a:t>
            </a:r>
            <a:r>
              <a:rPr lang="ru-RU" b="1" dirty="0" err="1" smtClean="0">
                <a:latin typeface="Times New Roman" pitchFamily="18" charset="0"/>
                <a:cs typeface="Times New Roman" pitchFamily="18" charset="0"/>
              </a:rPr>
              <a:t>Дергемский</a:t>
            </a:r>
            <a:r>
              <a:rPr lang="ru-RU" b="1" dirty="0" smtClean="0">
                <a:latin typeface="Times New Roman" pitchFamily="18" charset="0"/>
                <a:cs typeface="Times New Roman" pitchFamily="18" charset="0"/>
              </a:rPr>
              <a:t>) замок был воздвигнут в XI веке сразу после норманнского завоевания Англии для защиты северных земель от шотландцев. Он служил резиденцией епископа </a:t>
            </a:r>
            <a:r>
              <a:rPr lang="ru-RU" b="1" dirty="0" err="1" smtClean="0">
                <a:latin typeface="Times New Roman" pitchFamily="18" charset="0"/>
                <a:cs typeface="Times New Roman" pitchFamily="18" charset="0"/>
              </a:rPr>
              <a:t>даремского</a:t>
            </a:r>
            <a:r>
              <a:rPr lang="ru-RU" b="1" dirty="0" smtClean="0">
                <a:latin typeface="Times New Roman" pitchFamily="18" charset="0"/>
                <a:cs typeface="Times New Roman" pitchFamily="18" charset="0"/>
              </a:rPr>
              <a:t>, правом назначения которого обладал монарх. В начале XIV века князь-епископ </a:t>
            </a:r>
            <a:r>
              <a:rPr lang="ru-RU" b="1" dirty="0" err="1" smtClean="0">
                <a:latin typeface="Times New Roman" pitchFamily="18" charset="0"/>
                <a:cs typeface="Times New Roman" pitchFamily="18" charset="0"/>
              </a:rPr>
              <a:t>Энтони</a:t>
            </a:r>
            <a:r>
              <a:rPr lang="ru-RU" b="1" dirty="0" smtClean="0">
                <a:latin typeface="Times New Roman" pitchFamily="18" charset="0"/>
                <a:cs typeface="Times New Roman" pitchFamily="18" charset="0"/>
              </a:rPr>
              <a:t> Бек построил в замке парадный зал длиной свыше 30 </a:t>
            </a:r>
            <a:r>
              <a:rPr lang="ru-RU" b="1" dirty="0" smtClean="0">
                <a:latin typeface="Times New Roman" pitchFamily="18" charset="0"/>
                <a:cs typeface="Times New Roman" pitchFamily="18" charset="0"/>
              </a:rPr>
              <a:t>метров.</a:t>
            </a:r>
            <a:endParaRPr lang="ru-RU" b="1" dirty="0">
              <a:latin typeface="Times New Roman" pitchFamily="18" charset="0"/>
              <a:cs typeface="Times New Roman" pitchFamily="18" charset="0"/>
            </a:endParaRPr>
          </a:p>
        </p:txBody>
      </p:sp>
      <p:pic>
        <p:nvPicPr>
          <p:cNvPr id="5" name="Содержимое 4" descr="280px-Durham_castle.jpg"/>
          <p:cNvPicPr>
            <a:picLocks noGrp="1" noChangeAspect="1"/>
          </p:cNvPicPr>
          <p:nvPr>
            <p:ph sz="half" idx="2"/>
          </p:nvPr>
        </p:nvPicPr>
        <p:blipFill>
          <a:blip r:embed="rId2"/>
          <a:stretch>
            <a:fillRect/>
          </a:stretch>
        </p:blipFill>
        <p:spPr>
          <a:xfrm>
            <a:off x="5000628" y="2357430"/>
            <a:ext cx="3973507" cy="2892287"/>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208</TotalTime>
  <Words>237</Words>
  <Application>Microsoft Office PowerPoint</Application>
  <PresentationFormat>Экран (4:3)</PresentationFormat>
  <Paragraphs>61</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Бумажная</vt:lpstr>
      <vt:lpstr>Научно – исследовательская работа по теме: English castles and fortresses. Английские замки и крепости.</vt:lpstr>
      <vt:lpstr> Work schedule (план работы):</vt:lpstr>
      <vt:lpstr>Introduction(введение)</vt:lpstr>
      <vt:lpstr>The Tower (Тауэр)</vt:lpstr>
      <vt:lpstr>Buckingham Palace (Букингемский дворец)</vt:lpstr>
      <vt:lpstr>Leeds castle (Замок Лидс)</vt:lpstr>
      <vt:lpstr>Rochester castle(Ро́честерский за́мок)</vt:lpstr>
      <vt:lpstr>Kensington Palace (Кенсингтонский дворец)</vt:lpstr>
      <vt:lpstr>  Durham castle (Даремский замок )</vt:lpstr>
      <vt:lpstr>Windsor Castle ( Виндзорский  замок)</vt:lpstr>
      <vt:lpstr>Carnarvon Castle (Carnarvon Castle)</vt:lpstr>
      <vt:lpstr>Lincoln Castle (Замок Линкольн)</vt:lpstr>
      <vt:lpstr> Harlech  Castle (Замок  Харлек)</vt:lpstr>
      <vt:lpstr>      Beaumaris  castle (Замок  Бомарис) </vt:lpstr>
      <vt:lpstr>Caerphilly  Castle (Замок Кайрфилли)</vt:lpstr>
      <vt:lpstr>   Сonclusion (заключение)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Научно – исследовательская работа по теме: English castles and fortresses!(Английские замки и крепости!)</dc:title>
  <dc:creator>Люба</dc:creator>
  <cp:lastModifiedBy>com6</cp:lastModifiedBy>
  <cp:revision>22</cp:revision>
  <dcterms:created xsi:type="dcterms:W3CDTF">2016-12-16T15:44:28Z</dcterms:created>
  <dcterms:modified xsi:type="dcterms:W3CDTF">2016-12-21T07:12:14Z</dcterms:modified>
</cp:coreProperties>
</file>