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6A-4646-4618-A2ED-5A5D4751440F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B037-E162-4C8B-AC6C-AF1FF52EA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6A-4646-4618-A2ED-5A5D4751440F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B037-E162-4C8B-AC6C-AF1FF52EA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6A-4646-4618-A2ED-5A5D4751440F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B037-E162-4C8B-AC6C-AF1FF52EA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6A-4646-4618-A2ED-5A5D4751440F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B037-E162-4C8B-AC6C-AF1FF52EA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6A-4646-4618-A2ED-5A5D4751440F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B037-E162-4C8B-AC6C-AF1FF52EA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6A-4646-4618-A2ED-5A5D4751440F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B037-E162-4C8B-AC6C-AF1FF52EA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6A-4646-4618-A2ED-5A5D4751440F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B037-E162-4C8B-AC6C-AF1FF52EA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6A-4646-4618-A2ED-5A5D4751440F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B037-E162-4C8B-AC6C-AF1FF52EA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6A-4646-4618-A2ED-5A5D4751440F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B037-E162-4C8B-AC6C-AF1FF52EA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6A-4646-4618-A2ED-5A5D4751440F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B037-E162-4C8B-AC6C-AF1FF52EA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6A-4646-4618-A2ED-5A5D4751440F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6B037-E162-4C8B-AC6C-AF1FF52EA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226A-4646-4618-A2ED-5A5D4751440F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6B037-E162-4C8B-AC6C-AF1FF52EA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187450" y="404813"/>
            <a:ext cx="77041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/>
            <a:r>
              <a:rPr lang="ru-RU" sz="2400">
                <a:latin typeface="Calibri" pitchFamily="34" charset="0"/>
              </a:rPr>
              <a:t>Каждый  материальный объект,  с  которым  происходят  изменения,  становится  источником  информации.  Эту информацию мы  получаем в виде  сигналов.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30325" y="1989138"/>
            <a:ext cx="349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Различают   сигналы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859338" y="198913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световые</a:t>
            </a:r>
          </a:p>
        </p:txBody>
      </p:sp>
      <p:pic>
        <p:nvPicPr>
          <p:cNvPr id="26629" name="Picture 5" descr="Мая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492375"/>
            <a:ext cx="6840537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859338" y="198913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звуковые</a:t>
            </a:r>
          </a:p>
        </p:txBody>
      </p:sp>
      <p:pic>
        <p:nvPicPr>
          <p:cNvPr id="26631" name="Picture 7" descr="Труб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0225" y="2528888"/>
            <a:ext cx="58674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859338" y="198913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тепловые</a:t>
            </a:r>
          </a:p>
        </p:txBody>
      </p:sp>
      <p:pic>
        <p:nvPicPr>
          <p:cNvPr id="26633" name="Picture 9" descr="Кам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7200" y="2420938"/>
            <a:ext cx="52863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932363" y="1989138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механические</a:t>
            </a:r>
          </a:p>
        </p:txBody>
      </p:sp>
      <p:pic>
        <p:nvPicPr>
          <p:cNvPr id="26635" name="Picture 11" descr="Водолаз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2420938"/>
            <a:ext cx="5984875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932363" y="1989138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электрические</a:t>
            </a:r>
          </a:p>
        </p:txBody>
      </p:sp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2492375"/>
            <a:ext cx="6096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  <a:noFill/>
          <a:ln w="92075" cmpd="dbl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28" grpId="0"/>
      <p:bldP spid="26628" grpId="1"/>
      <p:bldP spid="26630" grpId="0"/>
      <p:bldP spid="26630" grpId="1"/>
      <p:bldP spid="26632" grpId="0"/>
      <p:bldP spid="26632" grpId="1"/>
      <p:bldP spid="26634" grpId="0"/>
      <p:bldP spid="26634" grpId="1"/>
      <p:bldP spid="266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36638" y="1017588"/>
            <a:ext cx="7656512" cy="4376737"/>
          </a:xfrm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  <a:noFill/>
          <a:ln w="92075" cmpd="dbl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116013" y="706438"/>
            <a:ext cx="78120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/>
            <a:r>
              <a:rPr lang="ru-RU" sz="2400" b="1" i="1">
                <a:solidFill>
                  <a:schemeClr val="tx2"/>
                </a:solidFill>
                <a:latin typeface="Calibri" pitchFamily="34" charset="0"/>
              </a:rPr>
              <a:t>Непрерывный  сигнал  </a:t>
            </a:r>
            <a:r>
              <a:rPr lang="ru-RU" sz="2400">
                <a:latin typeface="Calibri" pitchFamily="34" charset="0"/>
              </a:rPr>
              <a:t>принимает  бесконечное  множество  значений  из  некоторого  диапазона.  Между  значениями,  которые  он  принимает,  нет  разрывов.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104900" y="836613"/>
            <a:ext cx="8039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/>
            <a:r>
              <a:rPr lang="ru-RU" sz="2400" b="1" i="1">
                <a:solidFill>
                  <a:schemeClr val="tx2"/>
                </a:solidFill>
                <a:latin typeface="Calibri" pitchFamily="34" charset="0"/>
              </a:rPr>
              <a:t>Дискретный  сигнал </a:t>
            </a:r>
            <a:r>
              <a:rPr lang="ru-RU" sz="2400">
                <a:latin typeface="Calibri" pitchFamily="34" charset="0"/>
              </a:rPr>
              <a:t>принимает  конечное число значений.  Все  значения  дискретного сигнала  можно пронумеровать  целыми числами.</a:t>
            </a:r>
          </a:p>
        </p:txBody>
      </p:sp>
      <p:pic>
        <p:nvPicPr>
          <p:cNvPr id="27652" name="Picture 4" descr="Реч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2600325"/>
            <a:ext cx="417036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Светоф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024063"/>
            <a:ext cx="3429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619250" y="5984875"/>
            <a:ext cx="608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Речь 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  <a:noFill/>
          <a:ln w="92075" cmpd="dbl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54" grpId="0"/>
      <p:bldP spid="2765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"/>
          <p:cNvSpPr txBox="1">
            <a:spLocks noChangeArrowheads="1"/>
          </p:cNvSpPr>
          <p:nvPr/>
        </p:nvSpPr>
        <p:spPr bwMode="auto">
          <a:xfrm>
            <a:off x="1116013" y="1196975"/>
            <a:ext cx="7848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ru-RU" sz="2400">
                <a:latin typeface="Calibri" pitchFamily="34" charset="0"/>
              </a:rPr>
              <a:t>По  способу  восприятия  человеком  информация может быть  разделена  на  следующие  виды:</a:t>
            </a:r>
          </a:p>
        </p:txBody>
      </p:sp>
      <p:pic>
        <p:nvPicPr>
          <p:cNvPr id="28676" name="Picture 4" descr="Гла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413" y="2414588"/>
            <a:ext cx="1908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619250" y="6113463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</a:t>
            </a:r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тактильная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804025" y="4005263"/>
            <a:ext cx="212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аудиальная </a:t>
            </a:r>
            <a:r>
              <a:rPr lang="ru-RU" sz="2400">
                <a:latin typeface="Calibri" pitchFamily="34" charset="0"/>
              </a:rPr>
              <a:t> 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67175" y="5157788"/>
            <a:ext cx="241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обонятельная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6948488" y="6113463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</a:t>
            </a:r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вкусовая </a:t>
            </a:r>
          </a:p>
        </p:txBody>
      </p:sp>
      <p:pic>
        <p:nvPicPr>
          <p:cNvPr id="28681" name="Picture 9" descr="Язы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50" y="4718050"/>
            <a:ext cx="2058988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Ру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6075" y="4359275"/>
            <a:ext cx="22971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Обоня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75" y="2773363"/>
            <a:ext cx="1785938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2" descr="Слух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6388" y="2414588"/>
            <a:ext cx="21526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476375" y="3789363"/>
            <a:ext cx="219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</a:t>
            </a:r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визуальная</a:t>
            </a:r>
            <a:r>
              <a:rPr lang="ru-RU" sz="2400">
                <a:latin typeface="Calibri" pitchFamily="34" charset="0"/>
              </a:rPr>
              <a:t> </a:t>
            </a:r>
          </a:p>
        </p:txBody>
      </p:sp>
      <p:sp>
        <p:nvSpPr>
          <p:cNvPr id="21516" name="Заголовок 2"/>
          <p:cNvSpPr>
            <a:spLocks/>
          </p:cNvSpPr>
          <p:nvPr/>
        </p:nvSpPr>
        <p:spPr bwMode="auto">
          <a:xfrm>
            <a:off x="1042988" y="188913"/>
            <a:ext cx="76438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Виды информации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  <a:noFill/>
          <a:ln w="92075" cmpd="dbl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  <p:bldP spid="28679" grpId="0"/>
      <p:bldP spid="28680" grpId="0"/>
      <p:bldP spid="286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10"/>
          <p:cNvSpPr>
            <a:spLocks noChangeShapeType="1"/>
          </p:cNvSpPr>
          <p:nvPr/>
        </p:nvSpPr>
        <p:spPr bwMode="auto">
          <a:xfrm flipV="1">
            <a:off x="4643438" y="1484313"/>
            <a:ext cx="0" cy="1368425"/>
          </a:xfrm>
          <a:prstGeom prst="line">
            <a:avLst/>
          </a:prstGeom>
          <a:noFill/>
          <a:ln w="57150">
            <a:solidFill>
              <a:srgbClr val="769D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3" name="Line 11"/>
          <p:cNvSpPr>
            <a:spLocks noChangeShapeType="1"/>
          </p:cNvSpPr>
          <p:nvPr/>
        </p:nvSpPr>
        <p:spPr bwMode="auto">
          <a:xfrm flipH="1" flipV="1">
            <a:off x="2411413" y="1989138"/>
            <a:ext cx="2268537" cy="863600"/>
          </a:xfrm>
          <a:prstGeom prst="line">
            <a:avLst/>
          </a:prstGeom>
          <a:noFill/>
          <a:ln w="57150">
            <a:solidFill>
              <a:srgbClr val="769D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4" name="Line 12"/>
          <p:cNvSpPr>
            <a:spLocks noChangeShapeType="1"/>
          </p:cNvSpPr>
          <p:nvPr/>
        </p:nvSpPr>
        <p:spPr bwMode="auto">
          <a:xfrm flipV="1">
            <a:off x="4643438" y="2024063"/>
            <a:ext cx="2052637" cy="828675"/>
          </a:xfrm>
          <a:prstGeom prst="line">
            <a:avLst/>
          </a:prstGeom>
          <a:noFill/>
          <a:ln w="57150">
            <a:solidFill>
              <a:srgbClr val="769D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5" name="Line 13"/>
          <p:cNvSpPr>
            <a:spLocks noChangeShapeType="1"/>
          </p:cNvSpPr>
          <p:nvPr/>
        </p:nvSpPr>
        <p:spPr bwMode="auto">
          <a:xfrm flipH="1" flipV="1">
            <a:off x="4716463" y="3536950"/>
            <a:ext cx="2411412" cy="1260475"/>
          </a:xfrm>
          <a:prstGeom prst="line">
            <a:avLst/>
          </a:prstGeom>
          <a:noFill/>
          <a:ln w="57150">
            <a:solidFill>
              <a:srgbClr val="769DCC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" name="Line 14"/>
          <p:cNvSpPr>
            <a:spLocks noChangeShapeType="1"/>
          </p:cNvSpPr>
          <p:nvPr/>
        </p:nvSpPr>
        <p:spPr bwMode="auto">
          <a:xfrm flipV="1">
            <a:off x="4716463" y="3536950"/>
            <a:ext cx="0" cy="1908175"/>
          </a:xfrm>
          <a:prstGeom prst="line">
            <a:avLst/>
          </a:prstGeom>
          <a:noFill/>
          <a:ln w="57150">
            <a:solidFill>
              <a:srgbClr val="769DCC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Line 15"/>
          <p:cNvSpPr>
            <a:spLocks noChangeShapeType="1"/>
          </p:cNvSpPr>
          <p:nvPr/>
        </p:nvSpPr>
        <p:spPr bwMode="auto">
          <a:xfrm flipV="1">
            <a:off x="2916238" y="3536950"/>
            <a:ext cx="1800225" cy="1260475"/>
          </a:xfrm>
          <a:prstGeom prst="line">
            <a:avLst/>
          </a:prstGeom>
          <a:noFill/>
          <a:ln w="57150">
            <a:solidFill>
              <a:srgbClr val="769DCC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124075" y="2852738"/>
            <a:ext cx="4968875" cy="649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Свойства информации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042988" y="1412875"/>
            <a:ext cx="2413000" cy="5762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Актуальность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708400" y="981075"/>
            <a:ext cx="1800225" cy="5762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Полнота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443663" y="4797425"/>
            <a:ext cx="2413000" cy="5762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Полезность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84888" y="1412875"/>
            <a:ext cx="2413000" cy="5762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Понятность</a:t>
            </a:r>
            <a:r>
              <a:rPr lang="ru-RU" sz="240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42988" y="4797425"/>
            <a:ext cx="2413000" cy="5762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Достоверность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35375" y="5445125"/>
            <a:ext cx="2413000" cy="5762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Объективность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  <a:noFill/>
          <a:ln w="92075" cmpd="dbl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/>
          </p:cNvSpPr>
          <p:nvPr/>
        </p:nvSpPr>
        <p:spPr bwMode="auto">
          <a:xfrm>
            <a:off x="1042988" y="188913"/>
            <a:ext cx="76438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Самое главное</a:t>
            </a:r>
          </a:p>
        </p:txBody>
      </p:sp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250825" y="871538"/>
            <a:ext cx="860425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just">
              <a:lnSpc>
                <a:spcPct val="110000"/>
              </a:lnSpc>
              <a:spcBef>
                <a:spcPct val="30000"/>
              </a:spcBef>
            </a:pPr>
            <a:r>
              <a:rPr lang="ru-RU" sz="2000" b="1" i="1">
                <a:latin typeface="Calibri" pitchFamily="34" charset="0"/>
              </a:rPr>
              <a:t>Информация  для  человека</a:t>
            </a:r>
            <a:r>
              <a:rPr lang="ru-RU" sz="2000" i="1">
                <a:latin typeface="Calibri" pitchFamily="34" charset="0"/>
              </a:rPr>
              <a:t>  </a:t>
            </a:r>
            <a:r>
              <a:rPr lang="ru-RU" sz="2000">
                <a:latin typeface="Calibri" pitchFamily="34" charset="0"/>
              </a:rPr>
              <a:t>—  это  содержание  сигналов  (сообщения),  которые  он  получает  из  различных  источников.</a:t>
            </a:r>
          </a:p>
          <a:p>
            <a:pPr indent="182563" algn="just">
              <a:lnSpc>
                <a:spcPct val="110000"/>
              </a:lnSpc>
              <a:spcBef>
                <a:spcPct val="30000"/>
              </a:spcBef>
            </a:pPr>
            <a:r>
              <a:rPr lang="ru-RU" sz="2000">
                <a:latin typeface="Calibri" pitchFamily="34" charset="0"/>
              </a:rPr>
              <a:t>Сигналы  могут  быть:</a:t>
            </a:r>
          </a:p>
          <a:p>
            <a:pPr indent="182563" algn="just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 </a:t>
            </a:r>
            <a:r>
              <a:rPr lang="ru-RU" sz="2000" b="1" i="1">
                <a:latin typeface="Calibri" pitchFamily="34" charset="0"/>
              </a:rPr>
              <a:t>непрерывными</a:t>
            </a:r>
            <a:r>
              <a:rPr lang="ru-RU" sz="2000">
                <a:latin typeface="Calibri" pitchFamily="34" charset="0"/>
              </a:rPr>
              <a:t>  - они принимают  бесконечное  множество  значений  из  некоторого  диапазона;</a:t>
            </a:r>
          </a:p>
          <a:p>
            <a:pPr indent="182563" algn="just">
              <a:lnSpc>
                <a:spcPct val="11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ru-RU" sz="2000" b="1" i="1">
                <a:latin typeface="Calibri" pitchFamily="34" charset="0"/>
              </a:rPr>
              <a:t>дискретными</a:t>
            </a:r>
            <a:r>
              <a:rPr lang="ru-RU" sz="2000" b="1">
                <a:latin typeface="Calibri" pitchFamily="34" charset="0"/>
              </a:rPr>
              <a:t> – </a:t>
            </a:r>
            <a:r>
              <a:rPr lang="ru-RU" sz="2000">
                <a:latin typeface="Calibri" pitchFamily="34" charset="0"/>
              </a:rPr>
              <a:t>они принимают  конечное  число  значений,  которые  можно  пронумеровать.</a:t>
            </a:r>
          </a:p>
          <a:p>
            <a:pPr indent="182563" algn="just">
              <a:lnSpc>
                <a:spcPct val="110000"/>
              </a:lnSpc>
              <a:spcBef>
                <a:spcPct val="30000"/>
              </a:spcBef>
            </a:pPr>
            <a:r>
              <a:rPr lang="ru-RU" sz="2000">
                <a:latin typeface="Calibri" pitchFamily="34" charset="0"/>
              </a:rPr>
              <a:t>По  способу  восприятия  человеком  выделяют  </a:t>
            </a:r>
            <a:r>
              <a:rPr lang="ru-RU" sz="2000" b="1" i="1">
                <a:latin typeface="Calibri" pitchFamily="34" charset="0"/>
              </a:rPr>
              <a:t>визуальную,  аудиальную,  обонятельную,  вкусовую,  тактильную </a:t>
            </a:r>
            <a:r>
              <a:rPr lang="ru-RU" sz="2000">
                <a:latin typeface="Calibri" pitchFamily="34" charset="0"/>
              </a:rPr>
              <a:t>информацию</a:t>
            </a:r>
            <a:r>
              <a:rPr lang="ru-RU" sz="2000" b="1">
                <a:latin typeface="Calibri" pitchFamily="34" charset="0"/>
              </a:rPr>
              <a:t>.</a:t>
            </a:r>
          </a:p>
          <a:p>
            <a:pPr indent="182563" algn="just">
              <a:lnSpc>
                <a:spcPct val="110000"/>
              </a:lnSpc>
              <a:spcBef>
                <a:spcPct val="30000"/>
              </a:spcBef>
            </a:pPr>
            <a:r>
              <a:rPr lang="ru-RU" sz="2000" b="1" i="1">
                <a:latin typeface="Calibri" pitchFamily="34" charset="0"/>
              </a:rPr>
              <a:t>Объективность,  достоверность,  полноту,  актуальность,  полезность и  понятность</a:t>
            </a:r>
            <a:r>
              <a:rPr lang="ru-RU" sz="2000" i="1">
                <a:latin typeface="Calibri" pitchFamily="34" charset="0"/>
              </a:rPr>
              <a:t>  </a:t>
            </a:r>
            <a:r>
              <a:rPr lang="ru-RU" sz="2000">
                <a:latin typeface="Calibri" pitchFamily="34" charset="0"/>
              </a:rPr>
              <a:t>называют  </a:t>
            </a:r>
            <a:r>
              <a:rPr lang="ru-RU" sz="2000" b="1" i="1">
                <a:latin typeface="Calibri" pitchFamily="34" charset="0"/>
              </a:rPr>
              <a:t>свойствами  информации</a:t>
            </a:r>
            <a:r>
              <a:rPr lang="ru-RU" sz="2000">
                <a:latin typeface="Calibri" pitchFamily="34" charset="0"/>
              </a:rPr>
              <a:t>. </a:t>
            </a:r>
          </a:p>
          <a:p>
            <a:pPr indent="182563" algn="just">
              <a:lnSpc>
                <a:spcPct val="110000"/>
              </a:lnSpc>
              <a:spcBef>
                <a:spcPct val="30000"/>
              </a:spcBef>
            </a:pPr>
            <a:r>
              <a:rPr lang="ru-RU">
                <a:solidFill>
                  <a:schemeClr val="bg1"/>
                </a:solidFill>
                <a:latin typeface="Calibri" pitchFamily="34" charset="0"/>
              </a:rPr>
              <a:t>Одна и та же информация  может обладать  разными свойствами для разных  людей.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  <a:noFill/>
          <a:ln w="92075" cmpd="dbl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2492375"/>
            <a:ext cx="7812087" cy="2582863"/>
            <a:chOff x="249" y="2205"/>
            <a:chExt cx="5103" cy="1765"/>
          </a:xfrm>
        </p:grpSpPr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 flipV="1">
              <a:off x="521" y="2228"/>
              <a:ext cx="0" cy="16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 flipV="1">
              <a:off x="340" y="3612"/>
              <a:ext cx="2222" cy="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 flipV="1">
              <a:off x="3243" y="2228"/>
              <a:ext cx="0" cy="16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 flipV="1">
              <a:off x="3107" y="3589"/>
              <a:ext cx="22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249" y="2205"/>
              <a:ext cx="20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Calibri" pitchFamily="34" charset="0"/>
                </a:rPr>
                <a:t>F</a:t>
              </a:r>
              <a:endParaRPr lang="ru-RU" sz="2400" b="1" i="1">
                <a:latin typeface="Calibri" pitchFamily="34" charset="0"/>
              </a:endParaRPr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2925" y="2205"/>
              <a:ext cx="20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Calibri" pitchFamily="34" charset="0"/>
                </a:rPr>
                <a:t>F</a:t>
              </a:r>
              <a:endParaRPr lang="ru-RU" sz="2400" b="1" i="1">
                <a:latin typeface="Calibri" pitchFamily="34" charset="0"/>
              </a:endParaRPr>
            </a:p>
          </p:txBody>
        </p:sp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2245" y="3656"/>
              <a:ext cx="204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Calibri" pitchFamily="34" charset="0"/>
                </a:rPr>
                <a:t>t</a:t>
              </a:r>
              <a:endParaRPr lang="ru-RU" sz="2400" b="1" i="1">
                <a:latin typeface="Calibri" pitchFamily="34" charset="0"/>
              </a:endParaRPr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5148" y="3658"/>
              <a:ext cx="20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Calibri" pitchFamily="34" charset="0"/>
                </a:rPr>
                <a:t>t</a:t>
              </a:r>
              <a:endParaRPr lang="ru-RU" sz="2400" b="1" i="1">
                <a:latin typeface="Calibri" pitchFamily="34" charset="0"/>
              </a:endParaRPr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>
              <a:off x="3243" y="2931"/>
              <a:ext cx="363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 flipV="1">
              <a:off x="3606" y="2500"/>
              <a:ext cx="0" cy="43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3606" y="2500"/>
              <a:ext cx="227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 flipV="1">
              <a:off x="3833" y="2500"/>
              <a:ext cx="0" cy="522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3833" y="3022"/>
              <a:ext cx="499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 flipV="1">
              <a:off x="4332" y="3022"/>
              <a:ext cx="0" cy="385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4332" y="3407"/>
              <a:ext cx="25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 flipV="1">
              <a:off x="4581" y="2659"/>
              <a:ext cx="0" cy="748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>
              <a:off x="4581" y="2659"/>
              <a:ext cx="386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auto">
            <a:xfrm>
              <a:off x="544" y="2376"/>
              <a:ext cx="1633" cy="955"/>
            </a:xfrm>
            <a:custGeom>
              <a:avLst/>
              <a:gdLst>
                <a:gd name="T0" fmla="*/ 0 w 1633"/>
                <a:gd name="T1" fmla="*/ 737 h 955"/>
                <a:gd name="T2" fmla="*/ 363 w 1633"/>
                <a:gd name="T3" fmla="*/ 56 h 955"/>
                <a:gd name="T4" fmla="*/ 680 w 1633"/>
                <a:gd name="T5" fmla="*/ 442 h 955"/>
                <a:gd name="T6" fmla="*/ 907 w 1633"/>
                <a:gd name="T7" fmla="*/ 464 h 955"/>
                <a:gd name="T8" fmla="*/ 1134 w 1633"/>
                <a:gd name="T9" fmla="*/ 895 h 955"/>
                <a:gd name="T10" fmla="*/ 1474 w 1633"/>
                <a:gd name="T11" fmla="*/ 102 h 955"/>
                <a:gd name="T12" fmla="*/ 1633 w 1633"/>
                <a:gd name="T13" fmla="*/ 283 h 9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3"/>
                <a:gd name="T22" fmla="*/ 0 h 955"/>
                <a:gd name="T23" fmla="*/ 1633 w 1633"/>
                <a:gd name="T24" fmla="*/ 955 h 9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3" h="955">
                  <a:moveTo>
                    <a:pt x="0" y="737"/>
                  </a:moveTo>
                  <a:cubicBezTo>
                    <a:pt x="125" y="421"/>
                    <a:pt x="250" y="105"/>
                    <a:pt x="363" y="56"/>
                  </a:cubicBezTo>
                  <a:cubicBezTo>
                    <a:pt x="476" y="7"/>
                    <a:pt x="589" y="374"/>
                    <a:pt x="680" y="442"/>
                  </a:cubicBezTo>
                  <a:cubicBezTo>
                    <a:pt x="771" y="510"/>
                    <a:pt x="831" y="389"/>
                    <a:pt x="907" y="464"/>
                  </a:cubicBezTo>
                  <a:cubicBezTo>
                    <a:pt x="983" y="539"/>
                    <a:pt x="1040" y="955"/>
                    <a:pt x="1134" y="895"/>
                  </a:cubicBezTo>
                  <a:cubicBezTo>
                    <a:pt x="1228" y="835"/>
                    <a:pt x="1391" y="204"/>
                    <a:pt x="1474" y="102"/>
                  </a:cubicBezTo>
                  <a:cubicBezTo>
                    <a:pt x="1557" y="0"/>
                    <a:pt x="1607" y="253"/>
                    <a:pt x="1633" y="283"/>
                  </a:cubicBezTo>
                </a:path>
              </a:pathLst>
            </a:custGeom>
            <a:noFill/>
            <a:ln w="38100" cmpd="sng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26" name="Text Box 22"/>
          <p:cNvSpPr txBox="1">
            <a:spLocks noChangeArrowheads="1"/>
          </p:cNvSpPr>
          <p:nvPr/>
        </p:nvSpPr>
        <p:spPr bwMode="auto">
          <a:xfrm>
            <a:off x="1079500" y="1268413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4625"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Укажите тип сигнала (дискретный или непрерывный), соответствующий графическим изображениям</a:t>
            </a:r>
          </a:p>
        </p:txBody>
      </p:sp>
      <p:sp>
        <p:nvSpPr>
          <p:cNvPr id="26627" name="Заголовок 2"/>
          <p:cNvSpPr>
            <a:spLocks/>
          </p:cNvSpPr>
          <p:nvPr/>
        </p:nvSpPr>
        <p:spPr bwMode="auto">
          <a:xfrm>
            <a:off x="1042988" y="188913"/>
            <a:ext cx="76438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Задания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  <a:noFill/>
          <a:ln w="92075" cmpd="dbl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187450" y="2384425"/>
            <a:ext cx="2376488" cy="396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Объективность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187450" y="3033713"/>
            <a:ext cx="2376488" cy="396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Достоверность</a:t>
            </a:r>
            <a:r>
              <a:rPr lang="ru-RU" sz="2200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187450" y="3679825"/>
            <a:ext cx="2376488" cy="396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Актуальность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187450" y="4329113"/>
            <a:ext cx="2376488" cy="396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Полезность </a:t>
            </a:r>
            <a:endParaRPr lang="ru-RU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187450" y="4903788"/>
            <a:ext cx="2376488" cy="396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Понятность</a:t>
            </a:r>
            <a:r>
              <a:rPr lang="ru-RU" sz="2200" b="1">
                <a:solidFill>
                  <a:srgbClr val="FFFFFF"/>
                </a:solidFill>
                <a:cs typeface="Arial" charset="0"/>
              </a:rPr>
              <a:t> </a:t>
            </a: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187450" y="5553075"/>
            <a:ext cx="2376488" cy="396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Полнота 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4643438" y="2097088"/>
            <a:ext cx="4319587" cy="539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Информация выражена на языке,</a:t>
            </a:r>
          </a:p>
          <a:p>
            <a:pPr algn="ctr"/>
            <a:r>
              <a:rPr lang="ru-RU">
                <a:latin typeface="Calibri" pitchFamily="34" charset="0"/>
              </a:rPr>
              <a:t> доступном для получателя </a:t>
            </a:r>
          </a:p>
        </p:txBody>
      </p:sp>
      <p:sp>
        <p:nvSpPr>
          <p:cNvPr id="27656" name="Rectangle 11"/>
          <p:cNvSpPr>
            <a:spLocks noChangeArrowheads="1"/>
          </p:cNvSpPr>
          <p:nvPr/>
        </p:nvSpPr>
        <p:spPr bwMode="auto">
          <a:xfrm>
            <a:off x="4678363" y="2781300"/>
            <a:ext cx="4319587" cy="539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Информация позволяет получателю</a:t>
            </a:r>
          </a:p>
          <a:p>
            <a:pPr algn="ctr"/>
            <a:r>
              <a:rPr lang="ru-RU">
                <a:latin typeface="Calibri" pitchFamily="34" charset="0"/>
              </a:rPr>
              <a:t>решать стоящие перед ним задачи </a:t>
            </a:r>
          </a:p>
        </p:txBody>
      </p:sp>
      <p:sp>
        <p:nvSpPr>
          <p:cNvPr id="27657" name="Rectangle 12"/>
          <p:cNvSpPr>
            <a:spLocks noChangeArrowheads="1"/>
          </p:cNvSpPr>
          <p:nvPr/>
        </p:nvSpPr>
        <p:spPr bwMode="auto">
          <a:xfrm>
            <a:off x="4678363" y="3465513"/>
            <a:ext cx="4319587" cy="539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Информация важна, существенна </a:t>
            </a:r>
          </a:p>
          <a:p>
            <a:pPr algn="ctr"/>
            <a:r>
              <a:rPr lang="ru-RU">
                <a:latin typeface="Calibri" pitchFamily="34" charset="0"/>
              </a:rPr>
              <a:t>в настоящий момент времени </a:t>
            </a:r>
          </a:p>
        </p:txBody>
      </p:sp>
      <p:sp>
        <p:nvSpPr>
          <p:cNvPr id="27658" name="Rectangle 13"/>
          <p:cNvSpPr>
            <a:spLocks noChangeArrowheads="1"/>
          </p:cNvSpPr>
          <p:nvPr/>
        </p:nvSpPr>
        <p:spPr bwMode="auto">
          <a:xfrm>
            <a:off x="4678363" y="4184650"/>
            <a:ext cx="4319587" cy="8286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Информация достаточна для </a:t>
            </a:r>
          </a:p>
          <a:p>
            <a:pPr algn="ctr"/>
            <a:r>
              <a:rPr lang="ru-RU">
                <a:latin typeface="Calibri" pitchFamily="34" charset="0"/>
              </a:rPr>
              <a:t>понимания ситуации </a:t>
            </a:r>
          </a:p>
          <a:p>
            <a:pPr algn="ctr"/>
            <a:r>
              <a:rPr lang="ru-RU">
                <a:latin typeface="Calibri" pitchFamily="34" charset="0"/>
              </a:rPr>
              <a:t>и принятия решения </a:t>
            </a:r>
          </a:p>
        </p:txBody>
      </p:sp>
      <p:sp>
        <p:nvSpPr>
          <p:cNvPr id="27659" name="Rectangle 14"/>
          <p:cNvSpPr>
            <a:spLocks noChangeArrowheads="1"/>
          </p:cNvSpPr>
          <p:nvPr/>
        </p:nvSpPr>
        <p:spPr bwMode="auto">
          <a:xfrm>
            <a:off x="4714875" y="5192713"/>
            <a:ext cx="4319588" cy="539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Информация отражает истинное</a:t>
            </a:r>
          </a:p>
          <a:p>
            <a:pPr algn="ctr"/>
            <a:r>
              <a:rPr lang="ru-RU">
                <a:latin typeface="Calibri" pitchFamily="34" charset="0"/>
              </a:rPr>
              <a:t>положение дел </a:t>
            </a:r>
          </a:p>
        </p:txBody>
      </p:sp>
      <p:sp>
        <p:nvSpPr>
          <p:cNvPr id="27660" name="Rectangle 15"/>
          <p:cNvSpPr>
            <a:spLocks noChangeArrowheads="1"/>
          </p:cNvSpPr>
          <p:nvPr/>
        </p:nvSpPr>
        <p:spPr bwMode="auto">
          <a:xfrm>
            <a:off x="4714875" y="5876925"/>
            <a:ext cx="4319588" cy="539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Информация не зависит от чьего</a:t>
            </a:r>
          </a:p>
          <a:p>
            <a:pPr algn="ctr"/>
            <a:r>
              <a:rPr lang="ru-RU">
                <a:latin typeface="Calibri" pitchFamily="34" charset="0"/>
              </a:rPr>
              <a:t>либо мнения </a:t>
            </a:r>
          </a:p>
        </p:txBody>
      </p:sp>
      <p:sp>
        <p:nvSpPr>
          <p:cNvPr id="27661" name="Text Box 16"/>
          <p:cNvSpPr txBox="1">
            <a:spLocks noChangeArrowheads="1"/>
          </p:cNvSpPr>
          <p:nvPr/>
        </p:nvSpPr>
        <p:spPr bwMode="auto">
          <a:xfrm>
            <a:off x="1042988" y="1089025"/>
            <a:ext cx="7850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88900">
              <a:spcBef>
                <a:spcPct val="50000"/>
              </a:spcBef>
            </a:pPr>
            <a:r>
              <a:rPr lang="ru-RU" sz="2400">
                <a:latin typeface="Calibri" pitchFamily="34" charset="0"/>
              </a:rPr>
              <a:t>Установите соответствие между свойствами информации и их описаниями</a:t>
            </a:r>
          </a:p>
        </p:txBody>
      </p:sp>
      <p:sp>
        <p:nvSpPr>
          <p:cNvPr id="27662" name="Заголовок 2"/>
          <p:cNvSpPr>
            <a:spLocks/>
          </p:cNvSpPr>
          <p:nvPr/>
        </p:nvSpPr>
        <p:spPr bwMode="auto">
          <a:xfrm>
            <a:off x="1042988" y="188913"/>
            <a:ext cx="76438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Задание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  <a:noFill/>
          <a:ln w="92075" cmpd="dbl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116013" y="1052513"/>
            <a:ext cx="7704137" cy="86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Информация  для  человека</a:t>
            </a:r>
            <a:r>
              <a:rPr lang="ru-RU" sz="2000" dirty="0"/>
              <a:t>  —  это  содержание  сигналов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(сообщения),  которые  он  получает  из  различных  источников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52525" y="2205038"/>
            <a:ext cx="1584325" cy="4683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Сигналы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187450" y="4689475"/>
            <a:ext cx="1584325" cy="10080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Свойства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информации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708400" y="2060575"/>
            <a:ext cx="1800225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Дискретные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673475" y="2636838"/>
            <a:ext cx="1835150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Непрерывные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2773363" y="2239963"/>
            <a:ext cx="971550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2736850" y="2455863"/>
            <a:ext cx="936625" cy="3238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6911975" y="3213100"/>
            <a:ext cx="1873250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Визуальная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6911975" y="3789363"/>
            <a:ext cx="1873250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Вкусовая</a:t>
            </a:r>
            <a:endParaRPr lang="ru-RU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6911975" y="4294188"/>
            <a:ext cx="1908175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Тактильная</a:t>
            </a:r>
            <a:endParaRPr lang="ru-RU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6911975" y="4870450"/>
            <a:ext cx="1908175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Аудиальная</a:t>
            </a:r>
            <a:endParaRPr lang="ru-RU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6913563" y="5410200"/>
            <a:ext cx="1906587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Обонятельная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3743325" y="3429000"/>
            <a:ext cx="1873250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Объективность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3708400" y="4005263"/>
            <a:ext cx="1908175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Полнота 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743325" y="4510088"/>
            <a:ext cx="1908175" cy="3952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Понятность 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3708400" y="5086350"/>
            <a:ext cx="1943100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Актуальность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3744913" y="5626100"/>
            <a:ext cx="1906587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Достоверность</a:t>
            </a:r>
            <a:endParaRPr lang="ru-RU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3706813" y="6165850"/>
            <a:ext cx="1906587" cy="3952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Полезность</a:t>
            </a:r>
            <a:endParaRPr lang="ru-RU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6443663" y="2889250"/>
            <a:ext cx="0" cy="273526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6443663" y="3429000"/>
            <a:ext cx="46831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6443663" y="4005263"/>
            <a:ext cx="46831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6443663" y="4508500"/>
            <a:ext cx="46831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6443663" y="5084763"/>
            <a:ext cx="46831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6457950" y="5624513"/>
            <a:ext cx="46831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V="1">
            <a:off x="2771775" y="3644900"/>
            <a:ext cx="971550" cy="12588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V="1">
            <a:off x="2771775" y="4184650"/>
            <a:ext cx="971550" cy="6842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flipV="1">
            <a:off x="2808288" y="4689475"/>
            <a:ext cx="935037" cy="1793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>
            <a:off x="2806700" y="4868863"/>
            <a:ext cx="900113" cy="431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2770188" y="4868863"/>
            <a:ext cx="973137" cy="9366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2806700" y="4868863"/>
            <a:ext cx="900113" cy="15128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703" name="Заголовок 2"/>
          <p:cNvSpPr>
            <a:spLocks/>
          </p:cNvSpPr>
          <p:nvPr/>
        </p:nvSpPr>
        <p:spPr bwMode="auto">
          <a:xfrm>
            <a:off x="1042988" y="188913"/>
            <a:ext cx="76438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chemeClr val="tx2"/>
                </a:solidFill>
                <a:latin typeface="Calibri" pitchFamily="34" charset="0"/>
              </a:rPr>
              <a:t>Опорный конспект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335713" y="2133600"/>
            <a:ext cx="1584325" cy="7556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Виды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информации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  <a:noFill/>
          <a:ln w="92075" cmpd="dbl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lakat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428596" y="214290"/>
            <a:ext cx="4429156" cy="626029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  <a:noFill/>
          <a:ln w="92075" cmpd="dbl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plakat8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4143372" y="357166"/>
            <a:ext cx="4328071" cy="6117416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  <a:noFill/>
          <a:ln w="92075" cmpd="dbl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plakat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357158" y="428604"/>
            <a:ext cx="4143404" cy="5856401"/>
          </a:xfrm>
          <a:prstGeom prst="rect">
            <a:avLst/>
          </a:prstGeom>
        </p:spPr>
      </p:pic>
      <p:pic>
        <p:nvPicPr>
          <p:cNvPr id="6" name="Рисунок 5" descr="plakat4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4500562" y="428604"/>
            <a:ext cx="4180699" cy="5909115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  <a:noFill/>
          <a:ln w="92075" cmpd="dbl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plakat5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428596" y="571480"/>
            <a:ext cx="4000528" cy="5654457"/>
          </a:xfrm>
          <a:prstGeom prst="rect">
            <a:avLst/>
          </a:prstGeom>
        </p:spPr>
      </p:pic>
      <p:pic>
        <p:nvPicPr>
          <p:cNvPr id="6" name="Рисунок 5" descr="plakat6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4572000" y="500042"/>
            <a:ext cx="4000528" cy="5654457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  <a:noFill/>
          <a:ln w="92075" cmpd="dbl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plakat7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357158" y="357166"/>
            <a:ext cx="4346645" cy="6143668"/>
          </a:xfrm>
          <a:prstGeom prst="rect">
            <a:avLst/>
          </a:prstGeom>
        </p:spPr>
      </p:pic>
      <p:pic>
        <p:nvPicPr>
          <p:cNvPr id="6" name="Рисунок 5" descr="plakat2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4500562" y="500042"/>
            <a:ext cx="4214842" cy="5957374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  <a:noFill/>
          <a:ln w="92075" cmpd="dbl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U_2hQqkfRV1GRW04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9" y="2278824"/>
            <a:ext cx="4071966" cy="4579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52" y="571480"/>
            <a:ext cx="6858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Молодцы!!!</a:t>
            </a:r>
            <a:endParaRPr lang="ru-RU" sz="6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714488"/>
            <a:ext cx="5857916" cy="2571768"/>
          </a:xfrm>
          <a:solidFill>
            <a:schemeClr val="bg1">
              <a:alpha val="6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ИНФОРМАЦИЯ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И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ЕЁ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СВОЙСТВА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/>
          </p:cNvSpPr>
          <p:nvPr/>
        </p:nvSpPr>
        <p:spPr bwMode="auto">
          <a:xfrm>
            <a:off x="1042988" y="188913"/>
            <a:ext cx="76438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Информация и сигнал</a:t>
            </a:r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042988" y="836613"/>
            <a:ext cx="7669212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 algn="just"/>
            <a:r>
              <a:rPr lang="ru-RU" sz="2000" b="1">
                <a:latin typeface="Calibri" pitchFamily="34" charset="0"/>
              </a:rPr>
              <a:t>Информация</a:t>
            </a:r>
            <a:r>
              <a:rPr lang="ru-RU" sz="2000">
                <a:latin typeface="Calibri" pitchFamily="34" charset="0"/>
              </a:rPr>
              <a:t>  для человека  - это содержание </a:t>
            </a:r>
            <a:r>
              <a:rPr lang="ru-RU" sz="2000" b="1">
                <a:latin typeface="Calibri" pitchFamily="34" charset="0"/>
              </a:rPr>
              <a:t>сигналов</a:t>
            </a:r>
            <a:r>
              <a:rPr lang="ru-RU" sz="2000">
                <a:latin typeface="Calibri" pitchFamily="34" charset="0"/>
              </a:rPr>
              <a:t> (сообщения), воспринимаемых человеком непосредственно или с помощью специальных устройств, расширяющее его знания об окружающем мире и протекающих в нём процессах.</a:t>
            </a:r>
          </a:p>
          <a:p>
            <a:pPr indent="365125" algn="just">
              <a:spcBef>
                <a:spcPct val="40000"/>
              </a:spcBef>
            </a:pPr>
            <a:r>
              <a:rPr lang="ru-RU" sz="2000">
                <a:latin typeface="Calibri" pitchFamily="34" charset="0"/>
              </a:rPr>
              <a:t>В  обыденной  жизни  под  информацией  понимают  сообщения,  сведения  о  чём-либо,  которые  получают  и  передают  люди.</a:t>
            </a:r>
          </a:p>
        </p:txBody>
      </p:sp>
      <p:pic>
        <p:nvPicPr>
          <p:cNvPr id="16387" name="Picture 2" descr="http://fmccgroup.ru/images/sensors/sensor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357563"/>
            <a:ext cx="46101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  <a:noFill/>
          <a:ln w="92075" cmpd="dbl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Разговор между людь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952625"/>
            <a:ext cx="4932363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 descr="Книг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2060575"/>
            <a:ext cx="4802188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Водопа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1989138"/>
            <a:ext cx="4859338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Часы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2349500"/>
            <a:ext cx="2962275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12" descr="Барометр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1916113"/>
            <a:ext cx="322897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2"/>
          <p:cNvSpPr txBox="1">
            <a:spLocks noChangeArrowheads="1"/>
          </p:cNvSpPr>
          <p:nvPr/>
        </p:nvSpPr>
        <p:spPr bwMode="auto">
          <a:xfrm>
            <a:off x="792163" y="728663"/>
            <a:ext cx="414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/>
            <a:r>
              <a:rPr lang="ru-RU" sz="2400">
                <a:latin typeface="Calibri" pitchFamily="34" charset="0"/>
              </a:rPr>
              <a:t>Информация  содержится</a:t>
            </a:r>
            <a:r>
              <a:rPr lang="ru-RU" sz="2400"/>
              <a:t>: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710113" y="722313"/>
            <a:ext cx="4645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/>
            <a:r>
              <a:rPr lang="ru-RU" sz="2400">
                <a:latin typeface="Calibri" pitchFamily="34" charset="0"/>
              </a:rPr>
              <a:t>в  показаниях часов и других приборов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716463" y="765175"/>
            <a:ext cx="464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/>
            <a:r>
              <a:rPr lang="ru-RU" sz="2400">
                <a:latin typeface="Calibri" pitchFamily="34" charset="0"/>
              </a:rPr>
              <a:t>в  звуках  и  видах  природы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716463" y="728663"/>
            <a:ext cx="255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/>
            <a:r>
              <a:rPr lang="ru-RU" sz="2400">
                <a:latin typeface="Calibri" pitchFamily="34" charset="0"/>
              </a:rPr>
              <a:t>в текстах  книг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679950" y="728663"/>
            <a:ext cx="255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/>
            <a:r>
              <a:rPr lang="ru-RU" sz="2400">
                <a:latin typeface="Calibri" pitchFamily="34" charset="0"/>
              </a:rPr>
              <a:t>в  речи  людей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14290"/>
            <a:ext cx="8572560" cy="6357982"/>
          </a:xfrm>
          <a:prstGeom prst="rect">
            <a:avLst/>
          </a:prstGeom>
          <a:noFill/>
          <a:ln w="92075" cmpd="dbl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23561" grpId="0"/>
      <p:bldP spid="23561" grpId="1"/>
      <p:bldP spid="23560" grpId="0"/>
      <p:bldP spid="23560" grpId="1"/>
      <p:bldP spid="23559" grpId="0"/>
      <p:bldP spid="2355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374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ИНФОРМАЦИЯ  И  ЕЁ  СВОЙСТВА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</cp:revision>
  <dcterms:created xsi:type="dcterms:W3CDTF">2016-09-04T20:37:53Z</dcterms:created>
  <dcterms:modified xsi:type="dcterms:W3CDTF">2016-12-26T09:19:56Z</dcterms:modified>
</cp:coreProperties>
</file>