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9" r:id="rId5"/>
    <p:sldId id="270" r:id="rId6"/>
    <p:sldId id="271" r:id="rId7"/>
    <p:sldId id="268" r:id="rId8"/>
    <p:sldId id="261" r:id="rId9"/>
    <p:sldId id="262" r:id="rId10"/>
    <p:sldId id="272" r:id="rId11"/>
    <p:sldId id="263" r:id="rId12"/>
    <p:sldId id="264" r:id="rId13"/>
    <p:sldId id="265"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5909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9302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637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2557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967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824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5572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9803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576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7501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8197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43228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50528" y="-1121918"/>
            <a:ext cx="6957392" cy="9201225"/>
          </a:xfrm>
          <a:prstGeom prst="rect">
            <a:avLst/>
          </a:prstGeom>
        </p:spPr>
      </p:pic>
      <p:sp>
        <p:nvSpPr>
          <p:cNvPr id="2" name="Заголовок 1"/>
          <p:cNvSpPr>
            <a:spLocks noGrp="1"/>
          </p:cNvSpPr>
          <p:nvPr>
            <p:ph type="ctrTitle"/>
          </p:nvPr>
        </p:nvSpPr>
        <p:spPr>
          <a:xfrm>
            <a:off x="685800" y="1412777"/>
            <a:ext cx="7772400" cy="2187674"/>
          </a:xfrm>
        </p:spPr>
        <p:txBody>
          <a:bodyPr>
            <a:noAutofit/>
          </a:bodyPr>
          <a:lstStyle/>
          <a:p>
            <a:pPr lvl="0">
              <a:spcBef>
                <a:spcPts val="0"/>
              </a:spcBef>
            </a:pPr>
            <a:r>
              <a:rPr lang="ru-RU" sz="5400" b="1" cap="all" dirty="0">
                <a:ln w="0"/>
                <a:solidFill>
                  <a:srgbClr val="FF0000"/>
                </a:solidFill>
                <a:effectLst>
                  <a:reflection blurRad="12700" stA="50000" endPos="50000" dist="5000" dir="5400000" sy="-100000" rotWithShape="0"/>
                </a:effectLst>
                <a:latin typeface="Times New Roman" pitchFamily="18" charset="0"/>
                <a:ea typeface="+mn-ea"/>
                <a:cs typeface="Times New Roman" pitchFamily="18" charset="0"/>
              </a:rPr>
              <a:t>«История русской</a:t>
            </a:r>
            <a:br>
              <a:rPr lang="ru-RU" sz="5400" b="1" cap="all" dirty="0">
                <a:ln w="0"/>
                <a:solidFill>
                  <a:srgbClr val="FF0000"/>
                </a:solidFill>
                <a:effectLst>
                  <a:reflection blurRad="12700" stA="50000" endPos="50000" dist="5000" dir="5400000" sy="-100000" rotWithShape="0"/>
                </a:effectLst>
                <a:latin typeface="Times New Roman" pitchFamily="18" charset="0"/>
                <a:ea typeface="+mn-ea"/>
                <a:cs typeface="Times New Roman" pitchFamily="18" charset="0"/>
              </a:rPr>
            </a:br>
            <a:r>
              <a:rPr lang="ru-RU" sz="5400" b="1" cap="all" dirty="0">
                <a:ln w="0"/>
                <a:solidFill>
                  <a:srgbClr val="FF0000"/>
                </a:solidFill>
                <a:effectLst>
                  <a:reflection blurRad="12700" stA="50000" endPos="50000" dist="5000" dir="5400000" sy="-100000" rotWithShape="0"/>
                </a:effectLst>
                <a:latin typeface="Times New Roman" pitchFamily="18" charset="0"/>
                <a:ea typeface="+mn-ea"/>
                <a:cs typeface="Times New Roman" pitchFamily="18" charset="0"/>
              </a:rPr>
              <a:t> матрёшки»</a:t>
            </a:r>
            <a:r>
              <a:rPr lang="ru-RU" sz="5400" b="1" cap="all" dirty="0">
                <a:ln w="0"/>
                <a:solidFill>
                  <a:srgbClr val="FF0000"/>
                </a:solidFill>
                <a:effectLst>
                  <a:reflection blurRad="12700" stA="50000" endPos="50000" dist="5000" dir="5400000" sy="-100000" rotWithShape="0"/>
                </a:effectLst>
                <a:ea typeface="+mn-ea"/>
                <a:cs typeface="+mn-cs"/>
              </a:rPr>
              <a:t/>
            </a:r>
            <a:br>
              <a:rPr lang="ru-RU" sz="5400" b="1" cap="all" dirty="0">
                <a:ln w="0"/>
                <a:solidFill>
                  <a:srgbClr val="FF0000"/>
                </a:solidFill>
                <a:effectLst>
                  <a:reflection blurRad="12700" stA="50000" endPos="50000" dist="5000" dir="5400000" sy="-100000" rotWithShape="0"/>
                </a:effectLst>
                <a:ea typeface="+mn-ea"/>
                <a:cs typeface="+mn-cs"/>
              </a:rPr>
            </a:br>
            <a:endParaRPr lang="ru-RU" sz="48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flipH="1" flipV="1">
            <a:off x="5940151" y="5084296"/>
            <a:ext cx="45719" cy="45719"/>
          </a:xfrm>
        </p:spPr>
        <p:txBody>
          <a:bodyPr>
            <a:normAutofit fontScale="25000" lnSpcReduction="20000"/>
          </a:bodyPr>
          <a:lstStyle/>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303491"/>
            <a:ext cx="4290912" cy="257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52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p:txBody>
          <a:bodyPr/>
          <a:lstStyle/>
          <a:p>
            <a:endParaRPr lang="ru-RU"/>
          </a:p>
        </p:txBody>
      </p:sp>
      <p:sp>
        <p:nvSpPr>
          <p:cNvPr id="6" name="Рисунок 5"/>
          <p:cNvSpPr>
            <a:spLocks noGrp="1"/>
          </p:cNvSpPr>
          <p:nvPr>
            <p:ph type="pic" idx="1"/>
          </p:nvPr>
        </p:nvSpPr>
        <p:spPr/>
      </p:sp>
      <p:sp>
        <p:nvSpPr>
          <p:cNvPr id="7" name="Текст 6"/>
          <p:cNvSpPr>
            <a:spLocks noGrp="1"/>
          </p:cNvSpPr>
          <p:nvPr>
            <p:ph type="body" sz="half" idx="2"/>
          </p:nvPr>
        </p:nvSpPr>
        <p:spPr>
          <a:xfrm>
            <a:off x="1792288" y="4700681"/>
            <a:ext cx="5486400" cy="1471519"/>
          </a:xfrm>
        </p:spPr>
        <p:txBody>
          <a:bodyPr>
            <a:normAutofit/>
          </a:bodyPr>
          <a:lstStyle/>
          <a:p>
            <a:pPr algn="ctr"/>
            <a:r>
              <a:rPr lang="ru-RU" sz="1800" b="1" dirty="0">
                <a:latin typeface="Times New Roman" pitchFamily="18" charset="0"/>
                <a:cs typeface="Times New Roman" pitchFamily="18" charset="0"/>
              </a:rPr>
              <a:t>В 1970 году на выставке «Экспо-70» в Токио была представлена самая большая когда-либо изготовленная матрёшка: 72-х местная.</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20688"/>
            <a:ext cx="5442744" cy="407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193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899592" y="273050"/>
            <a:ext cx="2952328" cy="1355750"/>
          </a:xfrm>
        </p:spPr>
        <p:txBody>
          <a:bodyPr/>
          <a:lstStyle/>
          <a:p>
            <a:pPr algn="ctr"/>
            <a:r>
              <a:rPr lang="ru-RU" dirty="0" smtClean="0">
                <a:solidFill>
                  <a:srgbClr val="FF0000"/>
                </a:solidFill>
                <a:latin typeface="Times New Roman" pitchFamily="18" charset="0"/>
                <a:cs typeface="Times New Roman" pitchFamily="18" charset="0"/>
              </a:rPr>
              <a:t>Матрешка из Загорска (Сергиев Посад)</a:t>
            </a:r>
            <a:endParaRPr lang="ru-RU" dirty="0">
              <a:solidFill>
                <a:srgbClr val="FF0000"/>
              </a:solidFill>
              <a:latin typeface="Times New Roman" pitchFamily="18" charset="0"/>
              <a:cs typeface="Times New Roman" pitchFamily="18" charset="0"/>
            </a:endParaRPr>
          </a:p>
        </p:txBody>
      </p:sp>
      <p:sp>
        <p:nvSpPr>
          <p:cNvPr id="4" name="Объект 3"/>
          <p:cNvSpPr>
            <a:spLocks noGrp="1"/>
          </p:cNvSpPr>
          <p:nvPr>
            <p:ph idx="1"/>
          </p:nvPr>
        </p:nvSpPr>
        <p:spPr>
          <a:xfrm>
            <a:off x="4139952" y="273050"/>
            <a:ext cx="4546848" cy="5853113"/>
          </a:xfrm>
        </p:spPr>
        <p:txBody>
          <a:bodyPr/>
          <a:lstStyle/>
          <a:p>
            <a:endParaRPr lang="ru-RU" dirty="0"/>
          </a:p>
        </p:txBody>
      </p:sp>
      <p:sp>
        <p:nvSpPr>
          <p:cNvPr id="5" name="Текст 4"/>
          <p:cNvSpPr>
            <a:spLocks noGrp="1"/>
          </p:cNvSpPr>
          <p:nvPr>
            <p:ph type="body" sz="half" idx="2"/>
          </p:nvPr>
        </p:nvSpPr>
        <p:spPr>
          <a:xfrm>
            <a:off x="457200" y="1700808"/>
            <a:ext cx="3610744" cy="4425355"/>
          </a:xfrm>
        </p:spPr>
        <p:txBody>
          <a:bodyPr>
            <a:normAutofit fontScale="92500" lnSpcReduction="20000"/>
          </a:bodyPr>
          <a:lstStyle/>
          <a:p>
            <a:pPr algn="r"/>
            <a:r>
              <a:rPr lang="ru-RU" b="1" dirty="0">
                <a:latin typeface="Times New Roman" pitchFamily="18" charset="0"/>
                <a:cs typeface="Times New Roman" pitchFamily="18" charset="0"/>
              </a:rPr>
              <a:t>Эта игрушка и сейчас похожа на первую матрешку с петухом в руках. </a:t>
            </a:r>
            <a:r>
              <a:rPr lang="ru-RU" b="1" dirty="0" err="1">
                <a:latin typeface="Times New Roman" pitchFamily="18" charset="0"/>
                <a:cs typeface="Times New Roman" pitchFamily="18" charset="0"/>
              </a:rPr>
              <a:t>Загорская</a:t>
            </a:r>
            <a:r>
              <a:rPr lang="ru-RU" b="1" dirty="0">
                <a:latin typeface="Times New Roman" pitchFamily="18" charset="0"/>
                <a:cs typeface="Times New Roman" pitchFamily="18" charset="0"/>
              </a:rPr>
              <a:t> матрешка добротна, </a:t>
            </a:r>
            <a:r>
              <a:rPr lang="ru-RU" b="1" dirty="0" err="1">
                <a:latin typeface="Times New Roman" pitchFamily="18" charset="0"/>
                <a:cs typeface="Times New Roman" pitchFamily="18" charset="0"/>
              </a:rPr>
              <a:t>крутобока</a:t>
            </a:r>
            <a:r>
              <a:rPr lang="ru-RU" b="1" dirty="0">
                <a:latin typeface="Times New Roman" pitchFamily="18" charset="0"/>
                <a:cs typeface="Times New Roman" pitchFamily="18" charset="0"/>
              </a:rPr>
              <a:t>, устойчива по форме. Расписывают ее по белому дереву гуашевыми красками, используя чистые (локальные) цвета. Овал лица и руки закрашивают «телесным» цветом. Две пряди волос прячутся под платок, двумя точками изображают нос, а губы выполняют тремя точками: две вверху, одна внизу и готовы губы бантиком. Платок у </a:t>
            </a:r>
            <a:r>
              <a:rPr lang="ru-RU" b="1" dirty="0" err="1">
                <a:latin typeface="Times New Roman" pitchFamily="18" charset="0"/>
                <a:cs typeface="Times New Roman" pitchFamily="18" charset="0"/>
              </a:rPr>
              <a:t>загорской</a:t>
            </a:r>
            <a:r>
              <a:rPr lang="ru-RU" b="1" dirty="0">
                <a:latin typeface="Times New Roman" pitchFamily="18" charset="0"/>
                <a:cs typeface="Times New Roman" pitchFamily="18" charset="0"/>
              </a:rPr>
              <a:t> матрешки завязан узлом. Далее мастер рисует рукава кофты, сарафан. Платок и передник оформляются простым цветочным узором, который легко получается, если приложить кисть с краской, остается след-лепесток или листок. А круглую серединку цветка или «горох» можно получить, использован прием тычка. Закончив роспись, мастер покрывает матрешку лаком. От этого она становится еще ярче и нарядней. Лаконичность и простота оформления создали ясный и радостный образ русской деревенской куклы. Потому-то, наверное, и любят матрешку все, от мала до велика.</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556792"/>
            <a:ext cx="4211960" cy="315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248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27584" y="273050"/>
            <a:ext cx="2637929" cy="1139726"/>
          </a:xfrm>
        </p:spPr>
        <p:txBody>
          <a:bodyPr/>
          <a:lstStyle/>
          <a:p>
            <a:pPr algn="r"/>
            <a:r>
              <a:rPr lang="ru-RU" dirty="0" smtClean="0">
                <a:solidFill>
                  <a:srgbClr val="FF0000"/>
                </a:solidFill>
                <a:latin typeface="Times New Roman" pitchFamily="18" charset="0"/>
                <a:cs typeface="Times New Roman" pitchFamily="18" charset="0"/>
              </a:rPr>
              <a:t>Матрешка из города Семенов</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499992" y="273050"/>
            <a:ext cx="4186808" cy="5853113"/>
          </a:xfrm>
        </p:spPr>
        <p:txBody>
          <a:bodyPr/>
          <a:lstStyle/>
          <a:p>
            <a:endParaRPr lang="ru-RU" dirty="0"/>
          </a:p>
        </p:txBody>
      </p:sp>
      <p:sp>
        <p:nvSpPr>
          <p:cNvPr id="4" name="Текст 3"/>
          <p:cNvSpPr>
            <a:spLocks noGrp="1"/>
          </p:cNvSpPr>
          <p:nvPr>
            <p:ph type="body" sz="half" idx="2"/>
          </p:nvPr>
        </p:nvSpPr>
        <p:spPr>
          <a:xfrm>
            <a:off x="457200" y="1412776"/>
            <a:ext cx="3970784" cy="4713387"/>
          </a:xfrm>
        </p:spPr>
        <p:txBody>
          <a:bodyPr>
            <a:normAutofit fontScale="85000" lnSpcReduction="10000"/>
          </a:bodyPr>
          <a:lstStyle/>
          <a:p>
            <a:pPr algn="r"/>
            <a:r>
              <a:rPr lang="ru-RU" b="1" dirty="0">
                <a:latin typeface="Times New Roman" pitchFamily="18" charset="0"/>
                <a:cs typeface="Times New Roman" pitchFamily="18" charset="0"/>
              </a:rPr>
              <a:t>Семеновская (городок Семенов, что в Нижегородской области) игрушка также вытачивается на токарном станке. Для работы используют хорошо просушенную древесину липы, осины, березы. Непросушенную древесину применять нельзя, иначе изделие, выполненное из сырой древесины, может треснуть, расколоться, и жаль будет труда, потраченного на него. Выточенное изделие — бельё — по форме похоже на </a:t>
            </a:r>
            <a:r>
              <a:rPr lang="ru-RU" b="1" dirty="0" err="1">
                <a:latin typeface="Times New Roman" pitchFamily="18" charset="0"/>
                <a:cs typeface="Times New Roman" pitchFamily="18" charset="0"/>
              </a:rPr>
              <a:t>загорскую</a:t>
            </a:r>
            <a:r>
              <a:rPr lang="ru-RU" b="1" dirty="0">
                <a:latin typeface="Times New Roman" pitchFamily="18" charset="0"/>
                <a:cs typeface="Times New Roman" pitchFamily="18" charset="0"/>
              </a:rPr>
              <a:t>, но несколько заужено книзу. А вот расписывают ее иначе, и краски берут другие. Сначала белую матрешку грунтуют картофельным клейстером, втирая его в поры дерева. Это нужно для того, что бы краски не растекались по деревянным волокнам и чтобы заблестела матрешка сразу после первого покрытия лаком. По высохшей загрунтованной поверхности мастерицы делают "наводку" черной тушью: вырисовывают овал лица, глаза, нос, губки, очерчивают платок, завязанный узлом, и отделяют кайму на платке (это важно, ведь кайма с цветочными бутонами является отличительным признаком семеновской матрешки). Затем рисуют овал, в котором изображают руки и цветы: пышные розы, колокольчики, колоски. Итак, наводка готова. Теперь роспись ведется анилиновыми прозрачными красками желтого, красного, малинового, зеленого, фиолетового цветов. И, наконец, матрешку лакируют. И вот перед нами яркая матрешка.</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496" y="1261244"/>
            <a:ext cx="4341862" cy="43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50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76672"/>
            <a:ext cx="3826768" cy="1296144"/>
          </a:xfrm>
        </p:spPr>
        <p:txBody>
          <a:bodyPr/>
          <a:lstStyle/>
          <a:p>
            <a:pPr algn="r"/>
            <a:r>
              <a:rPr lang="ru-RU" dirty="0" smtClean="0">
                <a:solidFill>
                  <a:srgbClr val="FF0000"/>
                </a:solidFill>
                <a:latin typeface="Times New Roman" pitchFamily="18" charset="0"/>
                <a:cs typeface="Times New Roman" pitchFamily="18" charset="0"/>
              </a:rPr>
              <a:t>Матрешка с </a:t>
            </a:r>
            <a:r>
              <a:rPr lang="ru-RU" dirty="0" err="1" smtClean="0">
                <a:solidFill>
                  <a:srgbClr val="FF0000"/>
                </a:solidFill>
                <a:latin typeface="Times New Roman" pitchFamily="18" charset="0"/>
                <a:cs typeface="Times New Roman" pitchFamily="18" charset="0"/>
              </a:rPr>
              <a:t>Полховского</a:t>
            </a:r>
            <a:r>
              <a:rPr lang="ru-RU" dirty="0" smtClean="0">
                <a:solidFill>
                  <a:srgbClr val="FF0000"/>
                </a:solidFill>
                <a:latin typeface="Times New Roman" pitchFamily="18" charset="0"/>
                <a:cs typeface="Times New Roman" pitchFamily="18" charset="0"/>
              </a:rPr>
              <a:t> Майдана</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427984" y="273050"/>
            <a:ext cx="4258816" cy="5853113"/>
          </a:xfrm>
        </p:spPr>
        <p:txBody>
          <a:bodyPr/>
          <a:lstStyle/>
          <a:p>
            <a:endParaRPr lang="ru-RU" dirty="0"/>
          </a:p>
        </p:txBody>
      </p:sp>
      <p:sp>
        <p:nvSpPr>
          <p:cNvPr id="4" name="Текст 3"/>
          <p:cNvSpPr>
            <a:spLocks noGrp="1"/>
          </p:cNvSpPr>
          <p:nvPr>
            <p:ph type="body" sz="half" idx="2"/>
          </p:nvPr>
        </p:nvSpPr>
        <p:spPr>
          <a:xfrm>
            <a:off x="457200" y="2132856"/>
            <a:ext cx="3898776" cy="3993307"/>
          </a:xfrm>
        </p:spPr>
        <p:txBody>
          <a:bodyPr/>
          <a:lstStyle/>
          <a:p>
            <a:pPr algn="r"/>
            <a:r>
              <a:rPr lang="ru-RU" b="1" dirty="0">
                <a:latin typeface="Times New Roman" pitchFamily="18" charset="0"/>
                <a:cs typeface="Times New Roman" pitchFamily="18" charset="0"/>
              </a:rPr>
              <a:t>Это соседка семеновской матрешки. А вытачивают ее в селе </a:t>
            </a:r>
            <a:r>
              <a:rPr lang="ru-RU" b="1" dirty="0" err="1">
                <a:latin typeface="Times New Roman" pitchFamily="18" charset="0"/>
                <a:cs typeface="Times New Roman" pitchFamily="18" charset="0"/>
              </a:rPr>
              <a:t>Полховский</a:t>
            </a:r>
            <a:r>
              <a:rPr lang="ru-RU" b="1" dirty="0">
                <a:latin typeface="Times New Roman" pitchFamily="18" charset="0"/>
                <a:cs typeface="Times New Roman" pitchFamily="18" charset="0"/>
              </a:rPr>
              <a:t> Майдан Нижегородской области. Первые два этапа — грунтовка клейстером и наводка — выполняются так же, как и у семеновской, а вот роспись более лаконична: овал лица с кудряшками волос, платок ниспадает с головы, на голове трилистник розана, овал, заменяющий передник, заполнен цветочной росписью. Пышные розы, георгины, колокольчики, цветки шиповника, ягодки украшают эту матрешку. Да и постройнее своих подруг она будет: форма матрешек более вытянутая, голова небольшая, уплощенная.</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793" y="748194"/>
            <a:ext cx="4142438" cy="552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22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2288" y="4653136"/>
            <a:ext cx="5486400" cy="1224136"/>
          </a:xfrm>
        </p:spPr>
        <p:txBody>
          <a:bodyPr>
            <a:normAutofit fontScale="90000"/>
          </a:bodyPr>
          <a:lstStyle/>
          <a:p>
            <a:pPr algn="ctr"/>
            <a:r>
              <a:rPr lang="ru-RU" dirty="0">
                <a:latin typeface="Times New Roman" pitchFamily="18" charset="0"/>
                <a:cs typeface="Times New Roman" pitchFamily="18" charset="0"/>
              </a:rPr>
              <a:t>За рубежом матрешка - один из самых узнаваемых символов России. Каждый иностранец, побывав в России, увозит с удовольствием на память домой ее частичку - русскую матрешку.</a:t>
            </a:r>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692696"/>
            <a:ext cx="5353092" cy="4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04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21917" y="-1121917"/>
            <a:ext cx="6957392" cy="9201225"/>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b="1" dirty="0" smtClean="0">
                <a:solidFill>
                  <a:srgbClr val="FF0000"/>
                </a:solidFill>
                <a:latin typeface="Times New Roman" pitchFamily="18" charset="0"/>
                <a:cs typeface="Times New Roman" pitchFamily="18" charset="0"/>
              </a:rPr>
              <a:t>Семь красавиц расписных,</a:t>
            </a:r>
          </a:p>
          <a:p>
            <a:pPr marL="0" indent="0" algn="ctr">
              <a:buNone/>
            </a:pPr>
            <a:r>
              <a:rPr lang="ru-RU" b="1" dirty="0" smtClean="0">
                <a:solidFill>
                  <a:srgbClr val="FF0000"/>
                </a:solidFill>
                <a:latin typeface="Times New Roman" pitchFamily="18" charset="0"/>
                <a:cs typeface="Times New Roman" pitchFamily="18" charset="0"/>
              </a:rPr>
              <a:t>Все в платочках кружевных,</a:t>
            </a:r>
          </a:p>
          <a:p>
            <a:pPr marL="0" indent="0" algn="ctr">
              <a:buNone/>
            </a:pPr>
            <a:r>
              <a:rPr lang="ru-RU" b="1" dirty="0" smtClean="0">
                <a:solidFill>
                  <a:srgbClr val="FF0000"/>
                </a:solidFill>
                <a:latin typeface="Times New Roman" pitchFamily="18" charset="0"/>
                <a:cs typeface="Times New Roman" pitchFamily="18" charset="0"/>
              </a:rPr>
              <a:t>Все в передниках цветастых,</a:t>
            </a:r>
          </a:p>
          <a:p>
            <a:pPr marL="0" indent="0" algn="ctr">
              <a:buNone/>
            </a:pPr>
            <a:r>
              <a:rPr lang="ru-RU" b="1" dirty="0" smtClean="0">
                <a:solidFill>
                  <a:srgbClr val="FF0000"/>
                </a:solidFill>
                <a:latin typeface="Times New Roman" pitchFamily="18" charset="0"/>
                <a:cs typeface="Times New Roman" pitchFamily="18" charset="0"/>
              </a:rPr>
              <a:t>Семь румяных, семь глазастых!</a:t>
            </a:r>
          </a:p>
          <a:p>
            <a:pPr marL="0" indent="0" algn="ctr">
              <a:buNone/>
            </a:pPr>
            <a:r>
              <a:rPr lang="ru-RU" b="1" dirty="0" smtClean="0">
                <a:solidFill>
                  <a:srgbClr val="FF0000"/>
                </a:solidFill>
                <a:latin typeface="Times New Roman" pitchFamily="18" charset="0"/>
                <a:cs typeface="Times New Roman" pitchFamily="18" charset="0"/>
              </a:rPr>
              <a:t>Кук зовутся те подружки,</a:t>
            </a:r>
          </a:p>
          <a:p>
            <a:pPr marL="0" indent="0" algn="ctr">
              <a:buNone/>
            </a:pPr>
            <a:r>
              <a:rPr lang="ru-RU" b="1" dirty="0" smtClean="0">
                <a:solidFill>
                  <a:srgbClr val="FF0000"/>
                </a:solidFill>
                <a:latin typeface="Times New Roman" pitchFamily="18" charset="0"/>
                <a:cs typeface="Times New Roman" pitchFamily="18" charset="0"/>
              </a:rPr>
              <a:t>Деревянные игрушки?</a:t>
            </a:r>
          </a:p>
          <a:p>
            <a:pPr marL="0" indent="0" algn="ctr">
              <a:buNone/>
            </a:pPr>
            <a:endParaRPr lang="ru-RU"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527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539552" y="764704"/>
            <a:ext cx="2925961" cy="670396"/>
          </a:xfrm>
        </p:spPr>
        <p:txBody>
          <a:bodyPr>
            <a:normAutofit fontScale="90000"/>
          </a:bodyPr>
          <a:lstStyle/>
          <a:p>
            <a:pPr algn="r"/>
            <a:r>
              <a:rPr lang="ru-RU" dirty="0" smtClean="0">
                <a:solidFill>
                  <a:srgbClr val="FF0000"/>
                </a:solidFill>
                <a:latin typeface="Times New Roman" pitchFamily="18" charset="0"/>
                <a:cs typeface="Times New Roman" pitchFamily="18" charset="0"/>
              </a:rPr>
              <a:t>История происхождения матрешки</a:t>
            </a:r>
            <a:endParaRPr lang="ru-RU" dirty="0">
              <a:solidFill>
                <a:srgbClr val="FF0000"/>
              </a:solidFill>
              <a:latin typeface="Times New Roman" pitchFamily="18" charset="0"/>
              <a:cs typeface="Times New Roman" pitchFamily="18" charset="0"/>
            </a:endParaRPr>
          </a:p>
        </p:txBody>
      </p:sp>
      <p:sp>
        <p:nvSpPr>
          <p:cNvPr id="6" name="Объект 5"/>
          <p:cNvSpPr>
            <a:spLocks noGrp="1"/>
          </p:cNvSpPr>
          <p:nvPr>
            <p:ph idx="1"/>
          </p:nvPr>
        </p:nvSpPr>
        <p:spPr/>
        <p:txBody>
          <a:bodyPr/>
          <a:lstStyle/>
          <a:p>
            <a:endParaRPr lang="ru-RU" dirty="0"/>
          </a:p>
        </p:txBody>
      </p:sp>
      <p:sp>
        <p:nvSpPr>
          <p:cNvPr id="7" name="Текст 6"/>
          <p:cNvSpPr>
            <a:spLocks noGrp="1"/>
          </p:cNvSpPr>
          <p:nvPr>
            <p:ph type="body" sz="half" idx="2"/>
          </p:nvPr>
        </p:nvSpPr>
        <p:spPr>
          <a:xfrm>
            <a:off x="827584" y="1412776"/>
            <a:ext cx="2709937" cy="4691063"/>
          </a:xfrm>
        </p:spPr>
        <p:txBody>
          <a:bodyPr>
            <a:normAutofit/>
          </a:bodyPr>
          <a:lstStyle/>
          <a:p>
            <a:pPr algn="r"/>
            <a:r>
              <a:rPr lang="ru-RU" sz="1800" dirty="0" smtClean="0">
                <a:latin typeface="Times New Roman" pitchFamily="18" charset="0"/>
                <a:cs typeface="Times New Roman" pitchFamily="18" charset="0"/>
              </a:rPr>
              <a:t>Прообразом нашей родной матрешки стала японская игрушка </a:t>
            </a:r>
            <a:r>
              <a:rPr lang="ru-RU" sz="1800" b="1" dirty="0" err="1" smtClean="0">
                <a:solidFill>
                  <a:srgbClr val="FF0000"/>
                </a:solidFill>
                <a:latin typeface="Times New Roman" pitchFamily="18" charset="0"/>
                <a:cs typeface="Times New Roman" pitchFamily="18" charset="0"/>
              </a:rPr>
              <a:t>Фукуруму</a:t>
            </a:r>
            <a:r>
              <a:rPr lang="ru-RU" sz="1800" b="1" dirty="0" smtClean="0">
                <a:solidFill>
                  <a:srgbClr val="FF0000"/>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Игрушка была с секретом: в старичке пряталась вся его семья. В Японии эта игрушка символизировала процветание семьи, долгие годы жизни и мудрость.</a:t>
            </a:r>
          </a:p>
          <a:p>
            <a:pPr algn="r"/>
            <a:r>
              <a:rPr lang="ru-RU" sz="1800" dirty="0" smtClean="0">
                <a:latin typeface="Times New Roman" pitchFamily="18" charset="0"/>
                <a:cs typeface="Times New Roman" pitchFamily="18" charset="0"/>
              </a:rPr>
              <a:t>В Россию первая фигурка </a:t>
            </a:r>
            <a:r>
              <a:rPr lang="ru-RU" sz="1800" dirty="0" err="1" smtClean="0">
                <a:latin typeface="Times New Roman" pitchFamily="18" charset="0"/>
                <a:cs typeface="Times New Roman" pitchFamily="18" charset="0"/>
              </a:rPr>
              <a:t>Фукуруму</a:t>
            </a:r>
            <a:r>
              <a:rPr lang="ru-RU" sz="1800" dirty="0" smtClean="0">
                <a:latin typeface="Times New Roman" pitchFamily="18" charset="0"/>
                <a:cs typeface="Times New Roman" pitchFamily="18" charset="0"/>
              </a:rPr>
              <a:t>  была привезена 120 лет назад.</a:t>
            </a:r>
            <a:endParaRPr lang="ru-RU" sz="18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226" y="478154"/>
            <a:ext cx="4657190" cy="554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07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7"/>
          <p:cNvSpPr>
            <a:spLocks noGrp="1"/>
          </p:cNvSpPr>
          <p:nvPr>
            <p:ph type="title"/>
          </p:nvPr>
        </p:nvSpPr>
        <p:spPr>
          <a:xfrm>
            <a:off x="1792288" y="3861048"/>
            <a:ext cx="5486400" cy="144016"/>
          </a:xfrm>
        </p:spPr>
        <p:txBody>
          <a:bodyPr>
            <a:normAutofit fontScale="90000"/>
          </a:bodyPr>
          <a:lstStyle/>
          <a:p>
            <a:pPr algn="ctr"/>
            <a:r>
              <a:rPr lang="ru-RU" dirty="0" smtClean="0"/>
              <a:t>На рисунке Сергиево-Посадская матрешка</a:t>
            </a:r>
            <a:endParaRPr lang="ru-RU" dirty="0"/>
          </a:p>
        </p:txBody>
      </p:sp>
      <p:sp>
        <p:nvSpPr>
          <p:cNvPr id="9" name="Рисунок 8"/>
          <p:cNvSpPr>
            <a:spLocks noGrp="1"/>
          </p:cNvSpPr>
          <p:nvPr>
            <p:ph type="pic" idx="1"/>
          </p:nvPr>
        </p:nvSpPr>
        <p:spPr>
          <a:xfrm>
            <a:off x="1792288" y="612775"/>
            <a:ext cx="5486400" cy="3104257"/>
          </a:xfrm>
        </p:spPr>
      </p:sp>
      <p:sp>
        <p:nvSpPr>
          <p:cNvPr id="10" name="Текст 9"/>
          <p:cNvSpPr>
            <a:spLocks noGrp="1"/>
          </p:cNvSpPr>
          <p:nvPr>
            <p:ph type="body" sz="half" idx="2"/>
          </p:nvPr>
        </p:nvSpPr>
        <p:spPr>
          <a:xfrm>
            <a:off x="1792288" y="4005064"/>
            <a:ext cx="5486400" cy="2167136"/>
          </a:xfrm>
        </p:spPr>
        <p:txBody>
          <a:bodyPr/>
          <a:lstStyle/>
          <a:p>
            <a:pPr algn="just"/>
            <a:r>
              <a:rPr lang="ru-RU" b="1" dirty="0">
                <a:latin typeface="Times New Roman" pitchFamily="18" charset="0"/>
                <a:cs typeface="Times New Roman" pitchFamily="18" charset="0"/>
              </a:rPr>
              <a:t>Матрёшка (уменьшительное от имени «Матрёна») — русская деревянная игрушка в виде расписной куклы, внутри которой находятся подобные ей куклы меньшего размера. Число вложенных кукол обычно от трех и более. Почти всегда они имеют </a:t>
            </a:r>
            <a:r>
              <a:rPr lang="ru-RU" b="1" dirty="0" err="1">
                <a:latin typeface="Times New Roman" pitchFamily="18" charset="0"/>
                <a:cs typeface="Times New Roman" pitchFamily="18" charset="0"/>
              </a:rPr>
              <a:t>овоидную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яйцеподобную</a:t>
            </a:r>
            <a:r>
              <a:rPr lang="ru-RU" b="1" dirty="0">
                <a:latin typeface="Times New Roman" pitchFamily="18" charset="0"/>
                <a:cs typeface="Times New Roman" pitchFamily="18" charset="0"/>
              </a:rPr>
              <a:t>») форму с плоским донцем и состоят из двух частей — верхней и нижней. По традиции рисуется женщина в красном сарафане и желтом платке. Темы для росписи могут быть очень разными: от сказочных персонажей и до политических деятелей.</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43" y="685316"/>
            <a:ext cx="47625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761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457200" y="274638"/>
            <a:ext cx="8229600" cy="2506290"/>
          </a:xfrm>
        </p:spPr>
        <p:txBody>
          <a:bodyPr>
            <a:normAutofit fontScale="90000"/>
          </a:bodyPr>
          <a:lstStyle/>
          <a:p>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smtClean="0">
                <a:latin typeface="Times New Roman" pitchFamily="18" charset="0"/>
                <a:cs typeface="Times New Roman" pitchFamily="18" charset="0"/>
              </a:rPr>
              <a:t>Изобретение </a:t>
            </a:r>
            <a:r>
              <a:rPr lang="ru-RU" sz="1600" b="1" dirty="0">
                <a:latin typeface="Times New Roman" pitchFamily="18" charset="0"/>
                <a:cs typeface="Times New Roman" pitchFamily="18" charset="0"/>
              </a:rPr>
              <a:t>формы русской матрёшки приписывается токарю из подмосковного города Подольска В. П. </a:t>
            </a:r>
            <a:r>
              <a:rPr lang="ru-RU" sz="1600" b="1" dirty="0" err="1">
                <a:latin typeface="Times New Roman" pitchFamily="18" charset="0"/>
                <a:cs typeface="Times New Roman" pitchFamily="18" charset="0"/>
              </a:rPr>
              <a:t>Звёздочкину</a:t>
            </a:r>
            <a:r>
              <a:rPr lang="ru-RU" sz="1600" b="1" dirty="0">
                <a:latin typeface="Times New Roman" pitchFamily="18" charset="0"/>
                <a:cs typeface="Times New Roman" pitchFamily="18" charset="0"/>
              </a:rPr>
              <a:t> в 1890-х годах, а автором первой росписи был профессиональный художник С. В. Малютин. Из воспоминаний </a:t>
            </a:r>
            <a:r>
              <a:rPr lang="ru-RU" sz="1600" b="1" dirty="0" err="1">
                <a:latin typeface="Times New Roman" pitchFamily="18" charset="0"/>
                <a:cs typeface="Times New Roman" pitchFamily="18" charset="0"/>
              </a:rPr>
              <a:t>Звёздочкина</a:t>
            </a:r>
            <a:r>
              <a:rPr lang="ru-RU" sz="1600" b="1" dirty="0">
                <a:latin typeface="Times New Roman" pitchFamily="18" charset="0"/>
                <a:cs typeface="Times New Roman" pitchFamily="18" charset="0"/>
              </a:rPr>
              <a:t> следует, что ему не доводилось видеть японских точёных игрушек. Кроме того, ещё до появления матрёшки русские мастера изготавливали деревянные пасхальные яйца, которые были разъёмными и полыми. Таким образом, вопрос о прямой преемственности между японской и русской матрёшкой остаётся и требует более пристального изучения.</a:t>
            </a:r>
          </a:p>
        </p:txBody>
      </p:sp>
      <p:sp>
        <p:nvSpPr>
          <p:cNvPr id="6" name="Объект 5"/>
          <p:cNvSpPr>
            <a:spLocks noGrp="1"/>
          </p:cNvSpPr>
          <p:nvPr>
            <p:ph sz="half" idx="1"/>
          </p:nvPr>
        </p:nvSpPr>
        <p:spPr>
          <a:xfrm>
            <a:off x="457200" y="2636912"/>
            <a:ext cx="4038600" cy="3489251"/>
          </a:xfrm>
        </p:spPr>
        <p:txBody>
          <a:bodyPr>
            <a:normAutofit/>
          </a:bodyPr>
          <a:lstStyle/>
          <a:p>
            <a:pPr marL="0" indent="0" algn="r">
              <a:buNone/>
            </a:pPr>
            <a:r>
              <a:rPr lang="ru-RU" sz="1600" b="1" dirty="0">
                <a:latin typeface="Times New Roman" pitchFamily="18" charset="0"/>
                <a:cs typeface="Times New Roman" pitchFamily="18" charset="0"/>
              </a:rPr>
              <a:t>Наша первая матрешка игрушка представляла собой детскую группу: восемь кукол изображали девочек разных возрастов, от самой старшей (большой) девушки с петухом до завернутого в пеленки младенца.</a:t>
            </a:r>
          </a:p>
        </p:txBody>
      </p:sp>
      <p:sp>
        <p:nvSpPr>
          <p:cNvPr id="7" name="Объект 6"/>
          <p:cNvSpPr>
            <a:spLocks noGrp="1"/>
          </p:cNvSpPr>
          <p:nvPr>
            <p:ph sz="half" idx="2"/>
          </p:nvPr>
        </p:nvSpPr>
        <p:spPr>
          <a:xfrm>
            <a:off x="4648200" y="2492896"/>
            <a:ext cx="4038600" cy="3633267"/>
          </a:xfrm>
        </p:spPr>
        <p:txBody>
          <a:bodyPr>
            <a:normAutofit/>
          </a:bodyPr>
          <a:lstStyle/>
          <a:p>
            <a:endParaRPr lang="ru-RU"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2458332"/>
            <a:ext cx="3901047" cy="356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5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68"/>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457200" y="273050"/>
            <a:ext cx="3754760" cy="3443982"/>
          </a:xfrm>
        </p:spPr>
        <p:txBody>
          <a:bodyPr>
            <a:normAutofit fontScale="90000"/>
          </a:bodyPr>
          <a:lstStyle/>
          <a:p>
            <a:pPr algn="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Вот </a:t>
            </a:r>
            <a:r>
              <a:rPr lang="ru-RU" dirty="0">
                <a:latin typeface="Times New Roman" pitchFamily="18" charset="0"/>
                <a:cs typeface="Times New Roman" pitchFamily="18" charset="0"/>
              </a:rPr>
              <a:t>она, первая русская матрешка.</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Девочка с петухом» (С. В. Малютин, В. П. </a:t>
            </a:r>
            <a:r>
              <a:rPr lang="ru-RU" dirty="0" err="1">
                <a:latin typeface="Times New Roman" pitchFamily="18" charset="0"/>
                <a:cs typeface="Times New Roman" pitchFamily="18" charset="0"/>
              </a:rPr>
              <a:t>Звездочкин</a:t>
            </a:r>
            <a:r>
              <a:rPr lang="ru-RU" dirty="0">
                <a:latin typeface="Times New Roman" pitchFamily="18" charset="0"/>
                <a:cs typeface="Times New Roman" pitchFamily="18" charset="0"/>
              </a:rPr>
              <a:t>, конец 19-го века)</a:t>
            </a:r>
          </a:p>
        </p:txBody>
      </p:sp>
      <p:sp>
        <p:nvSpPr>
          <p:cNvPr id="8" name="Объект 7"/>
          <p:cNvSpPr>
            <a:spLocks noGrp="1"/>
          </p:cNvSpPr>
          <p:nvPr>
            <p:ph idx="1"/>
          </p:nvPr>
        </p:nvSpPr>
        <p:spPr/>
        <p:txBody>
          <a:bodyPr/>
          <a:lstStyle/>
          <a:p>
            <a:endParaRPr lang="ru-RU" dirty="0"/>
          </a:p>
        </p:txBody>
      </p:sp>
      <p:sp>
        <p:nvSpPr>
          <p:cNvPr id="9" name="Текст 8"/>
          <p:cNvSpPr>
            <a:spLocks noGrp="1"/>
          </p:cNvSpPr>
          <p:nvPr>
            <p:ph type="body" sz="half" idx="2"/>
          </p:nvPr>
        </p:nvSpPr>
        <p:spPr>
          <a:xfrm>
            <a:off x="457200" y="1435100"/>
            <a:ext cx="3754760" cy="4691063"/>
          </a:xfrm>
        </p:spPr>
        <p:txBody>
          <a:bodyPr/>
          <a:lstStyle/>
          <a:p>
            <a:pPr algn="r"/>
            <a:endParaRPr lang="ru-RU"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93694"/>
            <a:ext cx="2993407" cy="569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77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457200" y="332656"/>
            <a:ext cx="8229600" cy="1084982"/>
          </a:xfrm>
        </p:spPr>
        <p:txBody>
          <a:bodyPr>
            <a:normAutofit fontScale="90000"/>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Матрешка</a:t>
            </a:r>
            <a:r>
              <a:rPr lang="ru-RU"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r>
            <a:br>
              <a:rPr lang="ru-RU"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6" name="Текст 5"/>
          <p:cNvSpPr>
            <a:spLocks noGrp="1"/>
          </p:cNvSpPr>
          <p:nvPr>
            <p:ph type="body" idx="1"/>
          </p:nvPr>
        </p:nvSpPr>
        <p:spPr/>
        <p:txBody>
          <a:bodyPr/>
          <a:lstStyle/>
          <a:p>
            <a:endParaRPr lang="ru-RU" dirty="0"/>
          </a:p>
        </p:txBody>
      </p:sp>
      <p:sp>
        <p:nvSpPr>
          <p:cNvPr id="7" name="Объект 6"/>
          <p:cNvSpPr>
            <a:spLocks noGrp="1"/>
          </p:cNvSpPr>
          <p:nvPr>
            <p:ph sz="half" idx="2"/>
          </p:nvPr>
        </p:nvSpPr>
        <p:spPr>
          <a:xfrm>
            <a:off x="755576" y="1556792"/>
            <a:ext cx="3741812" cy="4569371"/>
          </a:xfrm>
        </p:spPr>
        <p:txBody>
          <a:bodyPr>
            <a:normAutofit fontScale="92500" lnSpcReduction="20000"/>
          </a:bodyPr>
          <a:lstStyle/>
          <a:p>
            <a:pPr marL="0" indent="0" algn="r">
              <a:buNone/>
            </a:pPr>
            <a:r>
              <a:rPr lang="ru-RU" b="1" dirty="0">
                <a:latin typeface="Times New Roman" pitchFamily="18" charset="0"/>
                <a:cs typeface="Times New Roman" pitchFamily="18" charset="0"/>
              </a:rPr>
              <a:t>Почему эта точеная кукла стала называться матрешкой, никто точно не знает. Может быть, так ее назвал продавец, рекламирующий свой товар, а может, такое имя ей дали покупатели: имя Матрена было очень распространено среди простого люда, вот и стали называть игрушку ласково Матрешей, </a:t>
            </a:r>
            <a:r>
              <a:rPr lang="ru-RU" b="1" dirty="0" err="1">
                <a:latin typeface="Times New Roman" pitchFamily="18" charset="0"/>
                <a:cs typeface="Times New Roman" pitchFamily="18" charset="0"/>
              </a:rPr>
              <a:t>Матренушкой</a:t>
            </a:r>
            <a:r>
              <a:rPr lang="ru-RU" b="1" dirty="0">
                <a:latin typeface="Times New Roman" pitchFamily="18" charset="0"/>
                <a:cs typeface="Times New Roman" pitchFamily="18" charset="0"/>
              </a:rPr>
              <a:t>; так, и закрепилось имя Матрешка</a:t>
            </a:r>
            <a:r>
              <a:rPr lang="ru-RU" dirty="0">
                <a:solidFill>
                  <a:schemeClr val="accent6">
                    <a:lumMod val="75000"/>
                  </a:schemeClr>
                </a:solidFill>
              </a:rPr>
              <a:t>.</a:t>
            </a:r>
          </a:p>
        </p:txBody>
      </p:sp>
      <p:sp>
        <p:nvSpPr>
          <p:cNvPr id="8" name="Текст 7"/>
          <p:cNvSpPr>
            <a:spLocks noGrp="1"/>
          </p:cNvSpPr>
          <p:nvPr>
            <p:ph type="body" sz="quarter" idx="3"/>
          </p:nvPr>
        </p:nvSpPr>
        <p:spPr/>
        <p:txBody>
          <a:bodyPr/>
          <a:lstStyle/>
          <a:p>
            <a:endParaRPr lang="ru-RU"/>
          </a:p>
        </p:txBody>
      </p:sp>
      <p:pic>
        <p:nvPicPr>
          <p:cNvPr id="819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04048" y="1460553"/>
            <a:ext cx="3024336" cy="489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442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15" y="656530"/>
            <a:ext cx="7313593" cy="526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802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199563"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4" name="Объект 3"/>
          <p:cNvSpPr>
            <a:spLocks noGrp="1"/>
          </p:cNvSpPr>
          <p:nvPr>
            <p:ph idx="1"/>
          </p:nvPr>
        </p:nvSpPr>
        <p:spPr/>
        <p:txBody>
          <a:bodyPr/>
          <a:lstStyle/>
          <a:p>
            <a:endParaRPr lang="ru-RU" dirty="0"/>
          </a:p>
        </p:txBody>
      </p:sp>
      <p:sp>
        <p:nvSpPr>
          <p:cNvPr id="5" name="Текст 4"/>
          <p:cNvSpPr>
            <a:spLocks noGrp="1"/>
          </p:cNvSpPr>
          <p:nvPr>
            <p:ph type="body" sz="half" idx="2"/>
          </p:nvPr>
        </p:nvSpPr>
        <p:spPr>
          <a:xfrm>
            <a:off x="971600" y="1340768"/>
            <a:ext cx="3024336" cy="4785395"/>
          </a:xfrm>
        </p:spPr>
        <p:txBody>
          <a:bodyPr/>
          <a:lstStyle/>
          <a:p>
            <a:pPr algn="r"/>
            <a:r>
              <a:rPr lang="ru-RU" b="1" dirty="0">
                <a:latin typeface="Times New Roman" pitchFamily="18" charset="0"/>
                <a:cs typeface="Times New Roman" pitchFamily="18" charset="0"/>
              </a:rPr>
              <a:t>Интересно и то, что после появления первой детской матрешки в разных районах России художники начали расписывать матрешек, так понравилась им эта кукла! И все они делали это по-разному. Сергиев Посад, </a:t>
            </a:r>
            <a:r>
              <a:rPr lang="ru-RU" b="1" dirty="0" err="1">
                <a:latin typeface="Times New Roman" pitchFamily="18" charset="0"/>
                <a:cs typeface="Times New Roman" pitchFamily="18" charset="0"/>
              </a:rPr>
              <a:t>Полхов</a:t>
            </a:r>
            <a:r>
              <a:rPr lang="ru-RU" b="1" dirty="0">
                <a:latin typeface="Times New Roman" pitchFamily="18" charset="0"/>
                <a:cs typeface="Times New Roman" pitchFamily="18" charset="0"/>
              </a:rPr>
              <a:t> Майдан, Вятка, город Семенов – древние центры народных промыслов, которым матрешка помогла стать знаменитыми. Любопытно, что самая большая матрешка – семеновская – высотой 1 метр, диаметром 0,5м. насчитывает 72 фигурки. А самая маленькая матрешка 1.1 миллиметр, сделана из слоновой кости.</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4664"/>
            <a:ext cx="4162353" cy="277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601" y="3356992"/>
            <a:ext cx="4156720" cy="27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560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902</Words>
  <Application>Microsoft Office PowerPoint</Application>
  <PresentationFormat>Экран (4:3)</PresentationFormat>
  <Paragraphs>26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«История русской  матрёшки» </vt:lpstr>
      <vt:lpstr>Презентация PowerPoint</vt:lpstr>
      <vt:lpstr>История происхождения матрешки</vt:lpstr>
      <vt:lpstr>На рисунке Сергиево-Посадская матрешка</vt:lpstr>
      <vt:lpstr>  Изобретение формы русской матрёшки приписывается токарю из подмосковного города Подольска В. П. Звёздочкину в 1890-х годах, а автором первой росписи был профессиональный художник С. В. Малютин. Из воспоминаний Звёздочкина следует, что ему не доводилось видеть японских точёных игрушек. Кроме того, ещё до появления матрёшки русские мастера изготавливали деревянные пасхальные яйца, которые были разъёмными и полыми. Таким образом, вопрос о прямой преемственности между японской и русской матрёшкой остаётся и требует более пристального изучения.</vt:lpstr>
      <vt:lpstr>      Вот она, первая русская матрешка. «Девочка с петухом» (С. В. Малютин, В. П. Звездочкин, конец 19-го века)</vt:lpstr>
      <vt:lpstr>  Матрешка </vt:lpstr>
      <vt:lpstr>Презентация PowerPoint</vt:lpstr>
      <vt:lpstr>Презентация PowerPoint</vt:lpstr>
      <vt:lpstr>Презентация PowerPoint</vt:lpstr>
      <vt:lpstr>Матрешка из Загорска (Сергиев Посад)</vt:lpstr>
      <vt:lpstr>Матрешка из города Семенов</vt:lpstr>
      <vt:lpstr>Матрешка с Полховского Майдана</vt:lpstr>
      <vt:lpstr>За рубежом матрешка - один из самых узнаваемых символов России. Каждый иностранец, побывав в России, увозит с удовольствием на память домой ее частичку - русскую матрешку.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матрёшка»</dc:title>
  <dc:creator>andrey</dc:creator>
  <cp:lastModifiedBy>andrey</cp:lastModifiedBy>
  <cp:revision>10</cp:revision>
  <dcterms:created xsi:type="dcterms:W3CDTF">2016-10-31T03:12:06Z</dcterms:created>
  <dcterms:modified xsi:type="dcterms:W3CDTF">2016-10-31T15:14:42Z</dcterms:modified>
</cp:coreProperties>
</file>