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6" r:id="rId3"/>
    <p:sldId id="260" r:id="rId4"/>
    <p:sldId id="261" r:id="rId5"/>
    <p:sldId id="266" r:id="rId6"/>
    <p:sldId id="262" r:id="rId7"/>
    <p:sldId id="271" r:id="rId8"/>
    <p:sldId id="263" r:id="rId9"/>
    <p:sldId id="264" r:id="rId10"/>
    <p:sldId id="275" r:id="rId11"/>
    <p:sldId id="265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FF"/>
    <a:srgbClr val="CC00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9D11C-12FD-4CF8-86F3-582AC45ED69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DD5A-07EC-4448-9050-88155C5B9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7FE9-8CCE-49B6-B419-29A1BC76057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A46C-1049-4B70-83CD-30F3E21DB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72A690-A195-491D-9940-31734593B88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A5E3C1-9082-42A7-83FE-86DC3CB72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«Знать – значит быть защищенным»(права и свободы ребенка).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59936" cy="51435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–ложь, да в ней намек…</a:t>
            </a:r>
          </a:p>
          <a:p>
            <a:pPr>
              <a:buNone/>
            </a:pPr>
            <a:endParaRPr 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Люстра разгоралась все ярче и ярче.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 ты тоже хорош, - не унималась люстра, - постоянно вскрикиваешь, когда на тебя проливают чай. Подумаешь, нежное создание!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Бежевый палас попытался оправдаться: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я возмущаюсь. Я имею право на личную неприкосновенность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59936" cy="5143536"/>
          </a:xfr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углу стоял большой шкаф, дверь которого постоянно скрипела. Все переключились на них.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А у тебя противный скрип, даже люди возмущены этим, - вмешались в разговор вешалки.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А тебе надо похудеть, Большой шкаф! Да и вообще тебя пора заменить, - неслось со всех сторон.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Шкаф и дверь объединились.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Имею право на свободу слова, - скрипела дверь.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Имею право на жизнь! – защищался шкаф.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(отрывки из сказки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Рузавина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Данила, ученика 6 класс)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Каждый человек неповторим…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Admin\Рабочий стол\День Святого Валентина\s-fd03d43244f0a169f314ab7529b67368_creo_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85926"/>
            <a:ext cx="4257676" cy="42148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785926"/>
            <a:ext cx="3707508" cy="43100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«Право на сохранение своей индивидуальности» </a:t>
            </a:r>
            <a:r>
              <a:rPr lang="ru-RU" dirty="0" smtClean="0">
                <a:solidFill>
                  <a:srgbClr val="FFC000"/>
                </a:solidFill>
              </a:rPr>
              <a:t>(Конвенция о правах ребёнка, статья 8)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                 «Право на отдых, досуг»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(Конвенция о  правах  ребёнка, статья 31)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Фотографии 2011\Саша\Image1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429000" cy="41434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00" name="Picture 4" descr="D:\Фотографии 2011\Саша\x_62315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857364"/>
            <a:ext cx="4572032" cy="38576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графии 2011\Саша\Image05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8" y="1928802"/>
            <a:ext cx="3585367" cy="4167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4" name="Picture 4" descr="D:\Фотографии 2011\Саша\Image1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606005" cy="41671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ru-RU" sz="3600" dirty="0" smtClean="0">
                <a:solidFill>
                  <a:srgbClr val="FFFF00"/>
                </a:solidFill>
              </a:rPr>
              <a:t>«Право на образование»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/>
              <a:t>                    </a:t>
            </a:r>
            <a:r>
              <a:rPr lang="ru-RU" sz="3100" dirty="0" smtClean="0">
                <a:solidFill>
                  <a:srgbClr val="FFC000"/>
                </a:solidFill>
              </a:rPr>
              <a:t>Конвенция о правах ребёнка, статья 29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                            Конституция РФ, статья 43</a:t>
            </a:r>
            <a:endParaRPr lang="ru-RU" sz="31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r>
              <a:rPr lang="ru-RU" dirty="0" smtClean="0"/>
              <a:t>Конвенция о правах ребёнка, статьи 9, 12)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428868"/>
            <a:ext cx="4038600" cy="3686660"/>
          </a:xfr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1. Ребёнок имеет право на получение содержания от своих родителей и других членов семьи в порядке и размерах, которые установлены  настоящим Кодексом.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2428868"/>
            <a:ext cx="4038600" cy="3686660"/>
          </a:xfr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2. Ребёнок имеет право собственности на доходы, полученные им, имущество, полученное в наследство или в дар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</a:t>
            </a:r>
            <a:r>
              <a:rPr lang="ru-RU" sz="4000" dirty="0" smtClean="0">
                <a:solidFill>
                  <a:srgbClr val="FFFF00"/>
                </a:solidFill>
              </a:rPr>
              <a:t>Имущественные права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solidFill>
            <a:schemeClr val="accent1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r>
              <a:rPr lang="ru-RU" dirty="0" smtClean="0"/>
              <a:t>Семейный Кодекс РФ, статьи 54, 57, 60)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     Право? Желание? Обязанность?                                         </a:t>
            </a:r>
            <a:r>
              <a:rPr lang="ru-RU" sz="4000" dirty="0" smtClean="0"/>
              <a:t>			</a:t>
            </a:r>
            <a:r>
              <a:rPr lang="ru-RU" sz="4000" dirty="0" smtClean="0">
                <a:solidFill>
                  <a:srgbClr val="FFC000"/>
                </a:solidFill>
              </a:rPr>
              <a:t>Помощь…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3971924" cy="4381512"/>
          </a:xfr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1. Право быть принятым на работу в свободное от учёбы время для выполнения легкого труда. (Трудовой Кодекс РФ, статья 63)</a:t>
            </a:r>
          </a:p>
          <a:p>
            <a:pPr marL="514350" indent="-514350">
              <a:buNone/>
            </a:pPr>
            <a:r>
              <a:rPr lang="ru-RU" dirty="0" smtClean="0"/>
              <a:t>2. Право работать не более 24 часов в неделю. (Трудовой Кодекс РФ, статья 92)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714488"/>
            <a:ext cx="3921822" cy="4381512"/>
          </a:xfr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3. Право на поощрение за труд. (ТК РФ, статья 191)</a:t>
            </a:r>
          </a:p>
          <a:p>
            <a:pPr>
              <a:buNone/>
            </a:pPr>
            <a:r>
              <a:rPr lang="ru-RU" dirty="0" smtClean="0"/>
              <a:t>4. Право без согласия родителей распоряжаться заработком (стипендией) и иными доходами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Общество живет признанными истинами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     Хотите быть  Успешным Человеком?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59936" cy="4381512"/>
          </a:xfr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Счастливый  союз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9933FF"/>
                </a:solidFill>
              </a:rPr>
              <a:t>Использование прав и свобод</a:t>
            </a:r>
          </a:p>
          <a:p>
            <a:pPr>
              <a:buNone/>
            </a:pPr>
            <a:r>
              <a:rPr lang="ru-RU" dirty="0" smtClean="0"/>
              <a:t>                    +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9933FF"/>
                </a:solidFill>
              </a:rPr>
              <a:t>Выполнение и соблюдение обязанностей </a:t>
            </a:r>
          </a:p>
          <a:p>
            <a:pPr>
              <a:buNone/>
            </a:pPr>
            <a:r>
              <a:rPr lang="ru-RU" dirty="0" smtClean="0"/>
              <a:t>                    =</a:t>
            </a:r>
          </a:p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</a:rPr>
              <a:t>    Успешный Человек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3" name="Picture 3" descr="C:\Documents and Settings\Admin\Рабочий стол\День Святого Валентина\lv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4000528" cy="34290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ава ребёнка\deti02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357430"/>
            <a:ext cx="5214974" cy="235427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42996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</a:t>
            </a:r>
            <a:r>
              <a:rPr lang="ru-RU" sz="3600" dirty="0" smtClean="0">
                <a:solidFill>
                  <a:srgbClr val="FFFF00"/>
                </a:solidFill>
              </a:rPr>
              <a:t>Выход всегда есть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…добрым молодцам урок»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Вдруг я услышал, что кто-то шепчется. Шепот доносился из-под дивана. Там стояли мои тапочки. Неужели и они будут ворчать?! Они такие мягкие и пушистые. Что же я услышал?</a:t>
            </a:r>
          </a:p>
          <a:p>
            <a:pPr>
              <a:buNone/>
            </a:pPr>
            <a:r>
              <a:rPr lang="ru-RU" dirty="0" smtClean="0"/>
              <a:t>- А мы почему молчим? Все говорят, возмущаются…</a:t>
            </a:r>
          </a:p>
          <a:p>
            <a:pPr>
              <a:buNone/>
            </a:pPr>
            <a:r>
              <a:rPr lang="ru-RU" dirty="0" smtClean="0"/>
              <a:t>- А зачем? Мы отдыхаем. Я слышал, что есть право на отдых.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59936" cy="457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smtClean="0">
                <a:solidFill>
                  <a:schemeClr val="bg1"/>
                </a:solidFill>
              </a:rPr>
              <a:t>я имею право на имущество, - звякнула копилка, стоящая на подоконнике.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u="sng" dirty="0" smtClean="0">
                <a:solidFill>
                  <a:schemeClr val="bg1"/>
                </a:solidFill>
              </a:rPr>
              <a:t>Деятельность учащихся:</a:t>
            </a:r>
          </a:p>
          <a:p>
            <a:pPr>
              <a:buFontTx/>
              <a:buChar char="-"/>
            </a:pP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словарную статью к слову «Право».</a:t>
            </a: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Что написано пером, того не вырубишь топором: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Конституция Российской Федерации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 Семейный Кодекс Российской Федерации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 Конвенция ООН о  правах  ребенка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 Трудовой Кодекс Российской Федерации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 Гражданский Кодекс Российской Федерации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Знать – значит быть защищенным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3900486" cy="732856"/>
          </a:xfr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prstMaterial="flat">
            <a:bevelT prst="convex"/>
          </a:sp3d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2800" dirty="0" smtClean="0"/>
              <a:t>Не бойся!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00562" y="2357430"/>
            <a:ext cx="4187826" cy="3758098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« Основные права и свободы человека неотчуждаемы и принадлежат каждому от рождения».</a:t>
            </a:r>
          </a:p>
          <a:p>
            <a:pPr>
              <a:buNone/>
            </a:pPr>
            <a:r>
              <a:rPr lang="ru-RU" dirty="0" smtClean="0"/>
              <a:t>(Конституция Российской Федерации)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      Ты пришел в этот мир…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428737"/>
            <a:ext cx="4040188" cy="732856"/>
          </a:xfr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sz="2400" dirty="0" smtClean="0"/>
              <a:t>О тебе уже позаботились…</a:t>
            </a:r>
            <a:endParaRPr lang="ru-RU" sz="2400" dirty="0"/>
          </a:p>
        </p:txBody>
      </p:sp>
      <p:pic>
        <p:nvPicPr>
          <p:cNvPr id="2050" name="Picture 2" descr="D:\Фотографии 2011\Саша\Image1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055" y="2500306"/>
            <a:ext cx="2934890" cy="37147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  <a:blipFill>
            <a:blip r:embed="rId2" cstate="print"/>
            <a:tile tx="0" ty="0" sx="100000" sy="100000" flip="none" algn="tl"/>
          </a:blipFill>
          <a:ln w="28575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ru-RU" sz="2800" dirty="0" smtClean="0"/>
              <a:t>            </a:t>
            </a:r>
            <a:r>
              <a:rPr lang="ru-RU" sz="2800" dirty="0" smtClean="0">
                <a:solidFill>
                  <a:srgbClr val="FFFF00"/>
                </a:solidFill>
              </a:rPr>
              <a:t>О, я хочу, безумно,  жить! Всё сущее    увековечить, несбывшееся воплотить…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«Право на жизнь» </a:t>
            </a:r>
            <a:r>
              <a:rPr lang="ru-RU" sz="2800" dirty="0" smtClean="0">
                <a:solidFill>
                  <a:srgbClr val="FFC000"/>
                </a:solidFill>
              </a:rPr>
              <a:t>(Конвенция  о правах  ребёнка, статья 6)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Admin\Рабочий стол\День Святого Валентина\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4554"/>
            <a:ext cx="4114800" cy="39290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Documents and Settings\Admin\Рабочий стол\День Святого Валентина\1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14554"/>
            <a:ext cx="4210080" cy="39290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143008"/>
          </a:xfrm>
        </p:spPr>
        <p:txBody>
          <a:bodyPr>
            <a:normAutofit fontScale="25000" lnSpcReduction="20000"/>
          </a:bodyPr>
          <a:lstStyle/>
          <a:p>
            <a:endParaRPr lang="ru-RU" sz="2000" dirty="0" smtClean="0"/>
          </a:p>
          <a:p>
            <a:endParaRPr lang="ru-RU" sz="5500" dirty="0" smtClean="0"/>
          </a:p>
          <a:p>
            <a:r>
              <a:rPr lang="ru-RU" sz="8000" dirty="0" smtClean="0"/>
              <a:t>«Право на защиту от всех форм физического и психического насилия» </a:t>
            </a:r>
          </a:p>
          <a:p>
            <a:r>
              <a:rPr lang="ru-RU" sz="8000" dirty="0" smtClean="0">
                <a:solidFill>
                  <a:srgbClr val="FFC000"/>
                </a:solidFill>
              </a:rPr>
              <a:t>(Конвенция о  правах ребёнка, статья 19)</a:t>
            </a:r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Admin\Рабочий стол\День Святого Валентина\4442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500306"/>
            <a:ext cx="3357585" cy="37862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Documents and Settings\Admin\Рабочий стол\День Святого Валентина\49878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43372" y="2500306"/>
            <a:ext cx="4545016" cy="37862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Если слишком много боли…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714356"/>
            <a:ext cx="4040188" cy="1571636"/>
          </a:xfrm>
        </p:spPr>
        <p:txBody>
          <a:bodyPr>
            <a:noAutofit/>
          </a:bodyPr>
          <a:lstStyle/>
          <a:p>
            <a:r>
              <a:rPr lang="ru-RU" sz="1800" dirty="0" smtClean="0"/>
              <a:t>«Ребёнок имеет право на защиту от злоупотреблений со стороны родителей (лиц, их заменяющих)» </a:t>
            </a:r>
            <a:r>
              <a:rPr lang="ru-RU" sz="1800" dirty="0" smtClean="0">
                <a:solidFill>
                  <a:srgbClr val="FFC000"/>
                </a:solidFill>
              </a:rPr>
              <a:t>(Семейный  Кодекс РФ статья 58)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50019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права не должны противоречить с интересами детей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714620"/>
            <a:ext cx="4038600" cy="3400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ДА</a:t>
            </a:r>
          </a:p>
          <a:p>
            <a:pPr>
              <a:buNone/>
            </a:pPr>
            <a:r>
              <a:rPr lang="ru-RU" dirty="0" smtClean="0"/>
              <a:t>   любовь</a:t>
            </a:r>
          </a:p>
          <a:p>
            <a:pPr>
              <a:buFontTx/>
              <a:buChar char="-"/>
            </a:pPr>
            <a:r>
              <a:rPr lang="ru-RU" dirty="0" smtClean="0"/>
              <a:t>забота</a:t>
            </a:r>
          </a:p>
          <a:p>
            <a:pPr>
              <a:buFontTx/>
              <a:buChar char="-"/>
            </a:pPr>
            <a:r>
              <a:rPr lang="ru-RU" dirty="0" smtClean="0"/>
              <a:t>ласка</a:t>
            </a:r>
          </a:p>
          <a:p>
            <a:pPr>
              <a:buFontTx/>
              <a:buChar char="-"/>
            </a:pPr>
            <a:r>
              <a:rPr lang="ru-RU" dirty="0" smtClean="0"/>
              <a:t>ответственность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57256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Родители! Пусть ваше сердце не ослепнет…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886399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Семейный Кодекс РФ, статья 65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9788" y="2714620"/>
            <a:ext cx="4038600" cy="3400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НЕТ</a:t>
            </a:r>
          </a:p>
          <a:p>
            <a:pPr>
              <a:buFontTx/>
              <a:buChar char="-"/>
            </a:pPr>
            <a:r>
              <a:rPr lang="ru-RU" dirty="0" smtClean="0"/>
              <a:t>пренебрежительное отношение</a:t>
            </a:r>
          </a:p>
          <a:p>
            <a:pPr>
              <a:buFontTx/>
              <a:buChar char="-"/>
            </a:pPr>
            <a:r>
              <a:rPr lang="ru-RU" dirty="0" smtClean="0"/>
              <a:t>грубость</a:t>
            </a:r>
          </a:p>
          <a:p>
            <a:pPr>
              <a:buFontTx/>
              <a:buChar char="-"/>
            </a:pPr>
            <a:r>
              <a:rPr lang="ru-RU" dirty="0" smtClean="0"/>
              <a:t>жестокость</a:t>
            </a:r>
          </a:p>
          <a:p>
            <a:pPr>
              <a:buFontTx/>
              <a:buChar char="-"/>
            </a:pPr>
            <a:r>
              <a:rPr lang="ru-RU" dirty="0" smtClean="0"/>
              <a:t>унижение человеческого достоинства</a:t>
            </a:r>
          </a:p>
          <a:p>
            <a:pPr>
              <a:buFontTx/>
              <a:buChar char="-"/>
            </a:pPr>
            <a:r>
              <a:rPr lang="ru-RU" dirty="0" smtClean="0"/>
              <a:t>эксплуатация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prstMaterial="flat">
            <a:bevelT prst="convex"/>
          </a:sp3d>
        </p:spPr>
        <p:txBody>
          <a:bodyPr/>
          <a:lstStyle/>
          <a:p>
            <a:r>
              <a:rPr lang="ru-RU" dirty="0" smtClean="0"/>
              <a:t>Семья – это праздник, семейные даты…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Семья – это важно, семья – это сложно,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Но жить без семьи одному невозможно!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2357430"/>
            <a:ext cx="4038600" cy="3758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000" dirty="0" smtClean="0"/>
              <a:t>Каждый ребёнок имеет право жить и воспитываться в семье». </a:t>
            </a:r>
            <a:r>
              <a:rPr lang="ru-RU" sz="2000" dirty="0" smtClean="0">
                <a:solidFill>
                  <a:srgbClr val="FFC000"/>
                </a:solidFill>
              </a:rPr>
              <a:t>(Семейный кодекс РФ, статья 54)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«Право каждого ребёнка на уровень жизни, необходимый для физического, умственного, духовного, нравственного и социального развития». (</a:t>
            </a:r>
            <a:r>
              <a:rPr lang="ru-RU" sz="2000" dirty="0" smtClean="0">
                <a:solidFill>
                  <a:srgbClr val="FFC000"/>
                </a:solidFill>
              </a:rPr>
              <a:t>Конвенция о правах  ребёнка, статья 27)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Семья – это счастье…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dirty="0" smtClean="0"/>
              <a:t>Семья – это труд, друг о друге забота…</a:t>
            </a:r>
            <a:endParaRPr lang="ru-RU" dirty="0"/>
          </a:p>
        </p:txBody>
      </p:sp>
      <p:pic>
        <p:nvPicPr>
          <p:cNvPr id="1026" name="Picture 2" descr="C:\Documents and Settings\Admin\Рабочий стол\всё подряд\DSCF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3143272" cy="271464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FF00"/>
                </a:solidFill>
              </a:rPr>
              <a:t>Право имею…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dmin\Рабочий стол\День Святого Валентина\4156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7224" y="1571612"/>
            <a:ext cx="3500461" cy="464347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400" dirty="0" smtClean="0"/>
              <a:t>Право на свободу мысли, совести, религии». </a:t>
            </a:r>
            <a:r>
              <a:rPr lang="ru-RU" sz="2400" dirty="0" smtClean="0">
                <a:solidFill>
                  <a:srgbClr val="FFC000"/>
                </a:solidFill>
              </a:rPr>
              <a:t>(Конвенция о правах ребёнка, статья 14)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«Право ребёнка выражать своё мнение при решении в семье любого вопроса, затрагивающего его интересы». </a:t>
            </a:r>
            <a:r>
              <a:rPr lang="ru-RU" sz="2400" dirty="0" smtClean="0">
                <a:solidFill>
                  <a:srgbClr val="FFC000"/>
                </a:solidFill>
              </a:rPr>
              <a:t>(Семейный кодекс РФ, статья 57)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506</TotalTime>
  <Words>783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                      Внеклассное мероприятие  «Знать – значит быть защищенным»(права и свободы ребенка).</vt:lpstr>
      <vt:lpstr>…добрым молодцам урок»</vt:lpstr>
      <vt:lpstr>Знать – значит быть защищенным</vt:lpstr>
      <vt:lpstr>       Ты пришел в этот мир…</vt:lpstr>
      <vt:lpstr>            О, я хочу, безумно,  жить! Всё сущее    увековечить, несбывшееся воплотить… «Право на жизнь» (Конвенция  о правах  ребёнка, статья 6)</vt:lpstr>
      <vt:lpstr>    Если слишком много боли…</vt:lpstr>
      <vt:lpstr>Родители! Пусть ваше сердце не ослепнет…</vt:lpstr>
      <vt:lpstr>            Семья – это счастье…</vt:lpstr>
      <vt:lpstr>                  Право имею…</vt:lpstr>
      <vt:lpstr>  Каждый человек неповторим…</vt:lpstr>
      <vt:lpstr>                      «Право на отдых, досуг»  (Конвенция о  правах  ребёнка, статья 31)</vt:lpstr>
      <vt:lpstr>                                       «Право на образование»                     Конвенция о правах ребёнка, статья 29                             Конституция РФ, статья 43</vt:lpstr>
      <vt:lpstr>                     Имущественные права  </vt:lpstr>
      <vt:lpstr>      Право? Желание? Обязанность?                                            Помощь…</vt:lpstr>
      <vt:lpstr>Общество живет признанными истинами            Хотите быть  Успешным Человеком?</vt:lpstr>
      <vt:lpstr>                         Выход всегда есть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Часовских Софья ученица 7а  класса МОУ            </dc:title>
  <dc:creator>Admin</dc:creator>
  <cp:lastModifiedBy>Admin</cp:lastModifiedBy>
  <cp:revision>52</cp:revision>
  <dcterms:created xsi:type="dcterms:W3CDTF">2012-03-29T11:19:25Z</dcterms:created>
  <dcterms:modified xsi:type="dcterms:W3CDTF">2015-01-08T17:33:57Z</dcterms:modified>
</cp:coreProperties>
</file>