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0"/>
  </p:notesMasterIdLst>
  <p:sldIdLst>
    <p:sldId id="256" r:id="rId2"/>
    <p:sldId id="294" r:id="rId3"/>
    <p:sldId id="295" r:id="rId4"/>
    <p:sldId id="296" r:id="rId5"/>
    <p:sldId id="283" r:id="rId6"/>
    <p:sldId id="288" r:id="rId7"/>
    <p:sldId id="287" r:id="rId8"/>
    <p:sldId id="286" r:id="rId9"/>
    <p:sldId id="285" r:id="rId10"/>
    <p:sldId id="289" r:id="rId11"/>
    <p:sldId id="290" r:id="rId12"/>
    <p:sldId id="291" r:id="rId13"/>
    <p:sldId id="293" r:id="rId14"/>
    <p:sldId id="292" r:id="rId15"/>
    <p:sldId id="279" r:id="rId16"/>
    <p:sldId id="272" r:id="rId17"/>
    <p:sldId id="258" r:id="rId18"/>
    <p:sldId id="261" r:id="rId19"/>
    <p:sldId id="260" r:id="rId20"/>
    <p:sldId id="259" r:id="rId21"/>
    <p:sldId id="262" r:id="rId22"/>
    <p:sldId id="263" r:id="rId23"/>
    <p:sldId id="264" r:id="rId24"/>
    <p:sldId id="265" r:id="rId25"/>
    <p:sldId id="270" r:id="rId26"/>
    <p:sldId id="269" r:id="rId27"/>
    <p:sldId id="268" r:id="rId28"/>
    <p:sldId id="267" r:id="rId29"/>
    <p:sldId id="266" r:id="rId30"/>
    <p:sldId id="275" r:id="rId31"/>
    <p:sldId id="274" r:id="rId32"/>
    <p:sldId id="271" r:id="rId33"/>
    <p:sldId id="273" r:id="rId34"/>
    <p:sldId id="278" r:id="rId35"/>
    <p:sldId id="277" r:id="rId36"/>
    <p:sldId id="276" r:id="rId37"/>
    <p:sldId id="284" r:id="rId38"/>
    <p:sldId id="29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D2E0A-7DBF-48E4-99E2-67D50FD7B02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9519F-04BF-4FE6-BEF2-D4D82FC57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74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9519F-04BF-4FE6-BEF2-D4D82FC57DB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34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7117180" cy="4392488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Муниципальное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бюджетное дошкольное образовательное учреждение</a:t>
            </a:r>
            <a:r>
              <a:rPr lang="ru-RU" sz="1400" dirty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latin typeface="Calibri"/>
                <a:ea typeface="Calibri"/>
                <a:cs typeface="Times New Roman"/>
              </a:rPr>
            </a:br>
            <a:r>
              <a:rPr lang="ru-RU" sz="1800" dirty="0">
                <a:latin typeface="Times New Roman"/>
                <a:ea typeface="Calibri"/>
              </a:rPr>
              <a:t>детский сад комбинированного вида № 114 «Чебурашка</a:t>
            </a:r>
            <a:r>
              <a:rPr lang="ru-RU" sz="1800" dirty="0" smtClean="0">
                <a:latin typeface="Times New Roman"/>
                <a:ea typeface="Calibri"/>
              </a:rPr>
              <a:t>»</a:t>
            </a:r>
            <a:r>
              <a:rPr lang="en-US" b="1" kern="1800" dirty="0" smtClean="0">
                <a:solidFill>
                  <a:schemeClr val="tx1">
                    <a:lumMod val="85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b="1" kern="1800" dirty="0" smtClean="0">
                <a:solidFill>
                  <a:schemeClr val="tx1">
                    <a:lumMod val="8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b="1" kern="1800" dirty="0" smtClean="0">
                <a:solidFill>
                  <a:schemeClr val="tx1">
                    <a:lumMod val="85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b="1" kern="1800" dirty="0" smtClean="0">
                <a:solidFill>
                  <a:schemeClr val="tx1">
                    <a:lumMod val="8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kern="1800" dirty="0" smtClean="0">
                <a:solidFill>
                  <a:schemeClr val="tx1">
                    <a:lumMod val="85000"/>
                  </a:schemeClr>
                </a:solidFill>
                <a:latin typeface="Times New Roman"/>
                <a:ea typeface="Times New Roman"/>
                <a:cs typeface="Times New Roman"/>
              </a:rPr>
              <a:t>Ситуация </a:t>
            </a:r>
            <a:r>
              <a:rPr lang="ru-RU" b="1" kern="1800" dirty="0">
                <a:solidFill>
                  <a:schemeClr val="tx1">
                    <a:lumMod val="85000"/>
                  </a:schemeClr>
                </a:solidFill>
                <a:latin typeface="Times New Roman"/>
                <a:ea typeface="Times New Roman"/>
                <a:cs typeface="Times New Roman"/>
              </a:rPr>
              <a:t>успеха как условие </a:t>
            </a:r>
            <a:r>
              <a:rPr lang="ru-RU" b="1" kern="1800" dirty="0" smtClean="0">
                <a:solidFill>
                  <a:schemeClr val="tx1">
                    <a:lumMod val="85000"/>
                  </a:schemeClr>
                </a:solidFill>
                <a:latin typeface="Times New Roman"/>
                <a:ea typeface="Times New Roman"/>
                <a:cs typeface="Times New Roman"/>
              </a:rPr>
              <a:t>организации</a:t>
            </a:r>
            <a:r>
              <a:rPr lang="en-US" b="1" kern="1800" dirty="0" smtClean="0">
                <a:solidFill>
                  <a:schemeClr val="tx1">
                    <a:lumMod val="8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kern="1800" dirty="0" smtClean="0">
                <a:solidFill>
                  <a:schemeClr val="tx1">
                    <a:lumMod val="85000"/>
                  </a:schemeClr>
                </a:solidFill>
                <a:latin typeface="Times New Roman"/>
                <a:ea typeface="Times New Roman"/>
                <a:cs typeface="Times New Roman"/>
              </a:rPr>
              <a:t>образовательной </a:t>
            </a:r>
            <a:r>
              <a:rPr lang="ru-RU" b="1" kern="1800" dirty="0">
                <a:solidFill>
                  <a:schemeClr val="tx1">
                    <a:lumMod val="85000"/>
                  </a:schemeClr>
                </a:solidFill>
                <a:latin typeface="Times New Roman"/>
                <a:ea typeface="Times New Roman"/>
                <a:cs typeface="Times New Roman"/>
              </a:rPr>
              <a:t>деятельности дошкольников</a:t>
            </a:r>
            <a:endParaRPr lang="ru-RU" sz="2400" dirty="0">
              <a:solidFill>
                <a:schemeClr val="tx1">
                  <a:lumMod val="8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5013176"/>
            <a:ext cx="6946934" cy="1080120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читель-логопед 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Ерошенко Елена Анатольевна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3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836712"/>
            <a:ext cx="7125113" cy="1368152"/>
          </a:xfrm>
        </p:spPr>
        <p:txBody>
          <a:bodyPr/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Разновидности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успеха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дошкольника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Все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они могут быть сведены к </a:t>
            </a:r>
            <a:r>
              <a:rPr lang="ru-RU" sz="2800" b="1" i="1" dirty="0">
                <a:latin typeface="Times New Roman"/>
                <a:ea typeface="Times New Roman"/>
                <a:cs typeface="Times New Roman"/>
              </a:rPr>
              <a:t>двум видам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07361"/>
            <a:ext cx="7595003" cy="4051437"/>
          </a:xfrm>
        </p:spPr>
        <p:txBody>
          <a:bodyPr/>
          <a:lstStyle/>
          <a:p>
            <a:pPr marL="0" indent="0" fontAlgn="base">
              <a:lnSpc>
                <a:spcPts val="2100"/>
              </a:lnSpc>
              <a:spcAft>
                <a:spcPts val="225"/>
              </a:spcAft>
              <a:buSzPts val="1000"/>
              <a:buNone/>
              <a:tabLst>
                <a:tab pos="457200" algn="l"/>
              </a:tabLst>
            </a:pP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признание </a:t>
            </a:r>
            <a:r>
              <a:rPr lang="ru-RU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конкретного результата ребенка,</a:t>
            </a: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 в т. ч. и в </a:t>
            </a: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случае преодоления им</a:t>
            </a: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 каких-либо трудностей</a:t>
            </a: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</a:p>
          <a:p>
            <a:pPr fontAlgn="base">
              <a:lnSpc>
                <a:spcPts val="2100"/>
              </a:lnSpc>
              <a:spcAft>
                <a:spcPts val="225"/>
              </a:spcAft>
              <a:buSzPts val="1000"/>
              <a:tabLst>
                <a:tab pos="457200" algn="l"/>
              </a:tabLst>
            </a:pPr>
            <a:endParaRPr lang="ru-RU" sz="3200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base">
              <a:lnSpc>
                <a:spcPts val="2100"/>
              </a:lnSpc>
              <a:spcAft>
                <a:spcPts val="225"/>
              </a:spcAft>
              <a:buSzPts val="1000"/>
              <a:tabLst>
                <a:tab pos="457200" algn="l"/>
              </a:tabLst>
            </a:pPr>
            <a:endParaRPr lang="ru-RU" sz="2000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fontAlgn="base">
              <a:lnSpc>
                <a:spcPts val="2100"/>
              </a:lnSpc>
              <a:spcAft>
                <a:spcPts val="225"/>
              </a:spcAft>
              <a:buSzPts val="1000"/>
              <a:buNone/>
              <a:tabLst>
                <a:tab pos="457200" algn="l"/>
              </a:tabLst>
            </a:pPr>
            <a:r>
              <a:rPr lang="ru-RU" sz="32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признание </a:t>
            </a:r>
            <a:r>
              <a:rPr lang="ru-RU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личности </a:t>
            </a:r>
            <a:r>
              <a:rPr lang="ru-RU" sz="32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ребёнка </a:t>
            </a:r>
            <a:r>
              <a:rPr lang="ru-RU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в цело</a:t>
            </a: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м.</a:t>
            </a:r>
            <a:endParaRPr lang="ru-RU" sz="2000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93108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4968552" cy="5904656"/>
          </a:xfrm>
        </p:spPr>
        <p:txBody>
          <a:bodyPr>
            <a:normAutofit/>
          </a:bodyPr>
          <a:lstStyle/>
          <a:p>
            <a:pPr marL="0" indent="0" algn="ctr" fontAlgn="base">
              <a:lnSpc>
                <a:spcPts val="2100"/>
              </a:lnSpc>
              <a:spcAft>
                <a:spcPts val="210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При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организации и осуществлении образовательной деятельности педагогу важно помнить, что </a:t>
            </a:r>
            <a:r>
              <a:rPr lang="ru-RU" sz="2800" u="sng" dirty="0">
                <a:latin typeface="Times New Roman"/>
                <a:ea typeface="Times New Roman"/>
                <a:cs typeface="Times New Roman"/>
              </a:rPr>
              <a:t>на основе (на фоне) состояния успешности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у дошкольника </a:t>
            </a:r>
            <a:r>
              <a:rPr lang="ru-RU" sz="2800" i="1" dirty="0">
                <a:latin typeface="Times New Roman"/>
                <a:ea typeface="Times New Roman"/>
                <a:cs typeface="Times New Roman"/>
              </a:rPr>
              <a:t>формируются новые, более сильные мотивы деятельности, меняются уровни самооценки и самоуважения.</a:t>
            </a:r>
            <a:endParaRPr lang="ru-RU" i="1" dirty="0">
              <a:latin typeface="Calibri"/>
              <a:ea typeface="Calibri"/>
              <a:cs typeface="Times New Roman"/>
            </a:endParaRPr>
          </a:p>
          <a:p>
            <a:pPr marL="0" indent="0" algn="ctr" fontAlgn="base">
              <a:lnSpc>
                <a:spcPts val="2100"/>
              </a:lnSpc>
              <a:spcAft>
                <a:spcPts val="210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	А. С. 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Белкин отмечает, что если ситуация успеха становится для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ребёнка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постоянной, может начаться своего рода </a:t>
            </a:r>
            <a:r>
              <a:rPr lang="ru-RU" sz="2800" i="1" dirty="0">
                <a:latin typeface="Times New Roman"/>
                <a:ea typeface="Times New Roman"/>
                <a:cs typeface="Times New Roman"/>
              </a:rPr>
              <a:t>реакция, высвобождающая огромные, скрытые до поры возможности личности</a:t>
            </a:r>
            <a:r>
              <a:rPr lang="ru-RU" sz="2800" i="1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i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 descr="C:\Documents and Settings\mis\Мои документы\Downloads\успех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56085"/>
            <a:ext cx="3794224" cy="255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60648"/>
            <a:ext cx="7125112" cy="33843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	Напротив</a:t>
            </a:r>
            <a:r>
              <a:rPr lang="ru-RU" sz="2800" dirty="0">
                <a:latin typeface="Times New Roman"/>
                <a:ea typeface="Times New Roman"/>
              </a:rPr>
              <a:t>, </a:t>
            </a:r>
            <a:r>
              <a:rPr lang="ru-RU" sz="2800" b="1" dirty="0">
                <a:latin typeface="Times New Roman"/>
                <a:ea typeface="Times New Roman"/>
              </a:rPr>
              <a:t>эмоциональная неустойчивость, ощущение </a:t>
            </a:r>
            <a:r>
              <a:rPr lang="ru-RU" sz="2800" b="1" dirty="0" err="1">
                <a:latin typeface="Times New Roman"/>
                <a:ea typeface="Times New Roman"/>
              </a:rPr>
              <a:t>неуспешности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i="1" dirty="0">
                <a:latin typeface="Times New Roman"/>
                <a:ea typeface="Times New Roman"/>
              </a:rPr>
              <a:t>мешают общению </a:t>
            </a:r>
            <a:r>
              <a:rPr lang="ru-RU" sz="2800" i="1" dirty="0" smtClean="0">
                <a:latin typeface="Times New Roman"/>
                <a:ea typeface="Times New Roman"/>
              </a:rPr>
              <a:t>ребёнка</a:t>
            </a:r>
            <a:r>
              <a:rPr lang="ru-RU" sz="2800" i="1" dirty="0">
                <a:latin typeface="Times New Roman"/>
                <a:ea typeface="Times New Roman"/>
              </a:rPr>
              <a:t>, </a:t>
            </a:r>
            <a:r>
              <a:rPr lang="ru-RU" sz="2800" dirty="0">
                <a:latin typeface="Times New Roman"/>
                <a:ea typeface="Times New Roman"/>
              </a:rPr>
              <a:t>формированию его взаимодействия в детском сообществе и отношениям со взрослыми, могут</a:t>
            </a:r>
            <a:r>
              <a:rPr lang="ru-RU" sz="2800" i="1" dirty="0">
                <a:latin typeface="Times New Roman"/>
                <a:ea typeface="Times New Roman"/>
              </a:rPr>
              <a:t> провоцировать робость, </a:t>
            </a:r>
            <a:r>
              <a:rPr lang="ru-RU" sz="2800" i="1" dirty="0" smtClean="0">
                <a:latin typeface="Times New Roman"/>
                <a:ea typeface="Times New Roman"/>
              </a:rPr>
              <a:t>застенчивость, некоммуникабельность </a:t>
            </a:r>
            <a:r>
              <a:rPr lang="ru-RU" sz="2800" dirty="0" smtClean="0">
                <a:latin typeface="Times New Roman"/>
                <a:ea typeface="Times New Roman"/>
              </a:rPr>
              <a:t>или</a:t>
            </a:r>
            <a:r>
              <a:rPr lang="ru-RU" sz="2800" dirty="0">
                <a:latin typeface="Times New Roman"/>
                <a:ea typeface="Times New Roman"/>
              </a:rPr>
              <a:t>, наоборот, </a:t>
            </a:r>
            <a:r>
              <a:rPr lang="ru-RU" sz="2800" i="1" dirty="0" smtClean="0">
                <a:latin typeface="Times New Roman"/>
                <a:ea typeface="Times New Roman"/>
              </a:rPr>
              <a:t>агрессию</a:t>
            </a:r>
            <a:r>
              <a:rPr lang="ru-RU" sz="2800" i="1" dirty="0">
                <a:latin typeface="Times New Roman"/>
                <a:ea typeface="Times New Roman"/>
              </a:rPr>
              <a:t>, неадекватность </a:t>
            </a:r>
            <a:r>
              <a:rPr lang="ru-RU" sz="2800" i="1" dirty="0" smtClean="0">
                <a:latin typeface="Times New Roman"/>
                <a:ea typeface="Times New Roman"/>
              </a:rPr>
              <a:t>реакций. </a:t>
            </a:r>
            <a:endParaRPr lang="ru-RU" sz="28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41" y="3717031"/>
            <a:ext cx="3030505" cy="30305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973183"/>
            <a:ext cx="4473593" cy="25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8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7595003" cy="5832647"/>
          </a:xfrm>
        </p:spPr>
        <p:txBody>
          <a:bodyPr>
            <a:normAutofit fontScale="40000" lnSpcReduction="20000"/>
          </a:bodyPr>
          <a:lstStyle/>
          <a:p>
            <a:pPr marL="0" indent="0" algn="just" fontAlgn="base">
              <a:lnSpc>
                <a:spcPct val="150000"/>
              </a:lnSpc>
              <a:spcAft>
                <a:spcPts val="2100"/>
              </a:spcAft>
              <a:buNone/>
            </a:pPr>
            <a:r>
              <a:rPr lang="ru-RU" sz="6000" i="1" dirty="0" smtClean="0">
                <a:latin typeface="Times New Roman"/>
                <a:ea typeface="Times New Roman"/>
                <a:cs typeface="Times New Roman"/>
              </a:rPr>
              <a:t>		В </a:t>
            </a:r>
            <a:r>
              <a:rPr lang="ru-RU" sz="6000" i="1" dirty="0" smtClean="0">
                <a:latin typeface="Times New Roman"/>
                <a:ea typeface="Times New Roman"/>
                <a:cs typeface="Times New Roman"/>
              </a:rPr>
              <a:t>своих  работах В</a:t>
            </a:r>
            <a:r>
              <a:rPr lang="ru-RU" sz="6000" i="1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6000" i="1" dirty="0" err="1" smtClean="0">
                <a:latin typeface="Times New Roman"/>
                <a:ea typeface="Times New Roman"/>
                <a:cs typeface="Times New Roman"/>
              </a:rPr>
              <a:t>Питюков</a:t>
            </a:r>
            <a:r>
              <a:rPr lang="ru-RU" sz="6000" i="1" dirty="0" smtClean="0">
                <a:latin typeface="Times New Roman"/>
                <a:ea typeface="Times New Roman"/>
                <a:cs typeface="Times New Roman"/>
              </a:rPr>
              <a:t> и Н</a:t>
            </a:r>
            <a:r>
              <a:rPr lang="ru-RU" sz="6000" i="1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6000" i="1" dirty="0" err="1" smtClean="0">
                <a:latin typeface="Times New Roman"/>
                <a:ea typeface="Times New Roman"/>
                <a:cs typeface="Times New Roman"/>
              </a:rPr>
              <a:t>Щуркова</a:t>
            </a:r>
            <a:r>
              <a:rPr lang="ru-RU" sz="6000" i="1" dirty="0" smtClean="0">
                <a:latin typeface="Times New Roman"/>
                <a:ea typeface="Times New Roman"/>
                <a:cs typeface="Times New Roman"/>
              </a:rPr>
              <a:t> под </a:t>
            </a:r>
            <a:r>
              <a:rPr lang="ru-RU" sz="6000" b="1" i="1" u="sng" dirty="0">
                <a:latin typeface="Times New Roman"/>
                <a:ea typeface="Times New Roman"/>
                <a:cs typeface="Times New Roman"/>
              </a:rPr>
              <a:t>успехом</a:t>
            </a:r>
            <a:r>
              <a:rPr lang="ru-RU" sz="60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000" i="1" dirty="0">
                <a:latin typeface="Times New Roman"/>
                <a:ea typeface="Times New Roman"/>
                <a:cs typeface="Times New Roman"/>
              </a:rPr>
              <a:t>понимают </a:t>
            </a:r>
            <a:r>
              <a:rPr lang="ru-RU" sz="6000" b="1" dirty="0" smtClean="0">
                <a:latin typeface="Times New Roman"/>
                <a:ea typeface="Times New Roman"/>
                <a:cs typeface="Times New Roman"/>
              </a:rPr>
              <a:t>субъективное переживание личностью удовольствия</a:t>
            </a:r>
            <a:r>
              <a:rPr lang="ru-RU" sz="6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000" i="1" dirty="0">
                <a:latin typeface="Times New Roman"/>
                <a:ea typeface="Times New Roman"/>
                <a:cs typeface="Times New Roman"/>
              </a:rPr>
              <a:t>от процесса и результата самостоятельно выполненной деятельности</a:t>
            </a:r>
            <a:r>
              <a:rPr lang="ru-RU" sz="6000" i="1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indent="0" algn="just" fontAlgn="base">
              <a:lnSpc>
                <a:spcPct val="150000"/>
              </a:lnSpc>
              <a:spcAft>
                <a:spcPts val="2100"/>
              </a:spcAft>
              <a:buNone/>
            </a:pPr>
            <a:r>
              <a:rPr lang="ru-RU" sz="6000" dirty="0" smtClean="0">
                <a:latin typeface="Times New Roman"/>
                <a:ea typeface="Times New Roman"/>
              </a:rPr>
              <a:t>	Анализируя </a:t>
            </a:r>
            <a:r>
              <a:rPr lang="ru-RU" sz="6000" dirty="0">
                <a:latin typeface="Times New Roman"/>
                <a:ea typeface="Times New Roman"/>
              </a:rPr>
              <a:t>влияние ситуации успеха на чувственную сферу ребенка, Н. </a:t>
            </a:r>
            <a:r>
              <a:rPr lang="ru-RU" sz="6000" dirty="0" err="1">
                <a:latin typeface="Times New Roman"/>
                <a:ea typeface="Times New Roman"/>
              </a:rPr>
              <a:t>Щуркова</a:t>
            </a:r>
            <a:r>
              <a:rPr lang="ru-RU" sz="6000" dirty="0">
                <a:latin typeface="Times New Roman"/>
                <a:ea typeface="Times New Roman"/>
              </a:rPr>
              <a:t> отмечает, что, переживая </a:t>
            </a:r>
            <a:r>
              <a:rPr lang="ru-RU" sz="6000" dirty="0" smtClean="0">
                <a:latin typeface="Times New Roman"/>
                <a:ea typeface="Times New Roman"/>
              </a:rPr>
              <a:t>её, </a:t>
            </a:r>
            <a:r>
              <a:rPr lang="ru-RU" sz="6000" dirty="0">
                <a:latin typeface="Times New Roman"/>
                <a:ea typeface="Times New Roman"/>
              </a:rPr>
              <a:t>он испытывает </a:t>
            </a:r>
            <a:r>
              <a:rPr lang="ru-RU" sz="6000" b="1" i="1" dirty="0">
                <a:latin typeface="Times New Roman"/>
                <a:ea typeface="Times New Roman"/>
              </a:rPr>
              <a:t>чувство собственного достоинства </a:t>
            </a:r>
            <a:r>
              <a:rPr lang="ru-RU" sz="6000" dirty="0">
                <a:latin typeface="Times New Roman"/>
                <a:ea typeface="Times New Roman"/>
              </a:rPr>
              <a:t>(он </a:t>
            </a:r>
            <a:r>
              <a:rPr lang="ru-RU" sz="6000" dirty="0" err="1">
                <a:latin typeface="Times New Roman"/>
                <a:ea typeface="Times New Roman"/>
              </a:rPr>
              <a:t>ст</a:t>
            </a:r>
            <a:r>
              <a:rPr lang="ru-RU" sz="6000" b="1" dirty="0" err="1">
                <a:latin typeface="Times New Roman"/>
                <a:ea typeface="Times New Roman"/>
              </a:rPr>
              <a:t>О</a:t>
            </a:r>
            <a:r>
              <a:rPr lang="ru-RU" sz="6000" dirty="0" err="1">
                <a:latin typeface="Times New Roman"/>
                <a:ea typeface="Times New Roman"/>
              </a:rPr>
              <a:t>ит</a:t>
            </a:r>
            <a:r>
              <a:rPr lang="ru-RU" sz="6000" dirty="0">
                <a:latin typeface="Times New Roman"/>
                <a:ea typeface="Times New Roman"/>
              </a:rPr>
              <a:t> чего-то как человек). К тому же ситуация успеха порождает </a:t>
            </a:r>
            <a:r>
              <a:rPr lang="ru-RU" sz="6000" i="1" dirty="0">
                <a:latin typeface="Times New Roman"/>
                <a:ea typeface="Times New Roman"/>
              </a:rPr>
              <a:t>удовлетворение жизнью на данный момент, а это не что иное, как счастье в одной из его </a:t>
            </a:r>
            <a:r>
              <a:rPr lang="ru-RU" sz="6000" i="1" dirty="0" smtClean="0">
                <a:latin typeface="Times New Roman"/>
                <a:ea typeface="Times New Roman"/>
              </a:rPr>
              <a:t>разновидностей.</a:t>
            </a:r>
            <a:endParaRPr lang="ru-RU" sz="6000" i="1" dirty="0" smtClean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50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Какие условия и 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приёмы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помогут создать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												</a:t>
            </a: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ситуацию успеха</a:t>
            </a: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7125112" cy="4392488"/>
          </a:xfrm>
        </p:spPr>
        <p:txBody>
          <a:bodyPr>
            <a:normAutofit/>
          </a:bodyPr>
          <a:lstStyle/>
          <a:p>
            <a:pPr marL="0" indent="0" algn="just" fontAlgn="base">
              <a:lnSpc>
                <a:spcPts val="21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Формировать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успешную личность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ребёнка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нужно начинать с </a:t>
            </a:r>
            <a:r>
              <a:rPr lang="ru-RU" sz="2400" i="1" dirty="0">
                <a:latin typeface="Times New Roman"/>
                <a:ea typeface="Times New Roman"/>
                <a:cs typeface="Times New Roman"/>
              </a:rPr>
              <a:t>создания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поля успеха. </a:t>
            </a:r>
            <a:endParaRPr lang="ru-RU" sz="2400" b="1" i="1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just" fontAlgn="base">
              <a:lnSpc>
                <a:spcPts val="2100"/>
              </a:lnSpc>
              <a:spcAft>
                <a:spcPts val="0"/>
              </a:spcAft>
              <a:buNone/>
            </a:pP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Технологическими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шагами его построения, по </a:t>
            </a: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just" fontAlgn="base">
              <a:lnSpc>
                <a:spcPts val="21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. Казаковой, А.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Тряпициной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, являются: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 algn="just" fontAlgn="base">
              <a:lnSpc>
                <a:spcPts val="2100"/>
              </a:lnSpc>
              <a:spcAft>
                <a:spcPts val="22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диагностическое исследование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(в каких сферах жизнедеятельности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ребёнок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может проявить способности и пережить успех);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 algn="just" fontAlgn="base">
              <a:lnSpc>
                <a:spcPts val="2100"/>
              </a:lnSpc>
              <a:spcAft>
                <a:spcPts val="22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анализ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(насколько значительны возможности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ребёнка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, хватает ли ему поля деятельности);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 algn="just" fontAlgn="base">
              <a:lnSpc>
                <a:spcPts val="2100"/>
              </a:lnSpc>
              <a:spcAft>
                <a:spcPts val="22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прогноз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(кто из детей имеет преимущества, а кто может оказаться в позиции постоянного поражения);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 algn="just" fontAlgn="base">
              <a:lnSpc>
                <a:spcPts val="21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проектирование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(определение ситуаций достижений, новых видов деятельности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).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724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345564"/>
          </a:xfrm>
        </p:spPr>
        <p:txBody>
          <a:bodyPr/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</a:rPr>
              <a:t>	</a:t>
            </a:r>
            <a:r>
              <a:rPr lang="ru-RU" sz="2800" dirty="0" smtClean="0">
                <a:latin typeface="Times New Roman"/>
                <a:ea typeface="Calibri"/>
              </a:rPr>
              <a:t>Успех </a:t>
            </a:r>
            <a:r>
              <a:rPr lang="ru-RU" sz="2800" dirty="0">
                <a:latin typeface="Times New Roman"/>
                <a:ea typeface="Calibri"/>
              </a:rPr>
              <a:t>имеет огромное значение в жизни людей.</a:t>
            </a:r>
            <a:r>
              <a:rPr lang="ru-RU" sz="2800" b="1" dirty="0">
                <a:latin typeface="Times New Roman"/>
                <a:ea typeface="Calibri"/>
              </a:rPr>
              <a:t> </a:t>
            </a:r>
            <a:r>
              <a:rPr lang="ru-RU" sz="2800" dirty="0" smtClean="0">
                <a:latin typeface="Times New Roman"/>
                <a:ea typeface="Calibri"/>
              </a:rPr>
              <a:t> </a:t>
            </a:r>
            <a:r>
              <a:rPr lang="ru-RU" sz="2800" dirty="0">
                <a:latin typeface="Times New Roman"/>
                <a:ea typeface="Calibri"/>
              </a:rPr>
              <a:t>И мы педагоги знаем как это важно для воспитанников – создать ситуацию </a:t>
            </a:r>
            <a:r>
              <a:rPr lang="ru-RU" sz="2800" b="1" dirty="0">
                <a:latin typeface="Times New Roman"/>
                <a:ea typeface="Calibri"/>
              </a:rPr>
              <a:t>успеха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. 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latin typeface="Calibri"/>
                <a:ea typeface="Calibri"/>
                <a:cs typeface="Times New Roman"/>
              </a:rPr>
              <a:t>	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206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73705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ea typeface="+mn-ea"/>
                <a:cs typeface="Times New Roman" pitchFamily="18" charset="0"/>
              </a:rPr>
              <a:t>Федеральный Государственный Образовательный Стандарт </a:t>
            </a:r>
            <a:r>
              <a:rPr lang="ru-RU" sz="24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Дошкольного </a:t>
            </a:r>
            <a:r>
              <a:rPr lang="ru-RU" sz="2400" b="1" dirty="0">
                <a:latin typeface="Times New Roman" pitchFamily="18" charset="0"/>
                <a:ea typeface="+mn-ea"/>
                <a:cs typeface="Times New Roman" pitchFamily="18" charset="0"/>
              </a:rPr>
              <a:t>Образования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2" y="1772816"/>
            <a:ext cx="7162957" cy="2304256"/>
          </a:xfrm>
        </p:spPr>
        <p:txBody>
          <a:bodyPr>
            <a:normAutofit fontScale="77500" lnSpcReduction="20000"/>
          </a:bodyPr>
          <a:lstStyle/>
          <a:p>
            <a:pPr marL="0" lvl="0" indent="0" algn="just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Ребёнок должен обладать начальными знаниями о себе,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способностью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принятию собственных решений,  опираясь на свои знания и умения в различных сферах действительности.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уверен в своих силах, открыт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внешнему миру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положительно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относиться 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себе и другим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 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обладает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чувством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lvl="0" indent="0" algn="just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собственного  достоинства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77072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836713"/>
            <a:ext cx="7125112" cy="502208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Федеральный государственный </a:t>
            </a:r>
            <a:endParaRPr lang="ru-RU" sz="3200" b="1" dirty="0" smtClean="0">
              <a:solidFill>
                <a:prstClr val="white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ru-RU" sz="3200" b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				образовательный </a:t>
            </a:r>
            <a:r>
              <a:rPr lang="ru-RU" sz="32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стандарт</a:t>
            </a:r>
            <a:r>
              <a:rPr lang="ru-RU" sz="24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400" b="1" dirty="0" smtClean="0">
              <a:solidFill>
                <a:prstClr val="white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дошкольного </a:t>
            </a:r>
            <a:r>
              <a:rPr lang="ru-RU" sz="24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образования ставит перед нами такую задачу - создать  благоприятные условия  для развития способностей и творческого потенциала каждого </a:t>
            </a:r>
            <a:r>
              <a:rPr lang="ru-RU" sz="24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ребёнка</a:t>
            </a:r>
            <a:r>
              <a:rPr lang="ru-RU" sz="24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sz="2400" dirty="0" smtClean="0">
              <a:solidFill>
                <a:prstClr val="white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Для </a:t>
            </a:r>
            <a:r>
              <a:rPr lang="ru-RU" sz="24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этого должны быть созданы следующие </a:t>
            </a:r>
            <a:r>
              <a:rPr lang="ru-RU" sz="2400" b="1" u="sng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условия: </a:t>
            </a:r>
            <a:r>
              <a:rPr lang="ru-RU" sz="2400" dirty="0">
                <a:solidFill>
                  <a:prstClr val="white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prstClr val="white"/>
                </a:solidFill>
                <a:latin typeface="Calibri"/>
                <a:ea typeface="Calibri"/>
                <a:cs typeface="Times New Roman"/>
              </a:rPr>
            </a:br>
            <a:r>
              <a:rPr lang="ru-RU" sz="2400" i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- современная и комфортная предметно-пространственная среда</a:t>
            </a:r>
            <a:r>
              <a:rPr lang="ru-RU" sz="2400" i="1" dirty="0">
                <a:solidFill>
                  <a:prstClr val="white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i="1" dirty="0">
                <a:solidFill>
                  <a:prstClr val="white"/>
                </a:solidFill>
                <a:latin typeface="Calibri"/>
                <a:ea typeface="Calibri"/>
                <a:cs typeface="Times New Roman"/>
              </a:rPr>
            </a:br>
            <a:r>
              <a:rPr lang="ru-RU" sz="2400" i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- активная интеллектуально-познавательная деятельность воспитанников</a:t>
            </a:r>
            <a:r>
              <a:rPr lang="ru-RU" sz="2400" i="1" dirty="0">
                <a:solidFill>
                  <a:prstClr val="white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i="1" dirty="0">
                <a:solidFill>
                  <a:prstClr val="white"/>
                </a:solidFill>
                <a:latin typeface="Calibri"/>
                <a:ea typeface="Calibri"/>
                <a:cs typeface="Times New Roman"/>
              </a:rPr>
            </a:br>
            <a:r>
              <a:rPr lang="ru-RU" sz="2400" i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- тёплая дружелюбная атмосфера в семье и детском коллективе</a:t>
            </a:r>
            <a:r>
              <a:rPr lang="ru-RU" sz="2400" i="1" dirty="0">
                <a:solidFill>
                  <a:prstClr val="white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sz="2400" i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и </a:t>
            </a:r>
            <a:r>
              <a:rPr lang="ru-RU" sz="2400" i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пр.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0213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7125112" cy="523811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	К. Д. Ушинский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считал, что только успех поддерживает интерес ребёнка к обучению. А интерес к обучению появляется только тогда, когда есть вдохновение, рождающееся от успеха в овладении знаниями.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  <a:tabLst>
                <a:tab pos="270510" algn="l"/>
              </a:tabLst>
            </a:pP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	В. А. Сухомлинский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утверждал, что методы, используемые в образовательной деятельности, должны вызвать интерес у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ребёнка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к познанию окружающего мира, а дошкольное заведение стать детским садом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радости.</a:t>
            </a:r>
            <a:endParaRPr lang="ru-RU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  <a:tabLst>
                <a:tab pos="270510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	Доктор </a:t>
            </a:r>
            <a:r>
              <a:rPr lang="ru-RU" sz="2400" dirty="0">
                <a:latin typeface="Times New Roman"/>
                <a:ea typeface="Times New Roman"/>
              </a:rPr>
              <a:t>педагогических наук </a:t>
            </a:r>
            <a:r>
              <a:rPr lang="ru-RU" sz="2400" b="1" dirty="0" smtClean="0">
                <a:latin typeface="Times New Roman"/>
                <a:ea typeface="Times New Roman"/>
              </a:rPr>
              <a:t>А. С. Белкин </a:t>
            </a:r>
            <a:r>
              <a:rPr lang="ru-RU" sz="2400" dirty="0">
                <a:latin typeface="Times New Roman"/>
                <a:ea typeface="Times New Roman"/>
              </a:rPr>
              <a:t>убежден, что успех должен быть доступен каждому ребенку. Если </a:t>
            </a:r>
            <a:r>
              <a:rPr lang="ru-RU" sz="2400" dirty="0" smtClean="0">
                <a:latin typeface="Times New Roman"/>
                <a:ea typeface="Times New Roman"/>
              </a:rPr>
              <a:t>ребёнку </a:t>
            </a:r>
            <a:r>
              <a:rPr lang="ru-RU" sz="2400" dirty="0">
                <a:latin typeface="Times New Roman"/>
                <a:ea typeface="Times New Roman"/>
              </a:rPr>
              <a:t>удастся добиться успеха в детском саду, то у него есть все шансы на успех в жизни, и он настаивает на том, что если </a:t>
            </a:r>
            <a:r>
              <a:rPr lang="ru-RU" sz="2400" dirty="0" smtClean="0">
                <a:latin typeface="Times New Roman"/>
                <a:ea typeface="Times New Roman"/>
              </a:rPr>
              <a:t>ребёнка </a:t>
            </a:r>
            <a:r>
              <a:rPr lang="ru-RU" sz="2400" dirty="0">
                <a:latin typeface="Times New Roman"/>
                <a:ea typeface="Times New Roman"/>
              </a:rPr>
              <a:t>лишить веры в себя, то очень трудно надеется на его светлое будущее.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44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7125112" cy="516610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800" dirty="0">
                <a:latin typeface="Times New Roman"/>
                <a:ea typeface="Calibri"/>
                <a:cs typeface="Times New Roman"/>
              </a:rPr>
              <a:t>Что же такое, с научной точки зрения, </a:t>
            </a:r>
            <a:r>
              <a:rPr lang="ru-RU" sz="3800" b="1" i="1" dirty="0">
                <a:latin typeface="Times New Roman"/>
                <a:ea typeface="Calibri"/>
                <a:cs typeface="Times New Roman"/>
              </a:rPr>
              <a:t>ситуация успеха</a:t>
            </a:r>
            <a:r>
              <a:rPr lang="ru-RU" sz="3800" dirty="0">
                <a:latin typeface="Times New Roman"/>
                <a:ea typeface="Calibri"/>
                <a:cs typeface="Times New Roman"/>
              </a:rPr>
              <a:t>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i="1" dirty="0" smtClean="0">
                <a:latin typeface="Times New Roman"/>
                <a:ea typeface="Calibri"/>
                <a:cs typeface="Times New Roman"/>
              </a:rPr>
              <a:t>Психологи </a:t>
            </a:r>
            <a:r>
              <a:rPr lang="ru-RU" sz="2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разделили эти два понятия, и вот что получилось : </a:t>
            </a:r>
            <a:endParaRPr lang="ru-RU" sz="19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>
                <a:latin typeface="Times New Roman"/>
                <a:ea typeface="Calibri"/>
                <a:cs typeface="Times New Roman"/>
              </a:rPr>
              <a:t>СИТУАЦИЯ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- это сочетание условий, которые обеспечивают успех;</a:t>
            </a:r>
            <a:endParaRPr lang="ru-RU" sz="19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600" b="1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 smtClean="0">
                <a:latin typeface="Times New Roman"/>
                <a:ea typeface="Calibri"/>
                <a:cs typeface="Times New Roman"/>
              </a:rPr>
              <a:t>УСПЕХ 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- это результат подобной ситуации;</a:t>
            </a:r>
            <a:endParaRPr lang="ru-RU" sz="19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600" b="1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 smtClean="0">
                <a:latin typeface="Times New Roman"/>
                <a:ea typeface="Calibri"/>
                <a:cs typeface="Times New Roman"/>
              </a:rPr>
              <a:t>ОЖИДАНИЕ УСПЕХА</a:t>
            </a:r>
            <a:r>
              <a:rPr lang="ru-RU" sz="2600" dirty="0" smtClean="0">
                <a:latin typeface="Times New Roman"/>
                <a:ea typeface="Calibri"/>
                <a:cs typeface="Times New Roman"/>
              </a:rPr>
              <a:t>–  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стремление заслужить одобрение; </a:t>
            </a:r>
            <a:r>
              <a:rPr lang="ru-RU" sz="2600" dirty="0" smtClean="0">
                <a:latin typeface="Times New Roman"/>
                <a:ea typeface="Calibri"/>
                <a:cs typeface="Times New Roman"/>
              </a:rPr>
              <a:t>стремление 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утвердить свое «Я», свою позицию, сделать заявку на будущее, ожидание окружающих, личности, результат деятельности личности.</a:t>
            </a:r>
            <a:endParaRPr lang="ru-RU" sz="19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81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4392488" cy="511256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Тихий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и стеснительный малыш чаще всего вызывает у взрослых </a:t>
            </a:r>
            <a:r>
              <a:rPr lang="ru-RU" sz="2000" i="1" dirty="0">
                <a:latin typeface="Times New Roman"/>
                <a:ea typeface="Times New Roman"/>
                <a:cs typeface="Times New Roman"/>
              </a:rPr>
              <a:t>уми­ление.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Но, чем старше он становится, тем </a:t>
            </a:r>
            <a:r>
              <a:rPr lang="ru-RU" sz="2000" i="1" dirty="0">
                <a:latin typeface="Times New Roman"/>
                <a:ea typeface="Times New Roman"/>
                <a:cs typeface="Times New Roman"/>
              </a:rPr>
              <a:t>сложнее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ему приходится в жиз­ни. </a:t>
            </a:r>
            <a:r>
              <a:rPr lang="ru-RU" sz="2000" i="1" dirty="0">
                <a:latin typeface="Times New Roman"/>
                <a:ea typeface="Times New Roman"/>
                <a:cs typeface="Times New Roman"/>
              </a:rPr>
              <a:t>Постоянная беспомощность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вместо прежнего умиления вызывает у окружающих раздражение...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</a:rPr>
              <a:t>     В настоящее время, по данным известного детского психолога Л.Н.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Галигузовой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застенчивость, неуверенность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 себе и в своих возмож­ностях в той или иной степени </a:t>
            </a: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свойственны 42% российских дошкольников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5013176"/>
            <a:ext cx="6946934" cy="1080120"/>
          </a:xfrm>
        </p:spPr>
        <p:txBody>
          <a:bodyPr>
            <a:noAutofit/>
          </a:bodyPr>
          <a:lstStyle/>
          <a:p>
            <a:pPr algn="r"/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mis\Мои документы\Downloads\Стеснительные-дет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2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125113" cy="924475"/>
          </a:xfrm>
        </p:spPr>
        <p:txBody>
          <a:bodyPr/>
          <a:lstStyle/>
          <a:p>
            <a:pPr lvl="0" algn="ctr">
              <a:lnSpc>
                <a:spcPct val="115000"/>
              </a:lnSpc>
              <a:spcBef>
                <a:spcPct val="20000"/>
              </a:spcBef>
            </a:pPr>
            <a:r>
              <a:rPr lang="ru-RU" sz="24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В результате данное словосочетание имеет </a:t>
            </a:r>
            <a:br>
              <a:rPr lang="ru-RU" sz="24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</a:br>
            <a:r>
              <a:rPr lang="ru-RU" i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двойственное значение</a:t>
            </a:r>
            <a:r>
              <a:rPr lang="ru-RU" sz="24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, а </a:t>
            </a:r>
            <a:r>
              <a:rPr lang="ru-RU" sz="24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именно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cap="small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ru-RU" sz="2400" b="1" cap="small" dirty="0" smtClean="0">
                <a:latin typeface="Times New Roman"/>
                <a:ea typeface="Calibri"/>
                <a:cs typeface="Times New Roman"/>
              </a:rPr>
              <a:t>УСПЕХ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с психологической точки зрения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– это переживание состояния радости, удовлетворение от того, что результат, к которому стремилась личность в своей деятельности, либо совпал с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её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ожиданиями, надеждами, либо превзошел их.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	С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педагогической точки зрения, СИТУАЦИЯ УСПЕХА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– это целенаправленное, организованное сочетание условий, с помощью которых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создаётся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возможность достижения значительных результатов в деятельности как отдельно взятой личности, так и коллектива в целом.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620688"/>
            <a:ext cx="4032448" cy="5688631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		</a:t>
            </a:r>
            <a:r>
              <a:rPr lang="ru-RU" sz="2800" i="1" dirty="0" smtClean="0">
                <a:latin typeface="Times New Roman"/>
                <a:ea typeface="Calibri"/>
                <a:cs typeface="Times New Roman"/>
              </a:rPr>
              <a:t>Задача </a:t>
            </a:r>
            <a:r>
              <a:rPr lang="ru-RU" sz="2800" i="1" dirty="0">
                <a:latin typeface="Times New Roman"/>
                <a:ea typeface="Calibri"/>
                <a:cs typeface="Times New Roman"/>
              </a:rPr>
              <a:t>педагога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состоит в том, чтобы </a:t>
            </a:r>
            <a:r>
              <a:rPr lang="ru-RU" sz="3200" b="1" i="1" dirty="0">
                <a:latin typeface="Times New Roman"/>
                <a:ea typeface="Calibri"/>
                <a:cs typeface="Times New Roman"/>
              </a:rPr>
              <a:t>дать каждому из своих воспитанников возможность пережить радость достижения, осознать свои возможности, поверить в себя. </a:t>
            </a:r>
            <a:endParaRPr lang="ru-RU" sz="2400" b="1" i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416" y="1124744"/>
            <a:ext cx="3628196" cy="16561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416" y="3068960"/>
            <a:ext cx="3724804" cy="30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115616" y="692696"/>
            <a:ext cx="6912768" cy="139330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Основные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типы ситуаций успехов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5220072" y="4363362"/>
            <a:ext cx="2592288" cy="2150696"/>
          </a:xfrm>
          <a:prstGeom prst="hex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Радость познания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2843808" y="3252882"/>
            <a:ext cx="2736304" cy="2160240"/>
          </a:xfrm>
          <a:prstGeom prst="hex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Общая радость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251520" y="2126342"/>
            <a:ext cx="2960131" cy="2232248"/>
          </a:xfrm>
          <a:prstGeom prst="hex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Неожиданная 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радость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1 тип </a:t>
            </a:r>
            <a:r>
              <a:rPr lang="ru-RU" sz="36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«Неожиданная радость»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это </a:t>
            </a:r>
            <a:r>
              <a:rPr lang="ru-RU" sz="2400" b="1" i="1" dirty="0">
                <a:latin typeface="Times New Roman"/>
                <a:ea typeface="Calibri"/>
                <a:cs typeface="Times New Roman"/>
              </a:rPr>
              <a:t>чувство удовлетворения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оттого, что результаты деятельности ребёнка превзошли все его ожидания. </a:t>
            </a: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	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С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педагогической точки зрения, </a:t>
            </a:r>
            <a:r>
              <a:rPr lang="ru-RU" sz="2400" b="1" i="1" dirty="0">
                <a:latin typeface="Times New Roman"/>
                <a:ea typeface="Calibri"/>
                <a:cs typeface="Times New Roman"/>
              </a:rPr>
              <a:t>неожиданная радость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– это </a:t>
            </a:r>
            <a:r>
              <a:rPr lang="ru-RU" sz="2400" u="sng" dirty="0">
                <a:latin typeface="Times New Roman"/>
                <a:ea typeface="Calibri"/>
                <a:cs typeface="Times New Roman"/>
              </a:rPr>
              <a:t>результат продуманной, подготовленной деятельности педагога.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	</a:t>
            </a: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«Неожиданная </a:t>
            </a:r>
            <a:r>
              <a:rPr lang="ru-RU" sz="2400" b="1" i="1" dirty="0">
                <a:latin typeface="Times New Roman"/>
                <a:ea typeface="Calibri"/>
                <a:cs typeface="Times New Roman"/>
              </a:rPr>
              <a:t>радость»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типична для детей с традиционно заниженной самооценкой.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Педагогические приёмы </a:t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«Неожиданной радости»: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7848872" cy="244827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70510" algn="l"/>
              </a:tabLst>
            </a:pPr>
            <a:r>
              <a:rPr lang="ru-RU" sz="2400" b="1" u="sng" spc="-5" dirty="0" smtClean="0">
                <a:latin typeface="Times New Roman"/>
                <a:ea typeface="Calibri"/>
                <a:cs typeface="Times New Roman"/>
              </a:rPr>
              <a:t>1. Приём «Эмоциональные поглаживания»</a:t>
            </a:r>
            <a:endParaRPr lang="ru-RU" b="1" dirty="0" smtClean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70510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Педагог на занятии хвалит детей: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«Вы у меня молодцы», «Умницы», «Я горжусь вами».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70510" algn="l"/>
              </a:tabLst>
            </a:pPr>
            <a:endParaRPr lang="ru-RU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i="1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ru-RU" sz="2400" b="1" i="1" u="sng" dirty="0" smtClean="0">
                <a:latin typeface="Times New Roman"/>
                <a:ea typeface="Calibri"/>
                <a:cs typeface="Times New Roman"/>
              </a:rPr>
              <a:t>Виды </a:t>
            </a:r>
            <a:r>
              <a:rPr lang="ru-RU" sz="2400" b="1" i="1" u="sng" dirty="0">
                <a:latin typeface="Times New Roman"/>
                <a:ea typeface="Calibri"/>
                <a:cs typeface="Times New Roman"/>
              </a:rPr>
              <a:t>похвалы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могут быть разнообразными: </a:t>
            </a:r>
            <a:r>
              <a:rPr lang="ru-RU" sz="2400" i="1" dirty="0">
                <a:latin typeface="Times New Roman"/>
                <a:ea typeface="Calibri"/>
                <a:cs typeface="Times New Roman"/>
              </a:rPr>
              <a:t>одобрение, устная и письменная благодарность, награда, ответственное поручение, проявление доверия и восхищения, заботы и внимания, прощение за проступок.  </a:t>
            </a:r>
            <a:endParaRPr lang="ru-RU" i="1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971718"/>
            <a:ext cx="3447220" cy="258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924475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2.</a:t>
            </a:r>
            <a:r>
              <a:rPr lang="ru-RU" sz="2400" b="1" u="sng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Приём </a:t>
            </a:r>
            <a:r>
              <a:rPr lang="ru-RU" sz="2400" b="1" u="sng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«Лестница» </a:t>
            </a:r>
            <a:r>
              <a:rPr lang="ru-RU" sz="24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Речь идет о ситуациях, когда педагог </a:t>
            </a:r>
            <a:r>
              <a:rPr lang="ru-RU" sz="24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ведёт </a:t>
            </a:r>
            <a:r>
              <a:rPr lang="ru-RU" sz="24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воспитанника вверх поступательно</a:t>
            </a:r>
            <a:r>
              <a:rPr lang="ru-RU" sz="24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8"/>
            <a:ext cx="7125112" cy="46085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i="1" dirty="0" smtClean="0">
                <a:latin typeface="Times New Roman"/>
                <a:ea typeface="Times New Roman"/>
                <a:cs typeface="Times New Roman"/>
              </a:rPr>
              <a:t>Алгоритм</a:t>
            </a:r>
            <a:r>
              <a:rPr lang="ru-RU" sz="2400" i="1" dirty="0">
                <a:latin typeface="Times New Roman"/>
                <a:ea typeface="Times New Roman"/>
                <a:cs typeface="Times New Roman"/>
              </a:rPr>
              <a:t>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1 шаг: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Психологическая атака.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Суть  - </a:t>
            </a:r>
            <a:r>
              <a:rPr lang="ru-RU" sz="2400" i="1" dirty="0">
                <a:latin typeface="Times New Roman"/>
                <a:ea typeface="Times New Roman"/>
                <a:cs typeface="Times New Roman"/>
              </a:rPr>
              <a:t>переломить состояние психологического напряжения. Создание условий для вхождения в эмоциональный контакт.</a:t>
            </a:r>
            <a:endParaRPr lang="ru-RU" sz="2400" i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2 шаг: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Эмоциональная блокировка.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Суть  - </a:t>
            </a:r>
            <a:r>
              <a:rPr lang="ru-RU" sz="2400" i="1" dirty="0">
                <a:latin typeface="Times New Roman"/>
                <a:ea typeface="Times New Roman"/>
                <a:cs typeface="Times New Roman"/>
              </a:rPr>
              <a:t>заблокировать состояние обиды, разочарования, потери веры в свои силы.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Главное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– помочь ребёнку найти причину с позиции: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«неуспех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– случаен, успех –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закономерен»,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переориентировать с пессимистической оценки событий на оптимистическую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. 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548680"/>
            <a:ext cx="7125112" cy="5688632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3. </a:t>
            </a:r>
            <a:r>
              <a:rPr lang="ru-RU" sz="2400" b="1" dirty="0" err="1" smtClean="0">
                <a:latin typeface="Times New Roman"/>
                <a:ea typeface="Times New Roman"/>
                <a:cs typeface="Times New Roman"/>
              </a:rPr>
              <a:t>Приём«Даю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шанс»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Calibri"/>
              </a:rPr>
              <a:t>	</a:t>
            </a:r>
            <a:r>
              <a:rPr lang="ru-RU" sz="2400" i="1" dirty="0">
                <a:latin typeface="Times New Roman"/>
                <a:ea typeface="Calibri"/>
              </a:rPr>
              <a:t>Подготовленные ситуации,</a:t>
            </a:r>
            <a:r>
              <a:rPr lang="ru-RU" sz="2400" dirty="0">
                <a:latin typeface="Times New Roman"/>
                <a:ea typeface="Calibri"/>
              </a:rPr>
              <a:t> при которых </a:t>
            </a:r>
            <a:r>
              <a:rPr lang="ru-RU" sz="2400" dirty="0" smtClean="0">
                <a:latin typeface="Times New Roman"/>
                <a:ea typeface="Calibri"/>
              </a:rPr>
              <a:t>ребёнок </a:t>
            </a:r>
            <a:r>
              <a:rPr lang="ru-RU" sz="2400" dirty="0">
                <a:latin typeface="Times New Roman"/>
                <a:ea typeface="Calibri"/>
              </a:rPr>
              <a:t>получает возможность неожиданно раскрыть для самого себя собственные возможности. </a:t>
            </a:r>
            <a:endParaRPr lang="ru-RU" sz="2400" dirty="0"/>
          </a:p>
          <a:p>
            <a:pPr marL="0" indent="0">
              <a:spcAft>
                <a:spcPts val="0"/>
              </a:spcAft>
              <a:buNone/>
            </a:pPr>
            <a:r>
              <a:rPr lang="ru-RU" sz="2400" b="1" dirty="0">
                <a:latin typeface="Times New Roman"/>
                <a:ea typeface="Calibri"/>
              </a:rPr>
              <a:t>4. </a:t>
            </a:r>
            <a:r>
              <a:rPr lang="ru-RU" sz="2400" b="1" dirty="0" smtClean="0">
                <a:latin typeface="Times New Roman"/>
                <a:ea typeface="Calibri"/>
              </a:rPr>
              <a:t>Приём  </a:t>
            </a:r>
            <a:r>
              <a:rPr lang="ru-RU" sz="2400" b="1" dirty="0">
                <a:latin typeface="Times New Roman"/>
                <a:ea typeface="Calibri"/>
              </a:rPr>
              <a:t>«Холодный душ»</a:t>
            </a:r>
            <a:endParaRPr lang="ru-RU" sz="2400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Calibri"/>
              </a:rPr>
              <a:t>	На занятии </a:t>
            </a:r>
            <a:r>
              <a:rPr lang="ru-RU" sz="2400" i="1" dirty="0">
                <a:latin typeface="Times New Roman"/>
                <a:ea typeface="Calibri"/>
              </a:rPr>
              <a:t>у способных воспитанников </a:t>
            </a:r>
            <a:r>
              <a:rPr lang="ru-RU" sz="2400" dirty="0">
                <a:latin typeface="Times New Roman"/>
                <a:ea typeface="Calibri"/>
              </a:rPr>
              <a:t>можно наблюдать, что </a:t>
            </a:r>
            <a:r>
              <a:rPr lang="ru-RU" sz="2400" i="1" dirty="0">
                <a:latin typeface="Times New Roman"/>
                <a:ea typeface="Calibri"/>
              </a:rPr>
              <a:t>периоды подъема могут сменяться расслаблением. </a:t>
            </a:r>
            <a:r>
              <a:rPr lang="ru-RU" sz="2400" dirty="0">
                <a:latin typeface="Times New Roman"/>
                <a:ea typeface="Calibri"/>
              </a:rPr>
              <a:t>Такие дети очень эмоциональны, активно реагируют на успехи и неудачи. Оценки переживают бурно. </a:t>
            </a:r>
            <a:r>
              <a:rPr lang="ru-RU" sz="2400" dirty="0" smtClean="0">
                <a:latin typeface="Times New Roman"/>
                <a:ea typeface="Calibri"/>
              </a:rPr>
              <a:t>Их </a:t>
            </a:r>
            <a:r>
              <a:rPr lang="ru-RU" sz="2400" b="1" i="1" dirty="0" smtClean="0">
                <a:latin typeface="Times New Roman"/>
                <a:ea typeface="Calibri"/>
              </a:rPr>
              <a:t>ахиллесова пята</a:t>
            </a:r>
            <a:r>
              <a:rPr lang="ru-RU" sz="2400" b="1" dirty="0" smtClean="0">
                <a:latin typeface="Times New Roman"/>
                <a:ea typeface="Calibri"/>
              </a:rPr>
              <a:t> </a:t>
            </a:r>
            <a:r>
              <a:rPr lang="ru-RU" sz="2400" dirty="0" smtClean="0">
                <a:latin typeface="Times New Roman"/>
                <a:ea typeface="Calibri"/>
              </a:rPr>
              <a:t>– </a:t>
            </a:r>
            <a:r>
              <a:rPr lang="ru-RU" sz="2400" i="1" dirty="0">
                <a:latin typeface="Times New Roman"/>
                <a:ea typeface="Calibri"/>
              </a:rPr>
              <a:t>быстрое привыкание к успеху</a:t>
            </a:r>
            <a:r>
              <a:rPr lang="ru-RU" sz="2400" i="1" dirty="0" smtClean="0">
                <a:latin typeface="Times New Roman"/>
                <a:ea typeface="Calibri"/>
              </a:rPr>
              <a:t>, </a:t>
            </a:r>
            <a:r>
              <a:rPr lang="ru-RU" sz="2400" i="1" dirty="0">
                <a:latin typeface="Times New Roman"/>
                <a:ea typeface="Calibri"/>
              </a:rPr>
              <a:t>девальвация радости, превращение уверенности в самоуверенность.</a:t>
            </a:r>
            <a:r>
              <a:rPr lang="ru-RU" sz="2400" dirty="0">
                <a:latin typeface="Times New Roman"/>
                <a:ea typeface="Calibri"/>
              </a:rPr>
              <a:t> Для них «Холодный душ» может быть полезен.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2 тип «Общая радость»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125112" cy="4051437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это, прежде всего, </a:t>
            </a:r>
            <a:r>
              <a:rPr lang="ru-RU" sz="2400" u="sng" dirty="0">
                <a:latin typeface="Times New Roman"/>
                <a:ea typeface="Times New Roman"/>
                <a:cs typeface="Times New Roman"/>
              </a:rPr>
              <a:t>эмоциональный отклик окружающих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на успех члена своего коллектива. Она может быть подготовленной педагогом или спонтанной, заметной или незаметной. </a:t>
            </a: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Радость тогда в радость, когда к ней нет привыкания, когда она доказывает рост ребенка. </a:t>
            </a:r>
            <a:endParaRPr lang="ru-RU" sz="2400" b="1" i="1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C:\Documents and Settings\mis\Мои документы\Downloads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49890"/>
            <a:ext cx="3528392" cy="23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8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548681"/>
            <a:ext cx="7125112" cy="531011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</a:tabLs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1. Приём </a:t>
            </a:r>
            <a:r>
              <a:rPr lang="ru-RU" sz="2400" b="1" u="sng" dirty="0" smtClean="0">
                <a:latin typeface="Times New Roman"/>
                <a:ea typeface="Times New Roman"/>
                <a:cs typeface="Times New Roman"/>
              </a:rPr>
              <a:t>«Следуй за нами»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Смысл  - </a:t>
            </a:r>
            <a:r>
              <a:rPr lang="ru-RU" sz="2400" i="1" dirty="0" smtClean="0">
                <a:latin typeface="Times New Roman"/>
                <a:ea typeface="Times New Roman"/>
                <a:cs typeface="Times New Roman"/>
              </a:rPr>
              <a:t>разбудить дремлющую мысль воспитанника.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Реакция окружающих будет служить для него одновременно и сигналом пробуждения, и стимулом, и результатом усилий.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408940" algn="l"/>
                <a:tab pos="457200" algn="l"/>
              </a:tabLst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2. Приём </a:t>
            </a:r>
            <a:r>
              <a:rPr lang="ru-RU" sz="2400" b="1" u="sng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«Эмоциональный всплеск»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</a:tabLst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Главная роль отведена педагогу. Его слова, эмоциональный всплеск его стремления помочь 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ребёнку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, создать ситуацию успеха. 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70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064897" cy="3456384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  <a:tab pos="408940" algn="l"/>
                <a:tab pos="457200" algn="l"/>
              </a:tabLs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3. Приём </a:t>
            </a:r>
            <a:r>
              <a:rPr lang="ru-RU" sz="2400" b="1" u="sng" dirty="0" smtClean="0">
                <a:latin typeface="Times New Roman"/>
                <a:ea typeface="Times New Roman"/>
                <a:cs typeface="Times New Roman"/>
              </a:rPr>
              <a:t>«Заражение» 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180340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	Является очень </a:t>
            </a:r>
            <a:r>
              <a:rPr lang="ru-RU" sz="2400" dirty="0">
                <a:latin typeface="Times New Roman"/>
                <a:ea typeface="Times New Roman"/>
              </a:rPr>
              <a:t>эффективным средством оздоровления атмосферы коллектива, источником успеха и общей радостью.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i="1" dirty="0" smtClean="0">
                <a:latin typeface="Times New Roman"/>
                <a:ea typeface="Times New Roman"/>
                <a:cs typeface="Times New Roman"/>
              </a:rPr>
              <a:t>Педагогическое заражение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построено на точном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расчёте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, в котором главное – выбор источника интеллектуального заражения.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«Заразить»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коллектив интеллектуальной радостью можно в том случае, если успех отдельного воспитанника станет стимулом для успеха других, перерастет в успех многих, а осознание этого успеха вызовет радость всех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Главное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в том, чтобы в достижениях окружающие видели результаты своего труда, а сам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ребёнок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понимал, что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его радость – это радость поддержки, радость состояния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«своего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среди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своих».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77072"/>
            <a:ext cx="3478929" cy="231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6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117180" cy="309634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 dirty="0">
                <a:latin typeface="Times New Roman"/>
                <a:ea typeface="Times New Roman"/>
              </a:rPr>
              <a:t>Застенчивость, тревожность, неуверенность </a:t>
            </a:r>
            <a:r>
              <a:rPr lang="ru-RU" sz="2400" dirty="0">
                <a:latin typeface="Times New Roman"/>
                <a:ea typeface="Times New Roman"/>
              </a:rPr>
              <a:t>в себе, длительное подавленное состояние, </a:t>
            </a:r>
            <a:r>
              <a:rPr lang="ru-RU" sz="2400" b="1" i="1" dirty="0">
                <a:latin typeface="Times New Roman"/>
                <a:ea typeface="Times New Roman"/>
              </a:rPr>
              <a:t>неспособность принимать решения </a:t>
            </a:r>
            <a:r>
              <a:rPr lang="ru-RU" sz="2400" dirty="0">
                <a:latin typeface="Times New Roman"/>
                <a:ea typeface="Times New Roman"/>
              </a:rPr>
              <a:t>и справляться с трудностями, </a:t>
            </a:r>
            <a:r>
              <a:rPr lang="ru-RU" sz="2400" b="1" i="1" dirty="0">
                <a:latin typeface="Times New Roman"/>
                <a:ea typeface="Times New Roman"/>
              </a:rPr>
              <a:t>ощущение собственной неполноценности </a:t>
            </a:r>
            <a:r>
              <a:rPr lang="ru-RU" sz="2400" dirty="0">
                <a:latin typeface="Times New Roman"/>
                <a:ea typeface="Times New Roman"/>
              </a:rPr>
              <a:t>и многое дру­гое осложняют жизнь ребёнка  как в семье, так и в коллективе </a:t>
            </a:r>
            <a:r>
              <a:rPr lang="ru-RU" sz="2400" dirty="0" smtClean="0">
                <a:latin typeface="Times New Roman"/>
                <a:ea typeface="Times New Roman"/>
              </a:rPr>
              <a:t/>
            </a:r>
            <a:br>
              <a:rPr lang="ru-RU" sz="2400" dirty="0" smtClean="0">
                <a:latin typeface="Times New Roman"/>
                <a:ea typeface="Times New Roman"/>
              </a:rPr>
            </a:br>
            <a:r>
              <a:rPr lang="ru-RU" sz="2400" dirty="0" smtClean="0">
                <a:latin typeface="Times New Roman"/>
                <a:ea typeface="Times New Roman"/>
              </a:rPr>
              <a:t>свер­стников</a:t>
            </a:r>
            <a:r>
              <a:rPr lang="ru-RU" sz="2400" dirty="0">
                <a:latin typeface="Times New Roman"/>
                <a:ea typeface="Times New Roman"/>
              </a:rPr>
              <a:t>.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4" descr="Pochemu-rebenok-ne-igraet-s-drugimi-det'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9000"/>
            <a:ext cx="4554348" cy="303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8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/>
                <a:ea typeface="Calibri"/>
              </a:rPr>
              <a:t>3 Тип «Радость познания»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суть данного типа успеха состоит в том, чтобы </a:t>
            </a:r>
            <a:r>
              <a:rPr lang="ru-RU" sz="2400" i="1" dirty="0">
                <a:latin typeface="Times New Roman"/>
                <a:ea typeface="Calibri"/>
                <a:cs typeface="Times New Roman"/>
              </a:rPr>
              <a:t>создать условия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, при которых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ребёнок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, выполняя задание, неожиданно для себя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пришёл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к выводу, раскрывающему неизвестные для него ранее возможности. </a:t>
            </a:r>
            <a:r>
              <a:rPr lang="ru-RU" sz="2400" i="1" dirty="0">
                <a:latin typeface="Times New Roman"/>
                <a:ea typeface="Calibri"/>
                <a:cs typeface="Times New Roman"/>
              </a:rPr>
              <a:t>Заслуга педагога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будет состоять в том, чтобы </a:t>
            </a:r>
            <a:r>
              <a:rPr lang="ru-RU" sz="2400" u="sng" dirty="0">
                <a:latin typeface="Times New Roman"/>
                <a:ea typeface="Calibri"/>
                <a:cs typeface="Times New Roman"/>
              </a:rPr>
              <a:t>не только заметить это личное </a:t>
            </a:r>
            <a:r>
              <a:rPr lang="ru-RU" sz="2400" u="sng" dirty="0" smtClean="0">
                <a:latin typeface="Times New Roman"/>
                <a:ea typeface="Calibri"/>
                <a:cs typeface="Times New Roman"/>
              </a:rPr>
              <a:t>«открытие», </a:t>
            </a:r>
            <a:r>
              <a:rPr lang="ru-RU" sz="2400" u="sng" dirty="0">
                <a:latin typeface="Times New Roman"/>
                <a:ea typeface="Calibri"/>
                <a:cs typeface="Times New Roman"/>
              </a:rPr>
              <a:t>но и всячески поддержать ребенка, поставить перед ним новые, более серьезные задачи, вдохновить на их решение.</a:t>
            </a:r>
            <a:endParaRPr lang="ru-RU" sz="2400" u="sng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3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404664"/>
            <a:ext cx="3562558" cy="1195535"/>
          </a:xfrm>
        </p:spPr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1. Приём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«Эврика»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7"/>
            <a:ext cx="5040560" cy="511256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600" i="1" dirty="0" smtClean="0">
                <a:latin typeface="Times New Roman"/>
                <a:ea typeface="Times New Roman"/>
                <a:cs typeface="Times New Roman"/>
              </a:rPr>
              <a:t>Нужно </a:t>
            </a:r>
            <a:r>
              <a:rPr lang="ru-RU" sz="4600" i="1" dirty="0">
                <a:latin typeface="Times New Roman"/>
                <a:ea typeface="Times New Roman"/>
                <a:cs typeface="Times New Roman"/>
              </a:rPr>
              <a:t>помнить, что:</a:t>
            </a:r>
            <a:endParaRPr lang="ru-RU" sz="3600" i="1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600" dirty="0">
                <a:latin typeface="Times New Roman"/>
                <a:ea typeface="Times New Roman"/>
                <a:cs typeface="Times New Roman"/>
              </a:rPr>
              <a:t>успех открытия </a:t>
            </a: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нужно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долго и терпеливо готовить, открывая </a:t>
            </a: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ребёнку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связи между тем, что он достиг, и тем, что ему пока достичь не удается;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ребёнку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следует постоянно внушать, что он может достичь недоступного, что </a:t>
            </a: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у него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хватит сил, ума. Нужны внушение, поддержка, установка на завтрашнюю радость;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ребёнок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должен быть убежден, что успехом он обязан, прежде всего, самому себе.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146" name="Picture 2" descr="C:\Documents and Settings\mis\Мои документы\Downloads\успех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302389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mis\Мои документы\Downloads\успех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579389" cy="23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0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6" algn="l" defTabSz="457200" rtl="0">
              <a:spcBef>
                <a:spcPct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2.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риём </a:t>
            </a:r>
            <a:r>
              <a:rPr lang="ru-RU" sz="2400" b="1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«Линия горизонта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556792"/>
            <a:ext cx="7125112" cy="468052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800" dirty="0" smtClean="0">
                <a:latin typeface="Times New Roman"/>
                <a:ea typeface="Times New Roman"/>
                <a:cs typeface="Times New Roman"/>
              </a:rPr>
              <a:t>	Если </a:t>
            </a:r>
            <a:r>
              <a:rPr lang="ru-RU" sz="3800" i="1" dirty="0">
                <a:latin typeface="Times New Roman"/>
                <a:ea typeface="Times New Roman"/>
                <a:cs typeface="Times New Roman"/>
              </a:rPr>
              <a:t>педагог</a:t>
            </a:r>
            <a:r>
              <a:rPr lang="ru-RU" sz="3800" dirty="0">
                <a:latin typeface="Times New Roman"/>
                <a:ea typeface="Times New Roman"/>
                <a:cs typeface="Times New Roman"/>
              </a:rPr>
              <a:t> подводит детей к тому рубежу, у которого они могут сделать самостоятельный вывод и испытать радость от подобного </a:t>
            </a:r>
            <a:r>
              <a:rPr lang="ru-RU" sz="3800" dirty="0" smtClean="0">
                <a:latin typeface="Times New Roman"/>
                <a:ea typeface="Times New Roman"/>
                <a:cs typeface="Times New Roman"/>
              </a:rPr>
              <a:t>«озарения», </a:t>
            </a:r>
            <a:r>
              <a:rPr lang="ru-RU" sz="3800" dirty="0">
                <a:latin typeface="Times New Roman"/>
                <a:ea typeface="Times New Roman"/>
                <a:cs typeface="Times New Roman"/>
              </a:rPr>
              <a:t>значит, он </a:t>
            </a:r>
            <a:r>
              <a:rPr lang="ru-RU" sz="3800" i="1" dirty="0">
                <a:latin typeface="Times New Roman"/>
                <a:ea typeface="Times New Roman"/>
                <a:cs typeface="Times New Roman"/>
              </a:rPr>
              <a:t>создал ситуацию, в которой даже интеллектуально пассивный ребёнок может почувствовать себя творческой личностью. </a:t>
            </a:r>
            <a:endParaRPr lang="ru-RU" sz="3800" i="1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800" dirty="0" smtClean="0">
                <a:latin typeface="Times New Roman"/>
                <a:ea typeface="Times New Roman"/>
                <a:cs typeface="Times New Roman"/>
              </a:rPr>
              <a:t>	Однажды </a:t>
            </a:r>
            <a:r>
              <a:rPr lang="ru-RU" sz="3800" dirty="0">
                <a:latin typeface="Times New Roman"/>
                <a:ea typeface="Times New Roman"/>
                <a:cs typeface="Times New Roman"/>
              </a:rPr>
              <a:t>открыв для себя увлекательность поиска, погружения в мир неведомого, ребёнок  может уже </a:t>
            </a:r>
            <a:r>
              <a:rPr lang="ru-RU" sz="3800" i="1" dirty="0">
                <a:latin typeface="Times New Roman"/>
                <a:ea typeface="Times New Roman"/>
                <a:cs typeface="Times New Roman"/>
              </a:rPr>
              <a:t>постоянно стремиться к поиску, не считаясь с трудностями, неудачами.</a:t>
            </a:r>
            <a:r>
              <a:rPr lang="ru-RU" sz="3800" dirty="0">
                <a:latin typeface="Times New Roman"/>
                <a:ea typeface="Times New Roman"/>
                <a:cs typeface="Times New Roman"/>
              </a:rPr>
              <a:t> У него будет формироваться уважительное отношение к возможностям человеческого разума.</a:t>
            </a:r>
            <a:endParaRPr lang="ru-RU" sz="38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7125113" cy="924475"/>
          </a:xfrm>
        </p:spPr>
        <p:txBody>
          <a:bodyPr/>
          <a:lstStyle/>
          <a:p>
            <a:pPr marL="342900" lvl="0" indent="-342900" fontAlgn="t">
              <a:lnSpc>
                <a:spcPct val="115000"/>
              </a:lnSpc>
              <a:spcBef>
                <a:spcPct val="20000"/>
              </a:spcBef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Правила управления успехом в образовательной деятельности.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  <a:cs typeface="Times New Roman"/>
              </a:rPr>
            </a:b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R="95250" lvl="0" fontAlgn="t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Оценивайте </a:t>
            </a:r>
            <a:r>
              <a:rPr lang="ru-RU" sz="2400" dirty="0">
                <a:latin typeface="Times New Roman"/>
                <a:ea typeface="Times New Roman"/>
              </a:rPr>
              <a:t>не детей, а их деятельность, поступки. </a:t>
            </a:r>
            <a:endParaRPr lang="ru-RU" sz="2400" dirty="0"/>
          </a:p>
          <a:p>
            <a:pPr marR="95250" lvl="0" fontAlgn="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Необоснованная похвала, гипертрофированные комплименты снижают ощущение успеха. Нужно уметь: видеть реальные изменения, достоинства и реальные сдвиги в поведении детей, вовремя поддержать детей.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R="95250" lvl="0" fontAlgn="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Успех педагога начинается с признания его детьми. Авторитет, личность педагога, его разнообразные интересы и достоинства являются залогом успеха его воспитанников. </a:t>
            </a:r>
            <a:endParaRPr lang="ru-RU" sz="2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718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692697"/>
            <a:ext cx="7125112" cy="5166102"/>
          </a:xfrm>
        </p:spPr>
        <p:txBody>
          <a:bodyPr>
            <a:normAutofit lnSpcReduction="10000"/>
          </a:bodyPr>
          <a:lstStyle/>
          <a:p>
            <a:pPr marL="0" marR="95250" lvl="0" indent="0" fontAlgn="t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4. Психологический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климат, обстановка жизнерадостности, организация деятельности воспитанников на занятии, разумное сочетание репродуктивных и творческих методов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marR="95250" lvl="0" indent="0" fontAlgn="t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5. Способность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педагога удивлять детей.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marR="95250" lvl="0" indent="0" fontAlgn="t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6. Педагог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должен любить детей и уметь это делать. Нельзя, выказывая чувство восторга от общения с одними детьми, заставлять страдать других.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marR="95250" lvl="0" indent="0" fontAlgn="t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7. Педагог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должен знать личные особенности каждого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ребёнка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и группу детей в целом, чтобы научиться помогать и поддерживать каждого.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0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692697"/>
            <a:ext cx="7125112" cy="5166102"/>
          </a:xfrm>
        </p:spPr>
        <p:txBody>
          <a:bodyPr>
            <a:normAutofit/>
          </a:bodyPr>
          <a:lstStyle/>
          <a:p>
            <a:pPr marL="0" marR="95250" lvl="0" indent="0" fontAlgn="t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8. Начало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занятия – это  момент, от которого в значительной степени зависит успех занятия в целом.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marR="95250" lvl="0" indent="0" fontAlgn="t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9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Не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забывайте о  рефлексии 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деятельности.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marR="95250" lvl="0" indent="0" fontAlgn="t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10. 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Если после занятия у воспитанника не осталось вопросов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, которые он бы хотел бы обсудить,  скорее всего занятие оставило детей равнодушными.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169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260648"/>
            <a:ext cx="4608511" cy="6120680"/>
          </a:xfrm>
        </p:spPr>
        <p:txBody>
          <a:bodyPr>
            <a:normAutofit fontScale="85000" lnSpcReduction="10000"/>
          </a:bodyPr>
          <a:lstStyle/>
          <a:p>
            <a:pPr marL="0" marR="95250" indent="0" algn="just" fontAlgn="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	Построение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ситуации успеха, как и самовоспитание 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ребёнка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,  кропотливый труд и просто наша жизнь. От нас зависит многое, но отнюдь не всё. Отдать детям столько душевного тепла, умения и знаний, сколько мы в состоянии, поддержать их и способствовать радостному началу жизни – </a:t>
            </a:r>
            <a:r>
              <a:rPr lang="ru-RU" sz="3200" b="1" i="1" dirty="0">
                <a:latin typeface="Times New Roman"/>
                <a:ea typeface="Times New Roman"/>
                <a:cs typeface="Times New Roman"/>
              </a:rPr>
              <a:t>смысл выбранной нами профессии. </a:t>
            </a:r>
            <a:endParaRPr lang="ru-RU" sz="3200" b="1" i="1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8194" name="Picture 2" descr="C:\Documents and Settings\mis\Мои документы\Downloads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37392"/>
            <a:ext cx="36480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064896" cy="489654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b="1" i="1" dirty="0" smtClean="0">
                <a:latin typeface="Times New Roman"/>
                <a:ea typeface="Calibri"/>
                <a:cs typeface="Times New Roman"/>
              </a:rPr>
              <a:t>Педагогу </a:t>
            </a:r>
            <a:r>
              <a:rPr lang="ru-RU" sz="1900" b="1" i="1" dirty="0">
                <a:latin typeface="Times New Roman"/>
                <a:ea typeface="Calibri"/>
                <a:cs typeface="Times New Roman"/>
              </a:rPr>
              <a:t>следует помнить о том, что:</a:t>
            </a:r>
            <a:endParaRPr lang="ru-RU" sz="15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228600" algn="l"/>
              </a:tabLst>
            </a:pPr>
            <a:r>
              <a:rPr lang="ru-RU" sz="1900" dirty="0">
                <a:latin typeface="Times New Roman"/>
                <a:ea typeface="Calibri"/>
                <a:cs typeface="Times New Roman"/>
              </a:rPr>
              <a:t>Успех, доставшийся ценой небольших усилий, может привести к  завышенной оценке своих возможностей.</a:t>
            </a:r>
            <a:endParaRPr lang="ru-RU" sz="15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228600" algn="l"/>
              </a:tabLst>
            </a:pPr>
            <a:r>
              <a:rPr lang="ru-RU" sz="1900" dirty="0">
                <a:latin typeface="Times New Roman"/>
                <a:ea typeface="Calibri"/>
                <a:cs typeface="Times New Roman"/>
              </a:rPr>
              <a:t>За сильным переживанием какой-либо эмоции обязательно следует расслабление: если в этот период ребёнку предложить какую-либо работу, то она будет выполнена менее успешно.</a:t>
            </a:r>
            <a:endParaRPr lang="ru-RU" sz="15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228600" algn="l"/>
              </a:tabLst>
            </a:pPr>
            <a:r>
              <a:rPr lang="ru-RU" sz="1900" dirty="0">
                <a:latin typeface="Times New Roman"/>
                <a:ea typeface="Calibri"/>
                <a:cs typeface="Times New Roman"/>
              </a:rPr>
              <a:t>Ребёнка можно травмировать, если результат, важный и значимый для него не будет адекватно оценен другими людьми </a:t>
            </a:r>
            <a:endParaRPr lang="ru-RU" sz="15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228600" algn="l"/>
              </a:tabLst>
            </a:pPr>
            <a:r>
              <a:rPr lang="ru-RU" sz="1900" dirty="0">
                <a:latin typeface="Times New Roman"/>
                <a:ea typeface="Calibri"/>
                <a:cs typeface="Times New Roman"/>
              </a:rPr>
              <a:t>Постоянное обеспечение успешности учения  может сформировать не активное, а привычное отношение к образовательной деятельности.</a:t>
            </a:r>
            <a:endParaRPr lang="ru-RU" sz="15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228600" algn="l"/>
              </a:tabLst>
            </a:pPr>
            <a:r>
              <a:rPr lang="ru-RU" sz="1900" dirty="0">
                <a:latin typeface="Times New Roman"/>
                <a:ea typeface="Calibri"/>
                <a:cs typeface="Times New Roman"/>
              </a:rPr>
              <a:t>Постоянное ожидание положительного результата чревато развитием неспособности к преодолению трудностей, отказом от действий в сложных учебных и жизненных ситуациях.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latin typeface="Times New Roman"/>
                <a:ea typeface="Calibri"/>
                <a:cs typeface="Times New Roman"/>
              </a:rPr>
              <a:t>Каковы последствия создания ситуации успеха?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557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5805264"/>
            <a:ext cx="7125113" cy="576064"/>
          </a:xfrm>
        </p:spPr>
        <p:txBody>
          <a:bodyPr/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mis\Мои документы\Downloads\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692116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3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916832"/>
            <a:ext cx="7117180" cy="237626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По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мнению педагогов и психологов (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С.К.Нартова-Бочавер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М.Ю.Стожарова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и др.) в настоящее время значительная часть родителей попала под влияние педагогических теорий, пропагандирующих интеллектуализацию воспитания. Родители готовы, не жалея сил и</a:t>
            </a:r>
            <a:r>
              <a:rPr lang="ru-RU" sz="2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времени, учить детей считать, читать, знакомить с основами наук и т.п., при этом полностью отказываются от интеллектуально не нагруженных, но имеющих психотерапевтический смысл видов общения: бытовой, совместной деятельности, игры и т.п.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C:\Documents and Settings\mis\Мои документы\Downloads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3934799" cy="221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mis\Мои документы\Downloads\успех 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558" y="4077073"/>
            <a:ext cx="2958975" cy="221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6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4354646" cy="2177212"/>
          </a:xfrm>
        </p:spPr>
        <p:txBody>
          <a:bodyPr/>
          <a:lstStyle/>
          <a:p>
            <a:pPr algn="just"/>
            <a:r>
              <a:rPr lang="ru-RU" sz="2400" i="1" dirty="0" smtClean="0">
                <a:latin typeface="Times New Roman"/>
                <a:ea typeface="Times New Roman"/>
              </a:rPr>
              <a:t>Каждый </a:t>
            </a:r>
            <a:r>
              <a:rPr lang="ru-RU" sz="2400" i="1" dirty="0">
                <a:latin typeface="Times New Roman"/>
                <a:ea typeface="Times New Roman"/>
              </a:rPr>
              <a:t>родитель мечтает, чтобы его ребенок вырос успешным человеком. С такой родительской установкой и ожиданиями педагогам приходится сталкиваться сегодня очень часто.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564904"/>
            <a:ext cx="7125112" cy="33659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/>
                <a:ea typeface="Times New Roman"/>
              </a:rPr>
              <a:t>Что следует понимать под словом «успех» в дошкольном возрасте, как воспитать </a:t>
            </a:r>
            <a:r>
              <a:rPr lang="ru-RU" sz="3200" dirty="0" smtClean="0">
                <a:latin typeface="Times New Roman"/>
                <a:ea typeface="Times New Roman"/>
              </a:rPr>
              <a:t>реб</a:t>
            </a:r>
            <a:r>
              <a:rPr lang="ru-RU" sz="3200" dirty="0">
                <a:latin typeface="Times New Roman"/>
                <a:ea typeface="Times New Roman"/>
              </a:rPr>
              <a:t>ё</a:t>
            </a:r>
            <a:r>
              <a:rPr lang="ru-RU" sz="3200" dirty="0" smtClean="0">
                <a:latin typeface="Times New Roman"/>
                <a:ea typeface="Times New Roman"/>
              </a:rPr>
              <a:t>нка </a:t>
            </a:r>
            <a:r>
              <a:rPr lang="ru-RU" sz="3200" dirty="0">
                <a:latin typeface="Times New Roman"/>
                <a:ea typeface="Times New Roman"/>
              </a:rPr>
              <a:t>успешным и какие </a:t>
            </a:r>
            <a:r>
              <a:rPr lang="ru-RU" sz="3200" dirty="0" smtClean="0">
                <a:latin typeface="Times New Roman"/>
                <a:ea typeface="Times New Roman"/>
              </a:rPr>
              <a:t>приёмы </a:t>
            </a:r>
            <a:r>
              <a:rPr lang="ru-RU" sz="3200" dirty="0">
                <a:latin typeface="Times New Roman"/>
                <a:ea typeface="Times New Roman"/>
              </a:rPr>
              <a:t>для этого использовать </a:t>
            </a:r>
            <a:r>
              <a:rPr lang="ru-RU" sz="3200" dirty="0" smtClean="0">
                <a:latin typeface="Times New Roman"/>
                <a:ea typeface="Times New Roman"/>
              </a:rPr>
              <a:t>воспитателям и педагогам?</a:t>
            </a:r>
            <a:endParaRPr lang="ru-RU" sz="3200" dirty="0"/>
          </a:p>
        </p:txBody>
      </p:sp>
      <p:pic>
        <p:nvPicPr>
          <p:cNvPr id="1026" name="Picture 2" descr="C:\Documents and Settings\mis\Мои документы\Downloads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36712"/>
            <a:ext cx="302732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548681"/>
            <a:ext cx="7125112" cy="5310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/>
                <a:ea typeface="Times New Roman"/>
              </a:rPr>
              <a:t>	Частота </a:t>
            </a:r>
            <a:r>
              <a:rPr lang="ru-RU" sz="3600" dirty="0">
                <a:latin typeface="Times New Roman"/>
                <a:ea typeface="Times New Roman"/>
              </a:rPr>
              <a:t>употреблений этого слова привела к его </a:t>
            </a:r>
            <a:r>
              <a:rPr lang="ru-RU" sz="3600" i="1" dirty="0">
                <a:latin typeface="Times New Roman"/>
                <a:ea typeface="Times New Roman"/>
              </a:rPr>
              <a:t>девальвации. </a:t>
            </a:r>
            <a:r>
              <a:rPr lang="ru-RU" sz="3600" i="1" dirty="0" smtClean="0">
                <a:latin typeface="Times New Roman"/>
                <a:ea typeface="Times New Roman"/>
              </a:rPr>
              <a:t>	</a:t>
            </a:r>
            <a:r>
              <a:rPr lang="ru-RU" sz="3600" dirty="0" smtClean="0">
                <a:latin typeface="Times New Roman"/>
                <a:ea typeface="Times New Roman"/>
              </a:rPr>
              <a:t>Оно </a:t>
            </a:r>
            <a:r>
              <a:rPr lang="ru-RU" sz="3600" dirty="0">
                <a:latin typeface="Times New Roman"/>
                <a:ea typeface="Times New Roman"/>
              </a:rPr>
              <a:t>стало </a:t>
            </a:r>
            <a:r>
              <a:rPr lang="ru-RU" sz="3600" b="1" i="1" dirty="0">
                <a:latin typeface="Times New Roman"/>
                <a:ea typeface="Times New Roman"/>
              </a:rPr>
              <a:t>языковым штампом: </a:t>
            </a:r>
            <a:r>
              <a:rPr lang="ru-RU" sz="3600" dirty="0">
                <a:latin typeface="Times New Roman"/>
                <a:ea typeface="Times New Roman"/>
              </a:rPr>
              <a:t>используя его, люди недостаточно </a:t>
            </a:r>
            <a:r>
              <a:rPr lang="ru-RU" sz="3600" dirty="0" smtClean="0">
                <a:latin typeface="Times New Roman"/>
                <a:ea typeface="Times New Roman"/>
              </a:rPr>
              <a:t>чётко </a:t>
            </a:r>
            <a:r>
              <a:rPr lang="ru-RU" sz="3600" dirty="0">
                <a:latin typeface="Times New Roman"/>
                <a:ea typeface="Times New Roman"/>
              </a:rPr>
              <a:t>представляют, какого успеха желают</a:t>
            </a:r>
            <a:r>
              <a:rPr lang="ru-RU" sz="2800" dirty="0">
                <a:latin typeface="Times New Roman"/>
                <a:ea typeface="Times New Roman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57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548680"/>
            <a:ext cx="7125112" cy="5400600"/>
          </a:xfrm>
        </p:spPr>
        <p:txBody>
          <a:bodyPr>
            <a:normAutofit lnSpcReduction="10000"/>
          </a:bodyPr>
          <a:lstStyle/>
          <a:p>
            <a:pPr marL="0" indent="0" algn="just" fontAlgn="base">
              <a:lnSpc>
                <a:spcPts val="2100"/>
              </a:lnSpc>
              <a:spcAft>
                <a:spcPts val="0"/>
              </a:spcAft>
              <a:buNone/>
            </a:pP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Успех 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— это результат </a:t>
            </a: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just" fontAlgn="base">
              <a:lnSpc>
                <a:spcPts val="21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деятельности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человека, </a:t>
            </a: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just" fontAlgn="base">
              <a:lnSpc>
                <a:spcPts val="21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которая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преобразует </a:t>
            </a: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just" fontAlgn="base">
              <a:lnSpc>
                <a:spcPts val="21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его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самого и окружающую </a:t>
            </a: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just" fontAlgn="base">
              <a:lnSpc>
                <a:spcPts val="21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действительность.</a:t>
            </a:r>
          </a:p>
          <a:p>
            <a:pPr marL="0" indent="0" algn="just" fontAlgn="base">
              <a:lnSpc>
                <a:spcPts val="2100"/>
              </a:lnSpc>
              <a:spcAft>
                <a:spcPts val="0"/>
              </a:spcAft>
              <a:buNone/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/>
                <a:ea typeface="Times New Roman"/>
              </a:rPr>
              <a:t>При этом важно обратить внимание на сущностные характеристики этого понятия. </a:t>
            </a:r>
            <a:r>
              <a:rPr lang="ru-RU" sz="2400" i="1" dirty="0">
                <a:latin typeface="Times New Roman"/>
                <a:ea typeface="Times New Roman"/>
              </a:rPr>
              <a:t>Во-первых,</a:t>
            </a:r>
            <a:r>
              <a:rPr lang="ru-RU" sz="2400" dirty="0">
                <a:latin typeface="Times New Roman"/>
                <a:ea typeface="Times New Roman"/>
              </a:rPr>
              <a:t> в</a:t>
            </a:r>
            <a:r>
              <a:rPr lang="ru-RU" sz="2400" i="1" dirty="0">
                <a:latin typeface="Times New Roman"/>
                <a:ea typeface="Times New Roman"/>
              </a:rPr>
              <a:t> </a:t>
            </a:r>
            <a:r>
              <a:rPr lang="ru-RU" sz="2400" b="1" i="1" dirty="0">
                <a:latin typeface="Times New Roman"/>
                <a:ea typeface="Times New Roman"/>
              </a:rPr>
              <a:t>него включаются только те достижения человека, которые могут быть охарактеризованы как </a:t>
            </a:r>
            <a:r>
              <a:rPr lang="ru-RU" sz="2400" b="1" i="1" dirty="0" smtClean="0">
                <a:latin typeface="Times New Roman"/>
                <a:ea typeface="Times New Roman"/>
              </a:rPr>
              <a:t>положительный результат </a:t>
            </a:r>
            <a:r>
              <a:rPr lang="ru-RU" sz="2400" b="1" i="1" dirty="0">
                <a:latin typeface="Times New Roman"/>
                <a:ea typeface="Times New Roman"/>
              </a:rPr>
              <a:t>его деятельности. </a:t>
            </a:r>
            <a:endParaRPr lang="ru-RU" sz="2400" b="1" i="1" dirty="0" smtClean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ru-RU" sz="2400" i="1" dirty="0" smtClean="0">
                <a:latin typeface="Times New Roman"/>
                <a:ea typeface="Times New Roman"/>
                <a:cs typeface="Times New Roman"/>
              </a:rPr>
              <a:t>Во-вторых</a:t>
            </a:r>
            <a:r>
              <a:rPr lang="ru-RU" sz="2400" i="1" dirty="0">
                <a:latin typeface="Times New Roman"/>
                <a:ea typeface="Times New Roman"/>
                <a:cs typeface="Times New Roman"/>
              </a:rPr>
              <a:t>,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из понятия «успех» исключаются все случаи, связанные с везением, фортуной, удачей </a:t>
            </a:r>
            <a:r>
              <a:rPr lang="ru-RU" sz="2400" b="1" i="1" dirty="0" smtClean="0">
                <a:latin typeface="Times New Roman"/>
                <a:ea typeface="Times New Roman"/>
                <a:cs typeface="Times New Roman"/>
              </a:rPr>
              <a:t>—свалившейся </a:t>
            </a: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на человека без </a:t>
            </a:r>
            <a:r>
              <a:rPr lang="ru-RU" sz="2400" b="1" i="1" dirty="0" smtClean="0">
                <a:latin typeface="Times New Roman"/>
                <a:ea typeface="Times New Roman"/>
                <a:cs typeface="Times New Roman"/>
              </a:rPr>
              <a:t>приложения им</a:t>
            </a: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 самим </a:t>
            </a:r>
            <a:r>
              <a:rPr lang="ru-RU" sz="2400" b="1" i="1" dirty="0" smtClean="0">
                <a:latin typeface="Times New Roman"/>
                <a:ea typeface="Times New Roman"/>
                <a:cs typeface="Times New Roman"/>
              </a:rPr>
              <a:t>каких-либо </a:t>
            </a: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усилий</a:t>
            </a:r>
            <a:r>
              <a:rPr lang="ru-RU" sz="2400" b="1" i="1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400" b="1" i="1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2" descr="C:\Documents and Settings\mis\Мои документы\Downloads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27004"/>
            <a:ext cx="3081369" cy="205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9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25113" cy="924475"/>
          </a:xfrm>
        </p:spPr>
        <p:txBody>
          <a:bodyPr/>
          <a:lstStyle/>
          <a:p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Что значит «успех» для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ребёнка </a:t>
            </a:r>
            <a:br>
              <a:rPr lang="ru-RU" sz="2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							дошкольного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возраста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1268760"/>
            <a:ext cx="5256584" cy="5256583"/>
          </a:xfrm>
        </p:spPr>
        <p:txBody>
          <a:bodyPr>
            <a:normAutofit/>
          </a:bodyPr>
          <a:lstStyle/>
          <a:p>
            <a:pPr marL="0" indent="0" algn="just" fontAlgn="base">
              <a:lnSpc>
                <a:spcPts val="21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Применительно к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дошкольникам - это </a:t>
            </a:r>
            <a:r>
              <a:rPr lang="ru-RU" sz="2400" i="1" dirty="0">
                <a:latin typeface="Times New Roman"/>
                <a:ea typeface="Times New Roman"/>
                <a:cs typeface="Times New Roman"/>
              </a:rPr>
              <a:t>оптимальное соотношение между ожиданиями личности </a:t>
            </a:r>
            <a:r>
              <a:rPr lang="ru-RU" sz="2400" i="1" dirty="0" smtClean="0">
                <a:latin typeface="Times New Roman"/>
                <a:ea typeface="Times New Roman"/>
                <a:cs typeface="Times New Roman"/>
              </a:rPr>
              <a:t>ребёнка </a:t>
            </a:r>
            <a:r>
              <a:rPr lang="ru-RU" sz="2400" i="1" dirty="0">
                <a:latin typeface="Times New Roman"/>
                <a:ea typeface="Times New Roman"/>
                <a:cs typeface="Times New Roman"/>
              </a:rPr>
              <a:t>и людей, входящих в его непосредственное окружение, и результатами его деятельности. </a:t>
            </a:r>
            <a:endParaRPr lang="ru-RU" sz="2400" i="1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just" fontAlgn="base">
              <a:lnSpc>
                <a:spcPts val="21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Когда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ожидания и результаты совпадают или результаты превосходят ожидания, можно говорить об успехе.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 fontAlgn="base">
              <a:lnSpc>
                <a:spcPts val="2100"/>
              </a:lnSpc>
              <a:spcAft>
                <a:spcPts val="210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	В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 дошкольном возрасте </a:t>
            </a:r>
            <a:r>
              <a:rPr lang="ru-RU" sz="2400" i="1" dirty="0" smtClean="0">
                <a:latin typeface="Times New Roman"/>
                <a:ea typeface="Times New Roman"/>
                <a:cs typeface="Times New Roman"/>
              </a:rPr>
              <a:t>ребенок </a:t>
            </a:r>
            <a:r>
              <a:rPr lang="ru-RU" sz="2400" i="1" dirty="0">
                <a:latin typeface="Times New Roman"/>
                <a:ea typeface="Times New Roman"/>
                <a:cs typeface="Times New Roman"/>
              </a:rPr>
              <a:t>очень чувствителен к оценке его деятельности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со стороны значимых взрослых (родителей, близких родственников,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воспитателя, педагога). </a:t>
            </a:r>
          </a:p>
          <a:p>
            <a:pPr marL="0" indent="0" fontAlgn="base">
              <a:lnSpc>
                <a:spcPts val="2100"/>
              </a:lnSpc>
              <a:spcAft>
                <a:spcPts val="2100"/>
              </a:spcAft>
              <a:buNone/>
            </a:pPr>
            <a:endParaRPr lang="ru-RU" dirty="0"/>
          </a:p>
        </p:txBody>
      </p:sp>
      <p:pic>
        <p:nvPicPr>
          <p:cNvPr id="3075" name="Picture 3" descr="C:\Documents and Settings\mis\Мои документы\Downloads\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2815"/>
            <a:ext cx="2718992" cy="335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2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169100"/>
          </a:xfrm>
        </p:spPr>
        <p:txBody>
          <a:bodyPr/>
          <a:lstStyle/>
          <a:p>
            <a:pPr lvl="0" fontAlgn="base">
              <a:lnSpc>
                <a:spcPts val="2100"/>
              </a:lnSpc>
              <a:spcBef>
                <a:spcPct val="20000"/>
              </a:spcBef>
              <a:spcAft>
                <a:spcPts val="2100"/>
              </a:spcAft>
            </a:pPr>
            <a:r>
              <a:rPr lang="ru-RU" sz="2800" i="1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	На</a:t>
            </a:r>
            <a:r>
              <a:rPr lang="ru-RU" sz="2800" i="1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 разных этапах психического развития </a:t>
            </a:r>
            <a:r>
              <a:rPr lang="ru-RU" sz="2800" i="1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ребёнок </a:t>
            </a:r>
            <a:r>
              <a:rPr lang="ru-RU" sz="2800" i="1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 по-разному реагирует на </a:t>
            </a:r>
            <a:r>
              <a:rPr lang="ru-RU" sz="2800" i="1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оценку своей деятельности:</a:t>
            </a:r>
            <a:r>
              <a:rPr lang="ru-RU" sz="1800" i="1" dirty="0">
                <a:solidFill>
                  <a:prstClr val="white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i="1" dirty="0">
                <a:solidFill>
                  <a:prstClr val="white"/>
                </a:solidFill>
                <a:latin typeface="Calibri"/>
                <a:ea typeface="Calibri"/>
                <a:cs typeface="Times New Roman"/>
              </a:rPr>
            </a:br>
            <a:endParaRPr lang="ru-RU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1546" y="1678228"/>
            <a:ext cx="7162957" cy="4285935"/>
          </a:xfrm>
        </p:spPr>
        <p:txBody>
          <a:bodyPr/>
          <a:lstStyle/>
          <a:p>
            <a:pPr marL="0" indent="0" algn="just" fontAlgn="base">
              <a:lnSpc>
                <a:spcPts val="2100"/>
              </a:lnSpc>
              <a:spcAft>
                <a:spcPts val="2100"/>
              </a:spcAft>
              <a:buNone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в 3–5 лет у дошкольников наблюдаются так называемые </a:t>
            </a:r>
            <a:r>
              <a:rPr lang="ru-RU" sz="2800" i="1" dirty="0">
                <a:latin typeface="Times New Roman"/>
                <a:ea typeface="Times New Roman"/>
                <a:cs typeface="Times New Roman"/>
              </a:rPr>
              <a:t>неспецифические реагирования</a:t>
            </a:r>
            <a:r>
              <a:rPr lang="ru-RU" sz="2800" i="1" dirty="0" smtClean="0">
                <a:latin typeface="Times New Roman"/>
                <a:ea typeface="Times New Roman"/>
                <a:cs typeface="Times New Roman"/>
              </a:rPr>
              <a:t>,</a:t>
            </a:r>
            <a:endParaRPr lang="ru-RU" sz="2800" i="1" dirty="0">
              <a:latin typeface="Times New Roman"/>
              <a:ea typeface="Times New Roman"/>
              <a:cs typeface="Times New Roman"/>
            </a:endParaRPr>
          </a:p>
          <a:p>
            <a:pPr marL="0" indent="0" algn="just" fontAlgn="base">
              <a:lnSpc>
                <a:spcPts val="2100"/>
              </a:lnSpc>
              <a:spcAft>
                <a:spcPts val="2100"/>
              </a:spcAft>
              <a:buNone/>
            </a:pPr>
            <a:r>
              <a:rPr lang="ru-RU" sz="28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в 6–7 — </a:t>
            </a:r>
            <a:r>
              <a:rPr lang="ru-RU" sz="2800" i="1" dirty="0">
                <a:latin typeface="Times New Roman"/>
                <a:ea typeface="Times New Roman"/>
                <a:cs typeface="Times New Roman"/>
              </a:rPr>
              <a:t>специфические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которые характеризуются тем, что переживание ситуации успеха способствует повышению самооценки личности дошкольника, а неуспеха — ее понижению.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 descr="C:\Documents and Settings\mis\Мои документы\Downloads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57582"/>
            <a:ext cx="3816424" cy="21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mis\Мои документы\Downloads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81" y="4241939"/>
            <a:ext cx="3600025" cy="214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01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621</TotalTime>
  <Words>910</Words>
  <Application>Microsoft Office PowerPoint</Application>
  <PresentationFormat>Экран (4:3)</PresentationFormat>
  <Paragraphs>132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Winter</vt:lpstr>
      <vt:lpstr>Муниципальное бюджетное дошкольное образовательное учреждение детский сад комбинированного вида № 114 «Чебурашка»  Ситуация успеха как условие организации образовательной деятельности дошкольников</vt:lpstr>
      <vt:lpstr> Тихий и стеснительный малыш чаще всего вызывает у взрослых уми­ление. Но, чем старше он становится, тем сложнее ему приходится в жиз­ни. Постоянная беспомощность вместо прежнего умиления вызывает у окружающих раздражение...      В настоящее время, по данным известного детского психолога Л.Н. Галигузовой, застенчивость, неуверенность в себе и в своих возмож­ностях в той или иной степени свойственны 42% российских дошкольников.</vt:lpstr>
      <vt:lpstr> Застенчивость, тревожность, неуверенность в себе, длительное подавленное состояние, неспособность принимать решения и справляться с трудностями, ощущение собственной неполноценности и многое дру­гое осложняют жизнь ребёнка  как в семье, так и в коллективе  свер­стников. </vt:lpstr>
      <vt:lpstr>       По мнению педагогов и психологов (С.К.Нартова-Бочавер, М.Ю.Стожарова и др.) в настоящее время значительная часть родителей попала под влияние педагогических теорий, пропагандирующих интеллектуализацию воспитания. Родители готовы, не жалея сил и времени, учить детей считать, читать, знакомить с основами наук и т.п., при этом полностью отказываются от интеллектуально не нагруженных, но имеющих психотерапевтический смысл видов общения: бытовой, совместной деятельности, игры и т.п. </vt:lpstr>
      <vt:lpstr>Каждый родитель мечтает, чтобы его ребенок вырос успешным человеком. С такой родительской установкой и ожиданиями педагогам приходится сталкиваться сегодня очень часто.</vt:lpstr>
      <vt:lpstr>Презентация PowerPoint</vt:lpstr>
      <vt:lpstr>Презентация PowerPoint</vt:lpstr>
      <vt:lpstr>Что значит «успех» для ребёнка          дошкольного возраста </vt:lpstr>
      <vt:lpstr> На разных этапах психического развития ребёнок  по-разному реагирует на оценку своей деятельности: </vt:lpstr>
      <vt:lpstr> Разновидности успеха дошкольника    Все они могут быть сведены к двум видам: </vt:lpstr>
      <vt:lpstr>Презентация PowerPoint</vt:lpstr>
      <vt:lpstr>Презентация PowerPoint</vt:lpstr>
      <vt:lpstr>Презентация PowerPoint</vt:lpstr>
      <vt:lpstr>Какие условия и приёмы помогут создать             ситуацию успеха?</vt:lpstr>
      <vt:lpstr> Успех имеет огромное значение в жизни людей.  И мы педагоги знаем как это важно для воспитанников – создать ситуацию успеха.   . </vt:lpstr>
      <vt:lpstr>Федеральный Государственный Образовательный Стандарт  Дошкольного Образования</vt:lpstr>
      <vt:lpstr>Презентация PowerPoint</vt:lpstr>
      <vt:lpstr>Презентация PowerPoint</vt:lpstr>
      <vt:lpstr>Презентация PowerPoint</vt:lpstr>
      <vt:lpstr>В результате данное словосочетание имеет  двойственное значение, а именно</vt:lpstr>
      <vt:lpstr>Презентация PowerPoint</vt:lpstr>
      <vt:lpstr>Презентация PowerPoint</vt:lpstr>
      <vt:lpstr>1 тип «Неожиданная радость»</vt:lpstr>
      <vt:lpstr>Педагогические приёмы  «Неожиданной радости»: </vt:lpstr>
      <vt:lpstr>2.Приём «Лестница» Речь идет о ситуациях, когда педагог ведёт воспитанника вверх поступательно.</vt:lpstr>
      <vt:lpstr>Презентация PowerPoint</vt:lpstr>
      <vt:lpstr>2 тип «Общая радость»</vt:lpstr>
      <vt:lpstr>Презентация PowerPoint</vt:lpstr>
      <vt:lpstr>Презентация PowerPoint</vt:lpstr>
      <vt:lpstr>3 Тип «Радость познания»</vt:lpstr>
      <vt:lpstr>1. Приём «Эврика»</vt:lpstr>
      <vt:lpstr>2. Приём «Линия горизонта»</vt:lpstr>
      <vt:lpstr>Правила управления успехом в образовательной деятельности.  </vt:lpstr>
      <vt:lpstr>Презентация PowerPoint</vt:lpstr>
      <vt:lpstr>Презентация PowerPoint</vt:lpstr>
      <vt:lpstr>Презентация PowerPoint</vt:lpstr>
      <vt:lpstr>Каковы последствия создания ситуации успеха? 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Ситуация успеха как условие организации образовательной деятельности дошкольников</dc:title>
  <cp:lastModifiedBy>Misha</cp:lastModifiedBy>
  <cp:revision>42</cp:revision>
  <dcterms:modified xsi:type="dcterms:W3CDTF">2016-12-15T07:17:10Z</dcterms:modified>
</cp:coreProperties>
</file>