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3" r:id="rId5"/>
    <p:sldId id="264" r:id="rId6"/>
    <p:sldId id="265" r:id="rId7"/>
    <p:sldId id="259" r:id="rId8"/>
    <p:sldId id="260"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9E21C5"/>
    <a:srgbClr val="0101FF"/>
    <a:srgbClr val="00A8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B106E36-FD25-4E2D-B0AA-010F637433A0}" type="datetimeFigureOut">
              <a:rPr lang="ru-RU" smtClean="0"/>
              <a:pPr/>
              <a:t>30.11.2016</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30.11.2016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30.11.2016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5B106E36-FD25-4E2D-B0AA-010F637433A0}" type="datetimeFigureOut">
              <a:rPr lang="ru-RU" smtClean="0"/>
              <a:pPr/>
              <a:t>30.11.2016</a:t>
            </a:fld>
            <a:endParaRPr lang="ru-RU"/>
          </a:p>
        </p:txBody>
      </p:sp>
      <p:sp>
        <p:nvSpPr>
          <p:cNvPr id="9" name="Номер слайда 8"/>
          <p:cNvSpPr>
            <a:spLocks noGrp="1"/>
          </p:cNvSpPr>
          <p:nvPr>
            <p:ph type="sldNum" sz="quarter" idx="15"/>
          </p:nvPr>
        </p:nvSpPr>
        <p:spPr/>
        <p:txBody>
          <a:bodyPr rtlCol="0"/>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B106E36-FD25-4E2D-B0AA-010F637433A0}" type="datetimeFigureOut">
              <a:rPr lang="ru-RU" smtClean="0"/>
              <a:pPr/>
              <a:t>30.11.2016</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30.11.2016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30.11.2016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5B106E36-FD25-4E2D-B0AA-010F637433A0}" type="datetimeFigureOut">
              <a:rPr lang="ru-RU" smtClean="0"/>
              <a:pPr/>
              <a:t>30.11.2016</a:t>
            </a:fld>
            <a:endParaRPr lang="ru-RU"/>
          </a:p>
        </p:txBody>
      </p:sp>
      <p:sp>
        <p:nvSpPr>
          <p:cNvPr id="7" name="Номер слайда 6"/>
          <p:cNvSpPr>
            <a:spLocks noGrp="1"/>
          </p:cNvSpPr>
          <p:nvPr>
            <p:ph type="sldNum" sz="quarter" idx="11"/>
          </p:nvPr>
        </p:nvSpPr>
        <p:spPr/>
        <p:txBody>
          <a:bodyPr rtlCol="0"/>
          <a:lstStyle/>
          <a:p>
            <a:fld id="{725C68B6-61C2-468F-89AB-4B9F7531AA6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30.11.2016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5B106E36-FD25-4E2D-B0AA-010F637433A0}" type="datetimeFigureOut">
              <a:rPr lang="ru-RU" smtClean="0"/>
              <a:pPr/>
              <a:t>30.11.2016</a:t>
            </a:fld>
            <a:endParaRPr lang="ru-RU"/>
          </a:p>
        </p:txBody>
      </p:sp>
      <p:sp>
        <p:nvSpPr>
          <p:cNvPr id="22" name="Номер слайда 21"/>
          <p:cNvSpPr>
            <a:spLocks noGrp="1"/>
          </p:cNvSpPr>
          <p:nvPr>
            <p:ph type="sldNum" sz="quarter" idx="15"/>
          </p:nvPr>
        </p:nvSpPr>
        <p:spPr/>
        <p:txBody>
          <a:bodyPr rtlCol="0"/>
          <a:lstStyle/>
          <a:p>
            <a:fld id="{725C68B6-61C2-468F-89AB-4B9F7531AA6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B106E36-FD25-4E2D-B0AA-010F637433A0}" type="datetimeFigureOut">
              <a:rPr lang="ru-RU" smtClean="0"/>
              <a:pPr/>
              <a:t>30.11.2016</a:t>
            </a:fld>
            <a:endParaRPr lang="ru-RU"/>
          </a:p>
        </p:txBody>
      </p:sp>
      <p:sp>
        <p:nvSpPr>
          <p:cNvPr id="18" name="Номер слайда 17"/>
          <p:cNvSpPr>
            <a:spLocks noGrp="1"/>
          </p:cNvSpPr>
          <p:nvPr>
            <p:ph type="sldNum" sz="quarter" idx="11"/>
          </p:nvPr>
        </p:nvSpPr>
        <p:spPr/>
        <p:txBody>
          <a:bodyPr rtlCol="0"/>
          <a:lstStyle/>
          <a:p>
            <a:fld id="{725C68B6-61C2-468F-89AB-4B9F7531AA6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B106E36-FD25-4E2D-B0AA-010F637433A0}" type="datetimeFigureOut">
              <a:rPr lang="ru-RU" smtClean="0"/>
              <a:pPr/>
              <a:t>30.11.2016</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normAutofit lnSpcReduction="10000"/>
          </a:bodyPr>
          <a:lstStyle/>
          <a:p>
            <a:endParaRPr lang="ru-RU" dirty="0" smtClean="0"/>
          </a:p>
          <a:p>
            <a:r>
              <a:rPr lang="ru-RU" dirty="0" smtClean="0"/>
              <a:t>Ефремова Ж.А.  </a:t>
            </a:r>
          </a:p>
          <a:p>
            <a:endParaRPr lang="ru-RU" dirty="0" smtClean="0"/>
          </a:p>
          <a:p>
            <a:r>
              <a:rPr lang="ru-RU" dirty="0" smtClean="0"/>
              <a:t> гр. Мишутка</a:t>
            </a:r>
            <a:endParaRPr lang="ru-RU" dirty="0"/>
          </a:p>
        </p:txBody>
      </p:sp>
      <p:pic>
        <p:nvPicPr>
          <p:cNvPr id="4" name="Рисунок 3" descr="igra_podberi_figuri1.jpg"/>
          <p:cNvPicPr>
            <a:picLocks noChangeAspect="1"/>
          </p:cNvPicPr>
          <p:nvPr/>
        </p:nvPicPr>
        <p:blipFill>
          <a:blip r:embed="rId2" cstate="print"/>
          <a:stretch>
            <a:fillRect/>
          </a:stretch>
        </p:blipFill>
        <p:spPr>
          <a:xfrm>
            <a:off x="2285984" y="2857496"/>
            <a:ext cx="1428760" cy="1040138"/>
          </a:xfrm>
          <a:prstGeom prst="rect">
            <a:avLst/>
          </a:prstGeom>
        </p:spPr>
      </p:pic>
      <p:pic>
        <p:nvPicPr>
          <p:cNvPr id="5" name="Рисунок 4" descr="igra_podberi_figuri19.jpg"/>
          <p:cNvPicPr>
            <a:picLocks noChangeAspect="1"/>
          </p:cNvPicPr>
          <p:nvPr/>
        </p:nvPicPr>
        <p:blipFill>
          <a:blip r:embed="rId3" cstate="print"/>
          <a:stretch>
            <a:fillRect/>
          </a:stretch>
        </p:blipFill>
        <p:spPr>
          <a:xfrm>
            <a:off x="4929190" y="2857496"/>
            <a:ext cx="1455721" cy="1056854"/>
          </a:xfrm>
          <a:prstGeom prst="rect">
            <a:avLst/>
          </a:prstGeom>
        </p:spPr>
      </p:pic>
      <p:pic>
        <p:nvPicPr>
          <p:cNvPr id="6" name="Рисунок 5" descr="igra_podberi_figuri28.jpg"/>
          <p:cNvPicPr>
            <a:picLocks noChangeAspect="1"/>
          </p:cNvPicPr>
          <p:nvPr/>
        </p:nvPicPr>
        <p:blipFill>
          <a:blip r:embed="rId4" cstate="print"/>
          <a:stretch>
            <a:fillRect/>
          </a:stretch>
        </p:blipFill>
        <p:spPr>
          <a:xfrm>
            <a:off x="6357950" y="2857496"/>
            <a:ext cx="1471937" cy="1071570"/>
          </a:xfrm>
          <a:prstGeom prst="rect">
            <a:avLst/>
          </a:prstGeom>
        </p:spPr>
      </p:pic>
      <p:pic>
        <p:nvPicPr>
          <p:cNvPr id="7" name="Рисунок 6" descr="veselyie-geometriycheskie-figuryi-kartinki-12.jpg"/>
          <p:cNvPicPr>
            <a:picLocks noChangeAspect="1"/>
          </p:cNvPicPr>
          <p:nvPr/>
        </p:nvPicPr>
        <p:blipFill>
          <a:blip r:embed="rId5" cstate="print"/>
          <a:stretch>
            <a:fillRect/>
          </a:stretch>
        </p:blipFill>
        <p:spPr>
          <a:xfrm>
            <a:off x="3714744" y="2857496"/>
            <a:ext cx="1285884" cy="1041386"/>
          </a:xfrm>
          <a:prstGeom prst="rect">
            <a:avLst/>
          </a:prstGeom>
        </p:spPr>
      </p:pic>
      <p:sp>
        <p:nvSpPr>
          <p:cNvPr id="9" name="Равнобедренный треугольник 8"/>
          <p:cNvSpPr/>
          <p:nvPr/>
        </p:nvSpPr>
        <p:spPr>
          <a:xfrm>
            <a:off x="2285984" y="1643050"/>
            <a:ext cx="5500726" cy="1143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i="1" dirty="0" smtClean="0">
                <a:solidFill>
                  <a:srgbClr val="FF9900"/>
                </a:solidFill>
              </a:rPr>
              <a:t>«</a:t>
            </a:r>
            <a:r>
              <a:rPr lang="ru-RU" b="1" i="1" dirty="0" smtClean="0">
                <a:solidFill>
                  <a:schemeClr val="accent3">
                    <a:lumMod val="75000"/>
                  </a:schemeClr>
                </a:solidFill>
              </a:rPr>
              <a:t>ФИГУРНАЯ  КЛАДОВАЯ»</a:t>
            </a:r>
            <a:endParaRPr lang="ru-RU" b="1" i="1" dirty="0">
              <a:solidFill>
                <a:schemeClr val="accent3">
                  <a:lumMod val="75000"/>
                </a:schemeClr>
              </a:solidFill>
            </a:endParaRPr>
          </a:p>
        </p:txBody>
      </p:sp>
      <p:sp>
        <p:nvSpPr>
          <p:cNvPr id="10" name="TextBox 9"/>
          <p:cNvSpPr txBox="1"/>
          <p:nvPr/>
        </p:nvSpPr>
        <p:spPr>
          <a:xfrm>
            <a:off x="2358168" y="3929066"/>
            <a:ext cx="5499980" cy="646331"/>
          </a:xfrm>
          <a:prstGeom prst="rect">
            <a:avLst/>
          </a:prstGeom>
          <a:noFill/>
        </p:spPr>
        <p:txBody>
          <a:bodyPr wrap="square" rtlCol="0">
            <a:spAutoFit/>
          </a:bodyPr>
          <a:lstStyle/>
          <a:p>
            <a:pPr algn="ctr"/>
            <a:r>
              <a:rPr lang="ru-RU" i="1" dirty="0" smtClean="0">
                <a:solidFill>
                  <a:schemeClr val="accent3">
                    <a:lumMod val="75000"/>
                  </a:schemeClr>
                </a:solidFill>
                <a:latin typeface="Arial Narrow" pitchFamily="34" charset="0"/>
              </a:rPr>
              <a:t>Игра на формирование элементарных математических представлений</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chemeClr val="accent3">
                    <a:lumMod val="75000"/>
                  </a:schemeClr>
                </a:solidFill>
                <a:latin typeface="Arial Narrow" pitchFamily="34" charset="0"/>
              </a:rPr>
              <a:t>Цель игры</a:t>
            </a:r>
            <a:endParaRPr lang="ru-RU" dirty="0">
              <a:solidFill>
                <a:schemeClr val="accent3">
                  <a:lumMod val="75000"/>
                </a:schemeClr>
              </a:solidFill>
              <a:latin typeface="Arial Narrow" pitchFamily="34" charset="0"/>
            </a:endParaRPr>
          </a:p>
        </p:txBody>
      </p:sp>
      <p:sp>
        <p:nvSpPr>
          <p:cNvPr id="3" name="Содержимое 2"/>
          <p:cNvSpPr>
            <a:spLocks noGrp="1"/>
          </p:cNvSpPr>
          <p:nvPr>
            <p:ph sz="quarter" idx="1"/>
          </p:nvPr>
        </p:nvSpPr>
        <p:spPr/>
        <p:txBody>
          <a:bodyPr>
            <a:normAutofit/>
          </a:bodyPr>
          <a:lstStyle/>
          <a:p>
            <a:r>
              <a:rPr lang="ru-RU" sz="2800" dirty="0" smtClean="0">
                <a:solidFill>
                  <a:schemeClr val="accent3">
                    <a:lumMod val="75000"/>
                  </a:schemeClr>
                </a:solidFill>
              </a:rPr>
              <a:t>Цель игры: </a:t>
            </a:r>
            <a:r>
              <a:rPr lang="ru-RU" dirty="0" smtClean="0">
                <a:solidFill>
                  <a:schemeClr val="accent3">
                    <a:lumMod val="75000"/>
                  </a:schemeClr>
                </a:solidFill>
              </a:rPr>
              <a:t>Формировать элементарные математические представления.</a:t>
            </a:r>
            <a:r>
              <a:rPr lang="ru-RU" sz="2000" dirty="0" smtClean="0">
                <a:solidFill>
                  <a:schemeClr val="accent3">
                    <a:lumMod val="75000"/>
                  </a:schemeClr>
                </a:solidFill>
              </a:rPr>
              <a:t/>
            </a:r>
            <a:br>
              <a:rPr lang="ru-RU" sz="2000" dirty="0" smtClean="0">
                <a:solidFill>
                  <a:schemeClr val="accent3">
                    <a:lumMod val="75000"/>
                  </a:schemeClr>
                </a:solidFill>
              </a:rPr>
            </a:br>
            <a:endParaRPr lang="ru-RU" dirty="0">
              <a:solidFill>
                <a:schemeClr val="accent3">
                  <a:lumMod val="7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chemeClr val="accent3">
                    <a:lumMod val="75000"/>
                  </a:schemeClr>
                </a:solidFill>
                <a:latin typeface="Arial Narrow" pitchFamily="34" charset="0"/>
              </a:rPr>
              <a:t>Задачи игры</a:t>
            </a:r>
            <a:endParaRPr lang="ru-RU" dirty="0">
              <a:solidFill>
                <a:schemeClr val="accent3">
                  <a:lumMod val="75000"/>
                </a:schemeClr>
              </a:solidFill>
              <a:latin typeface="Arial Narrow" pitchFamily="34" charset="0"/>
            </a:endParaRPr>
          </a:p>
        </p:txBody>
      </p:sp>
      <p:sp>
        <p:nvSpPr>
          <p:cNvPr id="3" name="Содержимое 2"/>
          <p:cNvSpPr>
            <a:spLocks noGrp="1"/>
          </p:cNvSpPr>
          <p:nvPr>
            <p:ph sz="quarter" idx="1"/>
          </p:nvPr>
        </p:nvSpPr>
        <p:spPr/>
        <p:txBody>
          <a:bodyPr/>
          <a:lstStyle/>
          <a:p>
            <a:r>
              <a:rPr lang="ru-RU" dirty="0" smtClean="0">
                <a:solidFill>
                  <a:schemeClr val="accent3">
                    <a:lumMod val="75000"/>
                  </a:schemeClr>
                </a:solidFill>
              </a:rPr>
              <a:t>Различать и называть геометрические фигуры , цвета; соотносить сенсорные эталоны с предметами окружающего мира.</a:t>
            </a:r>
            <a:endParaRPr lang="ru-RU" dirty="0"/>
          </a:p>
        </p:txBody>
      </p:sp>
      <p:sp>
        <p:nvSpPr>
          <p:cNvPr id="5" name="Овальная выноска 4"/>
          <p:cNvSpPr/>
          <p:nvPr/>
        </p:nvSpPr>
        <p:spPr>
          <a:xfrm>
            <a:off x="285720" y="2928934"/>
            <a:ext cx="3071834" cy="2643206"/>
          </a:xfrm>
          <a:prstGeom prst="wedgeEllipseCallout">
            <a:avLst>
              <a:gd name="adj1" fmla="val -40033"/>
              <a:gd name="adj2" fmla="val 79016"/>
            </a:avLst>
          </a:prstGeom>
          <a:solidFill>
            <a:schemeClr val="bg1"/>
          </a:solidFill>
          <a:ln>
            <a:solidFill>
              <a:srgbClr val="9E21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dirty="0" smtClean="0">
                <a:solidFill>
                  <a:srgbClr val="9E21C5"/>
                </a:solidFill>
              </a:rPr>
              <a:t>Что за форма?</a:t>
            </a:r>
          </a:p>
          <a:p>
            <a:r>
              <a:rPr lang="ru-RU" sz="2400" dirty="0" smtClean="0">
                <a:solidFill>
                  <a:srgbClr val="FF0000"/>
                </a:solidFill>
              </a:rPr>
              <a:t>Что за цвет?</a:t>
            </a:r>
          </a:p>
          <a:p>
            <a:r>
              <a:rPr lang="ru-RU" sz="2400" dirty="0" smtClean="0">
                <a:solidFill>
                  <a:srgbClr val="00A800"/>
                </a:solidFill>
              </a:rPr>
              <a:t>Места ей </a:t>
            </a:r>
          </a:p>
          <a:p>
            <a:r>
              <a:rPr lang="ru-RU" sz="2400" dirty="0" smtClean="0">
                <a:solidFill>
                  <a:srgbClr val="0101FF"/>
                </a:solidFill>
              </a:rPr>
              <a:t>На полке нет.</a:t>
            </a:r>
          </a:p>
          <a:p>
            <a:pPr algn="ctr"/>
            <a:endParaRPr lang="ru-RU" dirty="0">
              <a:solidFill>
                <a:schemeClr val="bg1"/>
              </a:solidFill>
            </a:endParaRPr>
          </a:p>
        </p:txBody>
      </p:sp>
      <p:pic>
        <p:nvPicPr>
          <p:cNvPr id="6" name="Рисунок 5" descr="IMG_20161129_214219.jpg"/>
          <p:cNvPicPr>
            <a:picLocks noChangeAspect="1"/>
          </p:cNvPicPr>
          <p:nvPr/>
        </p:nvPicPr>
        <p:blipFill>
          <a:blip r:embed="rId2" cstate="print"/>
          <a:stretch>
            <a:fillRect/>
          </a:stretch>
        </p:blipFill>
        <p:spPr>
          <a:xfrm>
            <a:off x="4429124" y="2857496"/>
            <a:ext cx="2357436" cy="314324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chemeClr val="accent3">
                    <a:lumMod val="75000"/>
                  </a:schemeClr>
                </a:solidFill>
                <a:latin typeface="Arial Narrow" pitchFamily="34" charset="0"/>
              </a:rPr>
              <a:t>Задачи игры</a:t>
            </a:r>
            <a:endParaRPr lang="ru-RU" dirty="0"/>
          </a:p>
        </p:txBody>
      </p:sp>
      <p:sp>
        <p:nvSpPr>
          <p:cNvPr id="3" name="Содержимое 2"/>
          <p:cNvSpPr>
            <a:spLocks noGrp="1"/>
          </p:cNvSpPr>
          <p:nvPr>
            <p:ph sz="quarter" idx="1"/>
          </p:nvPr>
        </p:nvSpPr>
        <p:spPr/>
        <p:txBody>
          <a:bodyPr/>
          <a:lstStyle/>
          <a:p>
            <a:r>
              <a:rPr lang="ru-RU" dirty="0" smtClean="0">
                <a:solidFill>
                  <a:schemeClr val="accent3">
                    <a:lumMod val="75000"/>
                  </a:schemeClr>
                </a:solidFill>
              </a:rPr>
              <a:t>Развивать умение ориентироваться в расположении частей своего тела; формировать умение различать правую и левую руки;  упражнять ориентировке на листе бумаги и на полочке в «Кладовой» (</a:t>
            </a:r>
            <a:r>
              <a:rPr lang="ru-RU" dirty="0" err="1" smtClean="0">
                <a:solidFill>
                  <a:schemeClr val="accent3">
                    <a:lumMod val="75000"/>
                  </a:schemeClr>
                </a:solidFill>
              </a:rPr>
              <a:t>справа,слева</a:t>
            </a:r>
            <a:r>
              <a:rPr lang="ru-RU" dirty="0" smtClean="0">
                <a:solidFill>
                  <a:schemeClr val="accent3">
                    <a:lumMod val="75000"/>
                  </a:schemeClr>
                </a:solidFill>
              </a:rPr>
              <a:t>, посередине).</a:t>
            </a:r>
            <a:endParaRPr lang="ru-RU" dirty="0"/>
          </a:p>
        </p:txBody>
      </p:sp>
      <p:pic>
        <p:nvPicPr>
          <p:cNvPr id="4" name="Рисунок 3" descr="IMG_20161129_172637.jpg"/>
          <p:cNvPicPr>
            <a:picLocks noChangeAspect="1"/>
          </p:cNvPicPr>
          <p:nvPr/>
        </p:nvPicPr>
        <p:blipFill>
          <a:blip r:embed="rId2" cstate="print"/>
          <a:stretch>
            <a:fillRect/>
          </a:stretch>
        </p:blipFill>
        <p:spPr>
          <a:xfrm>
            <a:off x="4929191" y="3695462"/>
            <a:ext cx="2000264" cy="2915536"/>
          </a:xfrm>
          <a:prstGeom prst="rect">
            <a:avLst/>
          </a:prstGeom>
        </p:spPr>
      </p:pic>
      <p:pic>
        <p:nvPicPr>
          <p:cNvPr id="5" name="Рисунок 4" descr="IMG_20161129_165153.jpg"/>
          <p:cNvPicPr>
            <a:picLocks noChangeAspect="1"/>
          </p:cNvPicPr>
          <p:nvPr/>
        </p:nvPicPr>
        <p:blipFill>
          <a:blip r:embed="rId3" cstate="print"/>
          <a:stretch>
            <a:fillRect/>
          </a:stretch>
        </p:blipFill>
        <p:spPr>
          <a:xfrm>
            <a:off x="1785918" y="3738516"/>
            <a:ext cx="2071702" cy="276226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chemeClr val="accent3">
                    <a:lumMod val="75000"/>
                  </a:schemeClr>
                </a:solidFill>
                <a:latin typeface="Arial Narrow" pitchFamily="34" charset="0"/>
              </a:rPr>
              <a:t>Задачи игры</a:t>
            </a:r>
            <a:endParaRPr lang="ru-RU" dirty="0"/>
          </a:p>
        </p:txBody>
      </p:sp>
      <p:sp>
        <p:nvSpPr>
          <p:cNvPr id="3" name="Содержимое 2"/>
          <p:cNvSpPr>
            <a:spLocks noGrp="1"/>
          </p:cNvSpPr>
          <p:nvPr>
            <p:ph sz="quarter" idx="1"/>
          </p:nvPr>
        </p:nvSpPr>
        <p:spPr/>
        <p:txBody>
          <a:bodyPr/>
          <a:lstStyle/>
          <a:p>
            <a:r>
              <a:rPr lang="ru-RU" dirty="0" smtClean="0">
                <a:solidFill>
                  <a:schemeClr val="accent3">
                    <a:lumMod val="75000"/>
                  </a:schemeClr>
                </a:solidFill>
              </a:rPr>
              <a:t>Развивать умение анализировать, сравнивать, классифицировать предметы по форме, развивать умение находить и на ощупь определять форму предмета;</a:t>
            </a:r>
            <a:endParaRPr lang="ru-RU" dirty="0"/>
          </a:p>
        </p:txBody>
      </p:sp>
      <p:pic>
        <p:nvPicPr>
          <p:cNvPr id="4" name="Рисунок 3" descr="IMG_20161129_174045.jpg"/>
          <p:cNvPicPr>
            <a:picLocks noChangeAspect="1"/>
          </p:cNvPicPr>
          <p:nvPr/>
        </p:nvPicPr>
        <p:blipFill>
          <a:blip r:embed="rId2" cstate="print"/>
          <a:stretch>
            <a:fillRect/>
          </a:stretch>
        </p:blipFill>
        <p:spPr>
          <a:xfrm>
            <a:off x="4857752" y="3500438"/>
            <a:ext cx="2214578" cy="2952771"/>
          </a:xfrm>
          <a:prstGeom prst="rect">
            <a:avLst/>
          </a:prstGeom>
        </p:spPr>
      </p:pic>
      <p:pic>
        <p:nvPicPr>
          <p:cNvPr id="5" name="Рисунок 4" descr="IMG_20161129_175946.jpg"/>
          <p:cNvPicPr>
            <a:picLocks noChangeAspect="1"/>
          </p:cNvPicPr>
          <p:nvPr/>
        </p:nvPicPr>
        <p:blipFill>
          <a:blip r:embed="rId3" cstate="print"/>
          <a:stretch>
            <a:fillRect/>
          </a:stretch>
        </p:blipFill>
        <p:spPr>
          <a:xfrm>
            <a:off x="1714480" y="3500438"/>
            <a:ext cx="2483752" cy="278758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chemeClr val="accent3">
                    <a:lumMod val="75000"/>
                  </a:schemeClr>
                </a:solidFill>
                <a:latin typeface="Arial Narrow" pitchFamily="34" charset="0"/>
              </a:rPr>
              <a:t>Задачи игры</a:t>
            </a:r>
            <a:endParaRPr lang="ru-RU" dirty="0"/>
          </a:p>
        </p:txBody>
      </p:sp>
      <p:sp>
        <p:nvSpPr>
          <p:cNvPr id="3" name="Содержимое 2"/>
          <p:cNvSpPr>
            <a:spLocks noGrp="1"/>
          </p:cNvSpPr>
          <p:nvPr>
            <p:ph sz="quarter" idx="1"/>
          </p:nvPr>
        </p:nvSpPr>
        <p:spPr/>
        <p:txBody>
          <a:bodyPr/>
          <a:lstStyle/>
          <a:p>
            <a:r>
              <a:rPr lang="ru-RU" dirty="0" smtClean="0">
                <a:solidFill>
                  <a:schemeClr val="accent3">
                    <a:lumMod val="75000"/>
                  </a:schemeClr>
                </a:solidFill>
              </a:rPr>
              <a:t>Развивать память и внимание.</a:t>
            </a:r>
            <a:endParaRPr lang="ru-RU" dirty="0"/>
          </a:p>
        </p:txBody>
      </p:sp>
      <p:pic>
        <p:nvPicPr>
          <p:cNvPr id="4" name="Рисунок 3" descr="IMG_20161129_165100.jpg"/>
          <p:cNvPicPr>
            <a:picLocks noChangeAspect="1"/>
          </p:cNvPicPr>
          <p:nvPr/>
        </p:nvPicPr>
        <p:blipFill>
          <a:blip r:embed="rId2" cstate="print"/>
          <a:srcRect r="-1" b="12837"/>
          <a:stretch>
            <a:fillRect/>
          </a:stretch>
        </p:blipFill>
        <p:spPr>
          <a:xfrm>
            <a:off x="285720" y="2714620"/>
            <a:ext cx="2643206" cy="3071834"/>
          </a:xfrm>
          <a:prstGeom prst="rect">
            <a:avLst/>
          </a:prstGeom>
        </p:spPr>
      </p:pic>
      <p:pic>
        <p:nvPicPr>
          <p:cNvPr id="7" name="Рисунок 6" descr="IMG_20161129_172723.jpg"/>
          <p:cNvPicPr>
            <a:picLocks noChangeAspect="1"/>
          </p:cNvPicPr>
          <p:nvPr/>
        </p:nvPicPr>
        <p:blipFill>
          <a:blip r:embed="rId3" cstate="print"/>
          <a:stretch>
            <a:fillRect/>
          </a:stretch>
        </p:blipFill>
        <p:spPr>
          <a:xfrm>
            <a:off x="5572132" y="2714620"/>
            <a:ext cx="2321734" cy="3095646"/>
          </a:xfrm>
          <a:prstGeom prst="rect">
            <a:avLst/>
          </a:prstGeom>
        </p:spPr>
      </p:pic>
      <p:pic>
        <p:nvPicPr>
          <p:cNvPr id="8" name="Рисунок 7" descr="IMG_20161129_172644.jpg"/>
          <p:cNvPicPr>
            <a:picLocks noChangeAspect="1"/>
          </p:cNvPicPr>
          <p:nvPr/>
        </p:nvPicPr>
        <p:blipFill>
          <a:blip r:embed="rId4" cstate="print"/>
          <a:stretch>
            <a:fillRect/>
          </a:stretch>
        </p:blipFill>
        <p:spPr>
          <a:xfrm>
            <a:off x="3071802" y="2714620"/>
            <a:ext cx="2303876" cy="307183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7329510" cy="631844"/>
          </a:xfrm>
        </p:spPr>
        <p:txBody>
          <a:bodyPr/>
          <a:lstStyle/>
          <a:p>
            <a:pPr algn="ctr"/>
            <a:r>
              <a:rPr lang="ru-RU" dirty="0" smtClean="0">
                <a:solidFill>
                  <a:schemeClr val="accent3">
                    <a:lumMod val="75000"/>
                  </a:schemeClr>
                </a:solidFill>
                <a:latin typeface="Arial Narrow" pitchFamily="34" charset="0"/>
              </a:rPr>
              <a:t>Ход игры</a:t>
            </a:r>
            <a:endParaRPr lang="ru-RU" dirty="0">
              <a:solidFill>
                <a:schemeClr val="accent3">
                  <a:lumMod val="75000"/>
                </a:schemeClr>
              </a:solidFill>
              <a:latin typeface="Arial Narrow" pitchFamily="34" charset="0"/>
            </a:endParaRPr>
          </a:p>
        </p:txBody>
      </p:sp>
      <p:sp>
        <p:nvSpPr>
          <p:cNvPr id="3" name="Содержимое 2"/>
          <p:cNvSpPr>
            <a:spLocks noGrp="1"/>
          </p:cNvSpPr>
          <p:nvPr>
            <p:ph sz="quarter" idx="1"/>
          </p:nvPr>
        </p:nvSpPr>
        <p:spPr>
          <a:xfrm>
            <a:off x="571472" y="928670"/>
            <a:ext cx="7467600" cy="5929330"/>
          </a:xfrm>
        </p:spPr>
        <p:txBody>
          <a:bodyPr>
            <a:normAutofit fontScale="85000" lnSpcReduction="20000"/>
          </a:bodyPr>
          <a:lstStyle/>
          <a:p>
            <a:pPr>
              <a:buNone/>
            </a:pPr>
            <a:r>
              <a:rPr lang="ru-RU" u="sng" dirty="0" smtClean="0">
                <a:solidFill>
                  <a:schemeClr val="accent3">
                    <a:lumMod val="75000"/>
                  </a:schemeClr>
                </a:solidFill>
              </a:rPr>
              <a:t>Вариант игры для возрастной категории 3+</a:t>
            </a:r>
          </a:p>
          <a:p>
            <a:pPr>
              <a:buNone/>
            </a:pPr>
            <a:r>
              <a:rPr lang="ru-RU" dirty="0" smtClean="0">
                <a:solidFill>
                  <a:schemeClr val="accent3">
                    <a:lumMod val="75000"/>
                  </a:schemeClr>
                </a:solidFill>
              </a:rPr>
              <a:t>    Дети сидят на ковре, напротив «Кладовой».  На полках в «Кладовой» зафиксированы карточки с изображением расположения фигур на местах полок ( Справа, слева, посредине). Детям предлагается запомнить, в каком порядке расположены фигуры на нижней полке. Затем выходит один ребенок , достает нужную фигуру из мешочка, определяя её на ощупь. (Цвет в данном варианте игры не обозначается на карточках). Сразу после того, как ребенок достал нужную фигуру из мешочка, другие дети читают стишок: Что за форма? Что за цвет? Места ей на полке нет. Ребенок  называет все известные ему признаки фигуры и  говорит какое место на полке эта фигура должна занять (слева, справа, посредине). Если он запомнил верное расположение, другие дети хлопают.  Если неверно, топают.  Если ребенок  затрудняется, то другие дети ему помогают. Далее игру можно усложнить, заменив топанье и хлопанье флажками красного и зеленого цвета. Для формирования умения различать цвета, игра проводится без мешочка, а на карточках обозначены цвета фигур. Когда дети с легкостью начнут справляться с одной полкой, задание усложняется,  добавлением полочек. В этом случае дети должны называть полочку на которой расставляют фигуры (нижняя, верхняя, средняя).</a:t>
            </a:r>
            <a:endParaRPr lang="ru-RU" dirty="0">
              <a:solidFill>
                <a:schemeClr val="accent3">
                  <a:lumMod val="7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1643050"/>
            <a:ext cx="7467600" cy="1143000"/>
          </a:xfrm>
        </p:spPr>
        <p:txBody>
          <a:bodyPr/>
          <a:lstStyle/>
          <a:p>
            <a:pPr algn="ctr"/>
            <a:r>
              <a:rPr lang="ru-RU" dirty="0" smtClean="0">
                <a:solidFill>
                  <a:schemeClr val="accent3">
                    <a:lumMod val="75000"/>
                  </a:schemeClr>
                </a:solidFill>
              </a:rPr>
              <a:t>Спасибо!</a:t>
            </a:r>
            <a:endParaRPr lang="ru-RU" dirty="0">
              <a:solidFill>
                <a:schemeClr val="accent3">
                  <a:lumMod val="75000"/>
                </a:schemeClr>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Начальная">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102</TotalTime>
  <Words>355</Words>
  <PresentationFormat>Экран (4:3)</PresentationFormat>
  <Paragraphs>24</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Эркер</vt:lpstr>
      <vt:lpstr>Слайд 1</vt:lpstr>
      <vt:lpstr>Цель игры</vt:lpstr>
      <vt:lpstr>Задачи игры</vt:lpstr>
      <vt:lpstr>Задачи игры</vt:lpstr>
      <vt:lpstr>Задачи игры</vt:lpstr>
      <vt:lpstr>Задачи игры</vt:lpstr>
      <vt:lpstr>Ход игры</vt:lpstr>
      <vt:lpstr>Спасибо!</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Игра на формирование элементарных математических представлений</dc:title>
  <dc:creator>Костя</dc:creator>
  <cp:lastModifiedBy>Костя</cp:lastModifiedBy>
  <cp:revision>17</cp:revision>
  <dcterms:created xsi:type="dcterms:W3CDTF">2016-11-29T02:20:27Z</dcterms:created>
  <dcterms:modified xsi:type="dcterms:W3CDTF">2016-11-29T23:35:44Z</dcterms:modified>
</cp:coreProperties>
</file>