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31"/>
  </p:notesMasterIdLst>
  <p:sldIdLst>
    <p:sldId id="257" r:id="rId4"/>
    <p:sldId id="270" r:id="rId5"/>
    <p:sldId id="309" r:id="rId6"/>
    <p:sldId id="285" r:id="rId7"/>
    <p:sldId id="310" r:id="rId8"/>
    <p:sldId id="286" r:id="rId9"/>
    <p:sldId id="306" r:id="rId10"/>
    <p:sldId id="288" r:id="rId11"/>
    <p:sldId id="272" r:id="rId12"/>
    <p:sldId id="292" r:id="rId13"/>
    <p:sldId id="289" r:id="rId14"/>
    <p:sldId id="273" r:id="rId15"/>
    <p:sldId id="290" r:id="rId16"/>
    <p:sldId id="274" r:id="rId17"/>
    <p:sldId id="291" r:id="rId18"/>
    <p:sldId id="276" r:id="rId19"/>
    <p:sldId id="299" r:id="rId20"/>
    <p:sldId id="296" r:id="rId21"/>
    <p:sldId id="277" r:id="rId22"/>
    <p:sldId id="294" r:id="rId23"/>
    <p:sldId id="278" r:id="rId24"/>
    <p:sldId id="279" r:id="rId25"/>
    <p:sldId id="293" r:id="rId26"/>
    <p:sldId id="280" r:id="rId27"/>
    <p:sldId id="307" r:id="rId28"/>
    <p:sldId id="301" r:id="rId29"/>
    <p:sldId id="30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2473" autoAdjust="0"/>
  </p:normalViewPr>
  <p:slideViewPr>
    <p:cSldViewPr>
      <p:cViewPr varScale="1">
        <p:scale>
          <a:sx n="74" d="100"/>
          <a:sy n="74" d="100"/>
        </p:scale>
        <p:origin x="131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B3429A-4996-4E8A-9907-26EBCB65C05D}" type="datetimeFigureOut">
              <a:rPr lang="en-US" smtClean="0"/>
              <a:pPr/>
              <a:t>1/12/2017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5655AF-C603-43CA-9AB9-46F21F484485}" type="slidenum">
              <a:rPr lang="en-US" smtClean="0"/>
              <a:pPr/>
              <a:t>‹#›</a:t>
            </a:fld>
            <a:endParaRPr lang="en-US"/>
          </a:p>
        </p:txBody>
      </p:sp>
    </p:spTree>
    <p:extLst>
      <p:ext uri="{BB962C8B-B14F-4D97-AF65-F5344CB8AC3E}">
        <p14:creationId xmlns:p14="http://schemas.microsoft.com/office/powerpoint/2010/main" val="3728262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pPr algn="r" defTabSz="914400">
                <a:buNone/>
              </a:pPr>
              <a:t>1/12/2017 7:03 PM</a:t>
            </a:fld>
            <a:endParaRPr lang="en-US" sz="1200" b="0" i="0">
              <a:latin typeface="Calibri"/>
              <a:ea typeface="+mn-ea"/>
              <a:cs typeface="+mn-cs"/>
            </a:endParaRPr>
          </a:p>
        </p:txBody>
      </p:sp>
      <p:sp>
        <p:nvSpPr>
          <p:cNvPr id="6" name="Footer Placeholder 5"/>
          <p:cNvSpPr>
            <a:spLocks noGrp="1"/>
          </p:cNvSpPr>
          <p:nvPr>
            <p:ph type="ftr" sz="quarter" idx="12"/>
          </p:nvPr>
        </p:nvSpPr>
        <p:spPr>
          <a:xfrm>
            <a:off x="0" y="8685213"/>
            <a:ext cx="6172200" cy="457200"/>
          </a:xfrm>
        </p:spPr>
        <p:txBody>
          <a:bodyPr/>
          <a:lstStyle/>
          <a:p>
            <a:pPr algn="l" defTabSz="914400">
              <a:buNone/>
            </a:pPr>
            <a:r>
              <a:rPr lang="en-US" sz="500" b="0" i="0">
                <a:solidFill>
                  <a:srgbClr val="000000"/>
                </a:solidFill>
                <a:latin typeface="Calibri"/>
                <a:ea typeface="+mn-ea"/>
                <a:cs typeface="+mn-cs"/>
              </a:rPr>
              <a:t>© Корпорация Майкрософт (Microsoft Corporation), 2007. Все права защищены. Microsoft, Windows, Windows Vista и другие названия продуктов являются или могут являться зарегистрированными товарными знаками и/или товарными знаками в США и/или других странах.</a:t>
            </a:r>
          </a:p>
          <a:p>
            <a:pPr algn="l" defTabSz="914400">
              <a:buNone/>
            </a:pPr>
            <a:r>
              <a:rPr lang="en-US" sz="500" b="0" i="0">
                <a:solidFill>
                  <a:srgbClr val="000000"/>
                </a:solidFill>
                <a:latin typeface="Calibri"/>
                <a:ea typeface="+mn-ea"/>
                <a:cs typeface="+mn-cs"/>
              </a:rPr>
              <a:t>Информация приведена в этом документе только в демонстрационных целях и не отражает точку зрения представителей корпорации Майкрософт на момент составления данной презентации.  Поскольку корпорация Майкрософт вынуждена учитывать меняющиеся рыночные условия, она не гарантирует точность информации, указанной после составления этой презентации, а также не берет на себя подобной обязанности.  </a:t>
            </a:r>
            <a:br>
              <a:rPr lang="en-US" sz="500" b="0" i="0">
                <a:solidFill>
                  <a:srgbClr val="000000"/>
                </a:solidFill>
                <a:latin typeface="Calibri"/>
                <a:ea typeface="+mn-ea"/>
                <a:cs typeface="+mn-cs"/>
              </a:rPr>
            </a:br>
            <a:r>
              <a:rPr lang="en-US" sz="500" b="0" i="0">
                <a:solidFill>
                  <a:srgbClr val="000000"/>
                </a:solidFill>
                <a:latin typeface="Calibri"/>
                <a:ea typeface="+mn-ea"/>
                <a:cs typeface="+mn-cs"/>
              </a:rPr>
              <a:t>КОРПОРАЦИЯ МАЙКРОСОФТ НЕ ДАЕТ НИКАКИХ ЯВНЫХ, ПОДРАЗУМЕВАЕМЫХ ИЛИ ЗАКРЕПЛЕННЫХ ЗАКОНОДАТЕЛЬСТВОМ ГАРАНТИЙ В ОТНОШЕНИИ СВЕДЕНИЙ ИЗ ЭТОЙ ПРЕЗЕНТАЦИИ.</a:t>
            </a:r>
          </a:p>
          <a:p>
            <a:pPr algn="l" defTabSz="914400">
              <a:buNone/>
            </a:pPr>
            <a:endParaRPr lang="en-US" sz="500" dirty="0" smtClean="0"/>
          </a:p>
        </p:txBody>
      </p:sp>
      <p:sp>
        <p:nvSpPr>
          <p:cNvPr id="7" name="Slide Number Placeholder 6"/>
          <p:cNvSpPr>
            <a:spLocks noGrp="1"/>
          </p:cNvSpPr>
          <p:nvPr>
            <p:ph type="sldNum" sz="quarter" idx="13"/>
          </p:nvPr>
        </p:nvSpPr>
        <p:spPr>
          <a:xfrm>
            <a:off x="6172199" y="8685213"/>
            <a:ext cx="684213" cy="457200"/>
          </a:xfrm>
        </p:spPr>
        <p:txBody>
          <a:bodyPr/>
          <a:lstStyle/>
          <a:p>
            <a:pPr algn="r" defTabSz="914400">
              <a:buNone/>
            </a:pPr>
            <a:fld id="{EC87E0CF-87F6-4B58-B8B8-DCAB2DAAF3CA}" type="slidenum">
              <a:rPr lang="en-US" sz="1200" b="0" i="0">
                <a:latin typeface="Calibri"/>
                <a:ea typeface="+mn-ea"/>
                <a:cs typeface="+mn-cs"/>
              </a:rPr>
              <a:pPr algn="r" defTabSz="914400">
                <a:buNone/>
              </a:pPr>
              <a:t>1</a:t>
            </a:fld>
            <a:endParaRPr lang="en-US" sz="1200" b="0" i="0">
              <a:latin typeface="Calibri"/>
              <a:ea typeface="+mn-ea"/>
              <a:cs typeface="+mn-cs"/>
            </a:endParaRPr>
          </a:p>
        </p:txBody>
      </p:sp>
    </p:spTree>
    <p:extLst>
      <p:ext uri="{BB962C8B-B14F-4D97-AF65-F5344CB8AC3E}">
        <p14:creationId xmlns:p14="http://schemas.microsoft.com/office/powerpoint/2010/main" val="1551552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25655AF-C603-43CA-9AB9-46F21F484485}" type="slidenum">
              <a:rPr lang="en-US" smtClean="0"/>
              <a:pPr/>
              <a:t>9</a:t>
            </a:fld>
            <a:endParaRPr lang="en-US"/>
          </a:p>
        </p:txBody>
      </p:sp>
    </p:spTree>
    <p:extLst>
      <p:ext uri="{BB962C8B-B14F-4D97-AF65-F5344CB8AC3E}">
        <p14:creationId xmlns:p14="http://schemas.microsoft.com/office/powerpoint/2010/main" val="3526344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25655AF-C603-43CA-9AB9-46F21F484485}" type="slidenum">
              <a:rPr lang="en-US" smtClean="0"/>
              <a:pPr/>
              <a:t>11</a:t>
            </a:fld>
            <a:endParaRPr lang="en-US" dirty="0"/>
          </a:p>
        </p:txBody>
      </p:sp>
    </p:spTree>
    <p:extLst>
      <p:ext uri="{BB962C8B-B14F-4D97-AF65-F5344CB8AC3E}">
        <p14:creationId xmlns:p14="http://schemas.microsoft.com/office/powerpoint/2010/main" val="8527219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25655AF-C603-43CA-9AB9-46F21F484485}" type="slidenum">
              <a:rPr lang="en-US" smtClean="0"/>
              <a:pPr/>
              <a:t>14</a:t>
            </a:fld>
            <a:endParaRPr lang="en-US"/>
          </a:p>
        </p:txBody>
      </p:sp>
    </p:spTree>
    <p:extLst>
      <p:ext uri="{BB962C8B-B14F-4D97-AF65-F5344CB8AC3E}">
        <p14:creationId xmlns:p14="http://schemas.microsoft.com/office/powerpoint/2010/main" val="1664741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25655AF-C603-43CA-9AB9-46F21F484485}" type="slidenum">
              <a:rPr lang="en-US" smtClean="0"/>
              <a:pPr/>
              <a:t>15</a:t>
            </a:fld>
            <a:endParaRPr lang="en-US"/>
          </a:p>
        </p:txBody>
      </p:sp>
    </p:spTree>
    <p:extLst>
      <p:ext uri="{BB962C8B-B14F-4D97-AF65-F5344CB8AC3E}">
        <p14:creationId xmlns:p14="http://schemas.microsoft.com/office/powerpoint/2010/main" val="596792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25655AF-C603-43CA-9AB9-46F21F484485}" type="slidenum">
              <a:rPr lang="en-US" smtClean="0"/>
              <a:pPr/>
              <a:t>22</a:t>
            </a:fld>
            <a:endParaRPr lang="en-US"/>
          </a:p>
        </p:txBody>
      </p:sp>
    </p:spTree>
    <p:extLst>
      <p:ext uri="{BB962C8B-B14F-4D97-AF65-F5344CB8AC3E}">
        <p14:creationId xmlns:p14="http://schemas.microsoft.com/office/powerpoint/2010/main" val="3957799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30250" y="1905000"/>
            <a:ext cx="7681913" cy="1523495"/>
          </a:xfrm>
        </p:spPr>
        <p:txBody>
          <a:bodyPr>
            <a:noAutofit/>
          </a:bodyPr>
          <a:lstStyle>
            <a:lvl1pPr>
              <a:lnSpc>
                <a:spcPct val="90000"/>
              </a:lnSpc>
              <a:defRPr sz="5400"/>
            </a:lvl1pPr>
          </a:lstStyle>
          <a:p>
            <a:r>
              <a:rPr lang="ru-RU" noProof="0" smtClean="0"/>
              <a:t>Образец заголовка</a:t>
            </a:r>
            <a:endParaRPr lang="ru-RU" noProof="0"/>
          </a:p>
        </p:txBody>
      </p:sp>
      <p:sp>
        <p:nvSpPr>
          <p:cNvPr id="3" name="Подзаголовок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ru-RU" noProof="0" smtClean="0"/>
              <a:t>Образец подзаголовка</a:t>
            </a:r>
            <a:endParaRPr lang="ru-RU" noProof="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Заголовок и объект">
    <p:bg bwMode="black">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bwMode="white"/>
        <p:txBody>
          <a:bodyPr/>
          <a:lstStyle>
            <a:lvl1pPr>
              <a:defRPr>
                <a:solidFill>
                  <a:srgbClr val="FFFFFF"/>
                </a:solidFill>
              </a:defRPr>
            </a:lvl1pPr>
          </a:lstStyle>
          <a:p>
            <a:r>
              <a:rPr lang="ru-RU" noProof="0" smtClean="0"/>
              <a:t>Образец заголовка</a:t>
            </a:r>
            <a:endParaRPr lang="ru-RU" noProof="0"/>
          </a:p>
        </p:txBody>
      </p:sp>
      <p:sp>
        <p:nvSpPr>
          <p:cNvPr id="6" name="Текст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Заголовок и объект">
    <p:bg bwMode="black">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bwMode="white"/>
        <p:txBody>
          <a:bodyPr/>
          <a:lstStyle>
            <a:lvl1pPr>
              <a:defRPr>
                <a:solidFill>
                  <a:srgbClr val="FFFFFF"/>
                </a:solidFill>
              </a:defRPr>
            </a:lvl1pPr>
          </a:lstStyle>
          <a:p>
            <a:r>
              <a:rPr lang="ru-RU" noProof="0" smtClean="0"/>
              <a:t>Образец заголовка</a:t>
            </a:r>
            <a:endParaRPr lang="ru-RU" noProof="0"/>
          </a:p>
        </p:txBody>
      </p:sp>
      <p:sp>
        <p:nvSpPr>
          <p:cNvPr id="6" name="Текст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4" name="Текст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ru-RU" noProof="0" smtClean="0"/>
              <a:t>Образец текста</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ролик, видео и прочие особые слайды">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ru-RU" noProof="0" smtClean="0"/>
              <a:t>Образец заголовка</a:t>
            </a:r>
            <a:endParaRPr lang="ru-RU" noProof="0"/>
          </a:p>
        </p:txBody>
      </p:sp>
      <p:sp>
        <p:nvSpPr>
          <p:cNvPr id="3" name="Подзаголовок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ru-RU" noProof="0" smtClean="0"/>
              <a:t>Образец подзаголовка</a:t>
            </a:r>
            <a:endParaRPr lang="ru-RU" noProof="0"/>
          </a:p>
        </p:txBody>
      </p:sp>
      <p:sp>
        <p:nvSpPr>
          <p:cNvPr id="7" name="Текст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7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ru-RU" noProof="0" smtClean="0"/>
              <a:t>щелкните, чтобы…</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Используется для слайдов с кодом программного обеспечени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
        <p:nvSpPr>
          <p:cNvPr id="6" name="Текст 5"/>
          <p:cNvSpPr>
            <a:spLocks noGrp="1"/>
          </p:cNvSpPr>
          <p:nvPr>
            <p:ph type="body" sz="quarter" idx="10"/>
          </p:nvPr>
        </p:nvSpPr>
        <p:spPr>
          <a:xfrm>
            <a:off x="722313" y="1905000"/>
            <a:ext cx="8040688" cy="2117503"/>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ролик, видео и прочие особые слайды">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ru-RU" noProof="0" smtClean="0"/>
              <a:t>Образец заголовка</a:t>
            </a:r>
            <a:endParaRPr lang="ru-RU" noProof="0"/>
          </a:p>
        </p:txBody>
      </p:sp>
      <p:sp>
        <p:nvSpPr>
          <p:cNvPr id="3" name="Подзаголовок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ru-RU" noProof="0" smtClean="0"/>
              <a:t>Образец подзаголовка</a:t>
            </a:r>
            <a:endParaRPr lang="ru-RU" noProof="0"/>
          </a:p>
        </p:txBody>
      </p:sp>
      <p:sp>
        <p:nvSpPr>
          <p:cNvPr id="7" name="Текст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7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ru-RU" noProof="0" smtClean="0"/>
              <a:t>щелкните, чтобы…</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
        <p:nvSpPr>
          <p:cNvPr id="6" name="Текст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
        <p:nvSpPr>
          <p:cNvPr id="3" name="Объект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
        <p:nvSpPr>
          <p:cNvPr id="3" name="Объект 2"/>
          <p:cNvSpPr>
            <a:spLocks noGrp="1"/>
          </p:cNvSpPr>
          <p:nvPr>
            <p:ph sz="half" idx="1"/>
          </p:nvPr>
        </p:nvSpPr>
        <p:spPr>
          <a:xfrm>
            <a:off x="381000" y="1411553"/>
            <a:ext cx="41148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4" name="Объект 3"/>
          <p:cNvSpPr>
            <a:spLocks noGrp="1"/>
          </p:cNvSpPr>
          <p:nvPr>
            <p:ph sz="half" idx="2"/>
          </p:nvPr>
        </p:nvSpPr>
        <p:spPr>
          <a:xfrm>
            <a:off x="4648200" y="1411553"/>
            <a:ext cx="41148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noProof="0" smtClean="0"/>
              <a:t>Образец заголовка</a:t>
            </a:r>
            <a:endParaRPr lang="ru-RU" noProof="0"/>
          </a:p>
        </p:txBody>
      </p:sp>
      <p:sp>
        <p:nvSpPr>
          <p:cNvPr id="3" name="Текст 2"/>
          <p:cNvSpPr>
            <a:spLocks noGrp="1"/>
          </p:cNvSpPr>
          <p:nvPr>
            <p:ph type="body" idx="1"/>
          </p:nvPr>
        </p:nvSpPr>
        <p:spPr>
          <a:xfrm>
            <a:off x="381000" y="1757802"/>
            <a:ext cx="41148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ru-RU" noProof="0" smtClean="0"/>
              <a:t>Образец текста</a:t>
            </a:r>
          </a:p>
        </p:txBody>
      </p:sp>
      <p:sp>
        <p:nvSpPr>
          <p:cNvPr id="4" name="Объект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5" name="Текст 4"/>
          <p:cNvSpPr>
            <a:spLocks noGrp="1"/>
          </p:cNvSpPr>
          <p:nvPr>
            <p:ph type="body" sz="quarter" idx="3"/>
          </p:nvPr>
        </p:nvSpPr>
        <p:spPr>
          <a:xfrm>
            <a:off x="4645981" y="1757802"/>
            <a:ext cx="411701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ru-RU" noProof="0" smtClean="0"/>
              <a:t>Образец текста</a:t>
            </a:r>
          </a:p>
        </p:txBody>
      </p:sp>
      <p:sp>
        <p:nvSpPr>
          <p:cNvPr id="6" name="Объект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noProof="0" smtClean="0"/>
              <a:t>Образец заголовка</a:t>
            </a:r>
            <a:endParaRPr lang="ru-RU" noProof="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печать с использованием оттенков серого">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ru-RU" noProof="0" smtClean="0"/>
              <a:t>Образец заголовка</a:t>
            </a:r>
            <a:endParaRPr lang="ru-RU" noProof="0"/>
          </a:p>
        </p:txBody>
      </p:sp>
      <p:sp>
        <p:nvSpPr>
          <p:cNvPr id="3" name="Текст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4" name="Рисунок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Заголовок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ru-RU" noProof="0" smtClean="0"/>
              <a:t>Образец заголовка</a:t>
            </a:r>
            <a:endParaRPr lang="ru-RU" noProof="0"/>
          </a:p>
        </p:txBody>
      </p:sp>
      <p:sp>
        <p:nvSpPr>
          <p:cNvPr id="3" name="Текст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images.yandex.ru/yandsearch?img_url=http://i2.tr200.net/image2small/0208/18/02081846.jpg&amp;iorient=&amp;nojs=1&amp;icolor=&amp;p=2&amp;site=&amp;text=%D0%BA%D0%B0%D1%80%D1%82%D0%B8%D0%BD%D0%BA%D0%B8%20%D0%BD%D0%B0%20%D1%80%D1%83%D1%81%D1%81%D0%BA%D0%B8%D0%B9%20%D1%8F%D0%B7%D1%8B%D0%BA&amp;wp=&amp;pos=62&amp;recent=&amp;type=&amp;isize=&amp;rpt=simage&amp;ityp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900igr.net/datai/pedagogika/Formy-vospitatelnoj-raboty/0007-005-Informativnaja.png"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4348" y="785794"/>
            <a:ext cx="7929618" cy="3714776"/>
          </a:xfrm>
        </p:spPr>
        <p:txBody>
          <a:bodyPr/>
          <a:lstStyle/>
          <a:p>
            <a:pPr algn="ctr" defTabSz="914400">
              <a:spcBef>
                <a:spcPts val="0"/>
              </a:spcBef>
            </a:pPr>
            <a:r>
              <a:rPr lang="ru-RU" sz="1600" dirty="0" smtClean="0">
                <a:effectLst/>
                <a:latin typeface="Times New Roman" pitchFamily="18" charset="0"/>
                <a:cs typeface="Times New Roman" pitchFamily="18" charset="0"/>
              </a:rPr>
              <a:t/>
            </a:r>
            <a:br>
              <a:rPr lang="ru-RU" sz="1600" dirty="0" smtClean="0">
                <a:effectLst/>
                <a:latin typeface="Times New Roman" pitchFamily="18" charset="0"/>
                <a:cs typeface="Times New Roman" pitchFamily="18" charset="0"/>
              </a:rPr>
            </a:br>
            <a:r>
              <a:rPr lang="ru-RU" sz="1600" dirty="0" smtClean="0">
                <a:effectLst/>
                <a:latin typeface="Times New Roman" pitchFamily="18" charset="0"/>
                <a:cs typeface="Times New Roman" pitchFamily="18" charset="0"/>
              </a:rPr>
              <a:t/>
            </a:r>
            <a:br>
              <a:rPr lang="ru-RU" sz="1600" dirty="0" smtClean="0">
                <a:effectLst/>
                <a:latin typeface="Times New Roman" pitchFamily="18" charset="0"/>
                <a:cs typeface="Times New Roman" pitchFamily="18" charset="0"/>
              </a:rPr>
            </a:br>
            <a:r>
              <a:rPr lang="ru-RU" sz="1600" dirty="0" smtClean="0">
                <a:effectLst/>
                <a:latin typeface="Times New Roman" pitchFamily="18" charset="0"/>
                <a:cs typeface="Times New Roman" pitchFamily="18" charset="0"/>
              </a:rPr>
              <a:t/>
            </a:r>
            <a:br>
              <a:rPr lang="ru-RU" sz="1600" dirty="0" smtClean="0">
                <a:effectLst/>
                <a:latin typeface="Times New Roman" pitchFamily="18" charset="0"/>
                <a:cs typeface="Times New Roman" pitchFamily="18" charset="0"/>
              </a:rPr>
            </a:br>
            <a:r>
              <a:rPr lang="ru-RU" sz="1600" dirty="0" smtClean="0">
                <a:effectLst/>
                <a:latin typeface="Times New Roman" pitchFamily="18" charset="0"/>
                <a:cs typeface="Times New Roman" pitchFamily="18" charset="0"/>
              </a:rPr>
              <a:t/>
            </a:r>
            <a:br>
              <a:rPr lang="ru-RU" sz="1600" dirty="0" smtClean="0">
                <a:effectLst/>
                <a:latin typeface="Times New Roman" pitchFamily="18" charset="0"/>
                <a:cs typeface="Times New Roman" pitchFamily="18" charset="0"/>
              </a:rPr>
            </a:br>
            <a:r>
              <a:rPr lang="ru-RU" sz="1600" dirty="0" smtClean="0">
                <a:effectLst/>
                <a:latin typeface="Times New Roman" pitchFamily="18" charset="0"/>
                <a:cs typeface="Times New Roman" pitchFamily="18" charset="0"/>
              </a:rPr>
              <a:t/>
            </a:r>
            <a:br>
              <a:rPr lang="ru-RU" sz="1600" dirty="0" smtClean="0">
                <a:effectLst/>
                <a:latin typeface="Times New Roman" pitchFamily="18" charset="0"/>
                <a:cs typeface="Times New Roman" pitchFamily="18" charset="0"/>
              </a:rPr>
            </a:br>
            <a:r>
              <a:rPr lang="ru-RU" sz="1600" dirty="0" smtClean="0">
                <a:effectLst/>
                <a:latin typeface="Times New Roman" pitchFamily="18" charset="0"/>
                <a:cs typeface="Times New Roman" pitchFamily="18" charset="0"/>
              </a:rPr>
              <a:t/>
            </a:r>
            <a:br>
              <a:rPr lang="ru-RU" sz="1600" dirty="0" smtClean="0">
                <a:effectLst/>
                <a:latin typeface="Times New Roman" pitchFamily="18" charset="0"/>
                <a:cs typeface="Times New Roman" pitchFamily="18" charset="0"/>
              </a:rPr>
            </a:br>
            <a:r>
              <a:rPr lang="ru-RU" sz="3600" dirty="0" smtClean="0">
                <a:solidFill>
                  <a:srgbClr val="0070C0"/>
                </a:solidFill>
                <a:effectLst/>
                <a:latin typeface="Times New Roman" pitchFamily="18" charset="0"/>
                <a:cs typeface="Times New Roman" pitchFamily="18" charset="0"/>
              </a:rPr>
              <a:t>Мультимедийная  презентация </a:t>
            </a:r>
            <a:br>
              <a:rPr lang="ru-RU" sz="3600" dirty="0" smtClean="0">
                <a:solidFill>
                  <a:srgbClr val="0070C0"/>
                </a:solidFill>
                <a:effectLst/>
                <a:latin typeface="Times New Roman" pitchFamily="18" charset="0"/>
                <a:cs typeface="Times New Roman" pitchFamily="18" charset="0"/>
              </a:rPr>
            </a:br>
            <a:r>
              <a:rPr lang="ru-RU" sz="3600" dirty="0" smtClean="0">
                <a:solidFill>
                  <a:srgbClr val="0070C0"/>
                </a:solidFill>
                <a:effectLst/>
                <a:latin typeface="Times New Roman" pitchFamily="18" charset="0"/>
                <a:cs typeface="Times New Roman" pitchFamily="18" charset="0"/>
              </a:rPr>
              <a:t>урока русского языка в  6  классе  </a:t>
            </a:r>
            <a:br>
              <a:rPr lang="ru-RU" sz="3600" dirty="0" smtClean="0">
                <a:solidFill>
                  <a:srgbClr val="0070C0"/>
                </a:solidFill>
                <a:effectLst/>
                <a:latin typeface="Times New Roman" pitchFamily="18" charset="0"/>
                <a:cs typeface="Times New Roman" pitchFamily="18" charset="0"/>
              </a:rPr>
            </a:br>
            <a:endParaRPr lang="ru-RU" sz="3600" i="0" spc="-150" dirty="0">
              <a:solidFill>
                <a:srgbClr val="0070C0"/>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572132" y="4929198"/>
            <a:ext cx="3143272" cy="1357322"/>
          </a:xfrm>
        </p:spPr>
        <p:txBody>
          <a:bodyPr>
            <a:normAutofit fontScale="92500" lnSpcReduction="10000"/>
          </a:bodyPr>
          <a:lstStyle/>
          <a:p>
            <a:pPr algn="just"/>
            <a:r>
              <a:rPr lang="ru-RU" sz="1900" dirty="0" smtClean="0">
                <a:solidFill>
                  <a:schemeClr val="tx2">
                    <a:lumMod val="75000"/>
                  </a:schemeClr>
                </a:solidFill>
                <a:latin typeface="Times New Roman" pitchFamily="18" charset="0"/>
                <a:cs typeface="Times New Roman" pitchFamily="18" charset="0"/>
              </a:rPr>
              <a:t>Афонина Ирина Николаевна,</a:t>
            </a:r>
          </a:p>
          <a:p>
            <a:pPr algn="just"/>
            <a:r>
              <a:rPr lang="ru-RU" sz="1900" dirty="0" smtClean="0">
                <a:solidFill>
                  <a:schemeClr val="tx2">
                    <a:lumMod val="75000"/>
                  </a:schemeClr>
                </a:solidFill>
                <a:latin typeface="Times New Roman" pitchFamily="18" charset="0"/>
                <a:cs typeface="Times New Roman" pitchFamily="18" charset="0"/>
              </a:rPr>
              <a:t>учитель русского языка и литературы</a:t>
            </a:r>
          </a:p>
          <a:p>
            <a:pPr algn="just"/>
            <a:r>
              <a:rPr lang="ru-RU" sz="1900" dirty="0" smtClean="0">
                <a:solidFill>
                  <a:schemeClr val="tx2">
                    <a:lumMod val="75000"/>
                  </a:schemeClr>
                </a:solidFill>
                <a:latin typeface="Times New Roman" pitchFamily="18" charset="0"/>
                <a:cs typeface="Times New Roman" pitchFamily="18" charset="0"/>
              </a:rPr>
              <a:t>МБОУ «СОШ № 9»</a:t>
            </a:r>
          </a:p>
          <a:p>
            <a:pPr algn="just"/>
            <a:r>
              <a:rPr lang="ru-RU" sz="1900" dirty="0" smtClean="0">
                <a:solidFill>
                  <a:schemeClr val="tx2">
                    <a:lumMod val="75000"/>
                  </a:schemeClr>
                </a:solidFill>
                <a:latin typeface="Times New Roman" pitchFamily="18" charset="0"/>
                <a:cs typeface="Times New Roman" pitchFamily="18" charset="0"/>
              </a:rPr>
              <a:t>г.Нефтеюганск</a:t>
            </a:r>
          </a:p>
          <a:p>
            <a:pPr algn="just"/>
            <a:r>
              <a:rPr lang="ru-RU" sz="2200" dirty="0" smtClean="0">
                <a:solidFill>
                  <a:srgbClr val="000000"/>
                </a:solidFill>
                <a:latin typeface="Times New Roman" pitchFamily="18" charset="0"/>
                <a:cs typeface="Times New Roman" pitchFamily="18" charset="0"/>
              </a:rPr>
              <a:t>            </a:t>
            </a:r>
          </a:p>
          <a:p>
            <a:pPr marL="0" indent="0" algn="just">
              <a:lnSpc>
                <a:spcPct val="90000"/>
              </a:lnSpc>
              <a:spcBef>
                <a:spcPts val="0"/>
              </a:spcBef>
              <a:buNone/>
            </a:pPr>
            <a:endParaRPr lang="ru-RU" b="0" i="0" dirty="0" smtClean="0">
              <a:solidFill>
                <a:srgbClr val="000000"/>
              </a:solidFill>
            </a:endParaRPr>
          </a:p>
          <a:p>
            <a:pPr marL="0" indent="0" algn="just">
              <a:lnSpc>
                <a:spcPct val="90000"/>
              </a:lnSpc>
              <a:spcBef>
                <a:spcPts val="0"/>
              </a:spcBef>
              <a:buNone/>
            </a:pPr>
            <a:endParaRPr lang="ru-RU" sz="1400" b="0" i="0" dirty="0" smtClean="0">
              <a:solidFill>
                <a:srgbClr val="000000"/>
              </a:solidFill>
              <a:latin typeface="Times New Roman" pitchFamily="18" charset="0"/>
              <a:cs typeface="Times New Roman" pitchFamily="18" charset="0"/>
            </a:endParaRPr>
          </a:p>
        </p:txBody>
      </p:sp>
      <p:pic>
        <p:nvPicPr>
          <p:cNvPr id="4" name="Рисунок 3" descr="http://im6-tub-ru.yandex.net/i?id=327614488-01-72&amp;n=21">
            <a:hlinkClick r:id="rId3" tgtFrame="_blank"/>
          </p:cNvPr>
          <p:cNvPicPr/>
          <p:nvPr/>
        </p:nvPicPr>
        <p:blipFill>
          <a:blip r:embed="rId4"/>
          <a:srcRect/>
          <a:stretch>
            <a:fillRect/>
          </a:stretch>
        </p:blipFill>
        <p:spPr bwMode="auto">
          <a:xfrm>
            <a:off x="1500166" y="4286256"/>
            <a:ext cx="1571636" cy="178213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785794"/>
            <a:ext cx="8382000" cy="4708981"/>
          </a:xfrm>
        </p:spPr>
        <p:txBody>
          <a:bodyPr/>
          <a:lstStyle/>
          <a:p>
            <a:r>
              <a:rPr lang="ru-RU" sz="2000" b="1" i="1" dirty="0">
                <a:solidFill>
                  <a:srgbClr val="000099"/>
                </a:solidFill>
                <a:effectLst/>
                <a:latin typeface="Times New Roman" pitchFamily="18" charset="0"/>
                <a:cs typeface="Times New Roman" pitchFamily="18" charset="0"/>
              </a:rPr>
              <a:t>Учитель</a:t>
            </a:r>
            <a:r>
              <a:rPr lang="ru-RU" sz="2000" i="1" dirty="0">
                <a:solidFill>
                  <a:srgbClr val="000099"/>
                </a:solidFill>
                <a:effectLst/>
                <a:latin typeface="Times New Roman" pitchFamily="18" charset="0"/>
                <a:cs typeface="Times New Roman" pitchFamily="18" charset="0"/>
              </a:rPr>
              <a:t>: да, ребята. Эти «лишние» в рядах слова – коренные жители одного из островов </a:t>
            </a:r>
            <a:r>
              <a:rPr lang="ru-RU" sz="2000" i="1" dirty="0" err="1">
                <a:solidFill>
                  <a:srgbClr val="000099"/>
                </a:solidFill>
                <a:effectLst/>
                <a:latin typeface="Times New Roman" pitchFamily="18" charset="0"/>
                <a:cs typeface="Times New Roman" pitchFamily="18" charset="0"/>
              </a:rPr>
              <a:t>Лингвинии</a:t>
            </a:r>
            <a:r>
              <a:rPr lang="ru-RU" sz="2000" i="1" dirty="0">
                <a:solidFill>
                  <a:srgbClr val="000099"/>
                </a:solidFill>
                <a:effectLst/>
                <a:latin typeface="Times New Roman" pitchFamily="18" charset="0"/>
                <a:cs typeface="Times New Roman" pitchFamily="18" charset="0"/>
              </a:rPr>
              <a:t>. Давайте подумаем, какие вопросы нам необходимо задать жителям-словам, чтобы узнать их получше.</a:t>
            </a:r>
            <a:br>
              <a:rPr lang="ru-RU" sz="2000" i="1" dirty="0">
                <a:solidFill>
                  <a:srgbClr val="000099"/>
                </a:solidFill>
                <a:effectLst/>
                <a:latin typeface="Times New Roman" pitchFamily="18" charset="0"/>
                <a:cs typeface="Times New Roman" pitchFamily="18" charset="0"/>
              </a:rPr>
            </a:br>
            <a:r>
              <a:rPr lang="ru-RU" sz="2000" b="1" i="1" dirty="0">
                <a:solidFill>
                  <a:srgbClr val="000099"/>
                </a:solidFill>
                <a:effectLst/>
                <a:latin typeface="Times New Roman" pitchFamily="18" charset="0"/>
                <a:cs typeface="Times New Roman" pitchFamily="18" charset="0"/>
              </a:rPr>
              <a:t>Ученики</a:t>
            </a:r>
            <a:r>
              <a:rPr lang="ru-RU" sz="2000" i="1" dirty="0">
                <a:solidFill>
                  <a:srgbClr val="000099"/>
                </a:solidFill>
                <a:effectLst/>
                <a:latin typeface="Times New Roman" pitchFamily="18" charset="0"/>
                <a:cs typeface="Times New Roman" pitchFamily="18" charset="0"/>
              </a:rPr>
              <a:t> предлагают вопросы (т.к. они уже знакомы с системой частей речи, то вопросы составят легко):</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 На какие вопросы отвечают эти слова?</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 Что обозначают?</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 Как изменяются?</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 Чем являются в предложении?</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И другие вопросы, которые интересуют ребят. Все вопросы фиксируются на </a:t>
            </a:r>
            <a:r>
              <a:rPr lang="ru-RU" sz="2000" i="1" dirty="0" smtClean="0">
                <a:solidFill>
                  <a:srgbClr val="000099"/>
                </a:solidFill>
                <a:effectLst/>
                <a:latin typeface="Times New Roman" pitchFamily="18" charset="0"/>
                <a:cs typeface="Times New Roman" pitchFamily="18" charset="0"/>
              </a:rPr>
              <a:t>доске.</a:t>
            </a:r>
            <a:r>
              <a:rPr lang="ru-RU" sz="2000" i="1" dirty="0">
                <a:solidFill>
                  <a:srgbClr val="000099"/>
                </a:solidFill>
                <a:effectLst/>
                <a:latin typeface="Times New Roman" pitchFamily="18" charset="0"/>
                <a:cs typeface="Times New Roman" pitchFamily="18" charset="0"/>
              </a:rPr>
              <a:t/>
            </a:r>
            <a:br>
              <a:rPr lang="ru-RU" sz="2000" i="1" dirty="0">
                <a:solidFill>
                  <a:srgbClr val="000099"/>
                </a:solidFill>
                <a:effectLst/>
                <a:latin typeface="Times New Roman" pitchFamily="18" charset="0"/>
                <a:cs typeface="Times New Roman" pitchFamily="18" charset="0"/>
              </a:rPr>
            </a:br>
            <a:r>
              <a:rPr lang="ru-RU" sz="2000" b="1" i="1" dirty="0">
                <a:solidFill>
                  <a:srgbClr val="000099"/>
                </a:solidFill>
                <a:effectLst/>
                <a:latin typeface="Times New Roman" pitchFamily="18" charset="0"/>
                <a:cs typeface="Times New Roman" pitchFamily="18" charset="0"/>
              </a:rPr>
              <a:t>Учитель</a:t>
            </a:r>
            <a:r>
              <a:rPr lang="ru-RU" sz="2000" i="1" dirty="0">
                <a:solidFill>
                  <a:srgbClr val="000099"/>
                </a:solidFill>
                <a:effectLst/>
                <a:latin typeface="Times New Roman" pitchFamily="18" charset="0"/>
                <a:cs typeface="Times New Roman" pitchFamily="18" charset="0"/>
              </a:rPr>
              <a:t>: Вы уже догадались, о какой части речи сегодня нам предстоит узнать много нового. Как называется </a:t>
            </a:r>
            <a:r>
              <a:rPr lang="ru-RU" sz="2000" i="1" dirty="0" smtClean="0">
                <a:solidFill>
                  <a:srgbClr val="000099"/>
                </a:solidFill>
                <a:effectLst/>
                <a:latin typeface="Times New Roman" pitchFamily="18" charset="0"/>
                <a:cs typeface="Times New Roman" pitchFamily="18" charset="0"/>
              </a:rPr>
              <a:t>наш урок?</a:t>
            </a:r>
            <a:r>
              <a:rPr lang="ru-RU" sz="2000" i="1" dirty="0">
                <a:solidFill>
                  <a:srgbClr val="000099"/>
                </a:solidFill>
                <a:effectLst/>
                <a:latin typeface="Times New Roman" pitchFamily="18" charset="0"/>
                <a:cs typeface="Times New Roman" pitchFamily="18" charset="0"/>
              </a:rPr>
              <a:t/>
            </a:r>
            <a:br>
              <a:rPr lang="ru-RU" sz="2000" i="1" dirty="0">
                <a:solidFill>
                  <a:srgbClr val="000099"/>
                </a:solidFill>
                <a:effectLst/>
                <a:latin typeface="Times New Roman" pitchFamily="18" charset="0"/>
                <a:cs typeface="Times New Roman" pitchFamily="18" charset="0"/>
              </a:rPr>
            </a:br>
            <a:r>
              <a:rPr lang="ru-RU" sz="2000" b="1" i="1" dirty="0">
                <a:solidFill>
                  <a:srgbClr val="000099"/>
                </a:solidFill>
                <a:effectLst/>
                <a:latin typeface="Times New Roman" pitchFamily="18" charset="0"/>
                <a:cs typeface="Times New Roman" pitchFamily="18" charset="0"/>
              </a:rPr>
              <a:t>Ученики</a:t>
            </a:r>
            <a:r>
              <a:rPr lang="ru-RU" sz="2000" i="1" dirty="0">
                <a:solidFill>
                  <a:srgbClr val="000099"/>
                </a:solidFill>
                <a:effectLst/>
                <a:latin typeface="Times New Roman" pitchFamily="18" charset="0"/>
                <a:cs typeface="Times New Roman" pitchFamily="18" charset="0"/>
              </a:rPr>
              <a:t>: Имя числительное (или: имя числительное как часть речи)</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Запись темы урока в тетради.</a:t>
            </a:r>
            <a:br>
              <a:rPr lang="ru-RU" sz="2000" i="1" dirty="0">
                <a:solidFill>
                  <a:srgbClr val="000099"/>
                </a:solidFill>
                <a:effectLst/>
                <a:latin typeface="Times New Roman" pitchFamily="18" charset="0"/>
                <a:cs typeface="Times New Roman" pitchFamily="18" charset="0"/>
              </a:rPr>
            </a:br>
            <a:r>
              <a:rPr lang="ru-RU" sz="2000" b="1" i="1" dirty="0">
                <a:solidFill>
                  <a:srgbClr val="000099"/>
                </a:solidFill>
                <a:effectLst/>
                <a:latin typeface="Times New Roman" pitchFamily="18" charset="0"/>
                <a:cs typeface="Times New Roman" pitchFamily="18" charset="0"/>
              </a:rPr>
              <a:t>Учитель</a:t>
            </a:r>
            <a:r>
              <a:rPr lang="ru-RU" sz="2000" i="1" dirty="0">
                <a:solidFill>
                  <a:srgbClr val="000099"/>
                </a:solidFill>
                <a:effectLst/>
                <a:latin typeface="Times New Roman" pitchFamily="18" charset="0"/>
                <a:cs typeface="Times New Roman" pitchFamily="18" charset="0"/>
              </a:rPr>
              <a:t>: Запишите в тетрадь слова обоих рядов, поставьте к ним вопросы.</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Учащийся комментирует с места, объясняя орфограммы в словах.</a:t>
            </a:r>
            <a:br>
              <a:rPr lang="ru-RU" sz="2000" i="1" dirty="0">
                <a:solidFill>
                  <a:srgbClr val="000099"/>
                </a:solidFill>
                <a:effectLst/>
                <a:latin typeface="Times New Roman" pitchFamily="18" charset="0"/>
                <a:cs typeface="Times New Roman" pitchFamily="18" charset="0"/>
              </a:rPr>
            </a:br>
            <a:endParaRPr lang="ru-RU" sz="2000" i="1" dirty="0">
              <a:solidFill>
                <a:srgbClr val="000099"/>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249299"/>
          </a:xfrm>
        </p:spPr>
        <p:txBody>
          <a:bodyPr/>
          <a:lstStyle/>
          <a:p>
            <a:endParaRPr lang="ru-RU" sz="18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393979687"/>
              </p:ext>
            </p:extLst>
          </p:nvPr>
        </p:nvGraphicFramePr>
        <p:xfrm>
          <a:off x="285720" y="142851"/>
          <a:ext cx="8643998" cy="6217920"/>
        </p:xfrm>
        <a:graphic>
          <a:graphicData uri="http://schemas.openxmlformats.org/drawingml/2006/table">
            <a:tbl>
              <a:tblPr firstRow="1" bandRow="1">
                <a:tableStyleId>{21E4AEA4-8DFA-4A89-87EB-49C32662AFE0}</a:tableStyleId>
              </a:tblPr>
              <a:tblGrid>
                <a:gridCol w="1827190"/>
                <a:gridCol w="1937161"/>
                <a:gridCol w="2300435"/>
                <a:gridCol w="2579212"/>
              </a:tblGrid>
              <a:tr h="571505">
                <a:tc>
                  <a:txBody>
                    <a:bodyPr/>
                    <a:lstStyle/>
                    <a:p>
                      <a:r>
                        <a:rPr lang="ru-RU" dirty="0" smtClean="0"/>
                        <a:t> </a:t>
                      </a:r>
                      <a:r>
                        <a:rPr lang="ru-RU" dirty="0" smtClean="0">
                          <a:latin typeface="Times New Roman" pitchFamily="18" charset="0"/>
                          <a:cs typeface="Times New Roman" pitchFamily="18" charset="0"/>
                        </a:rPr>
                        <a:t>Этапы урока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       Задачи</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Деятельность учителя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Деятельность учащихся</a:t>
                      </a:r>
                      <a:endParaRPr lang="ru-RU" dirty="0">
                        <a:latin typeface="Times New Roman" pitchFamily="18" charset="0"/>
                        <a:cs typeface="Times New Roman" pitchFamily="18" charset="0"/>
                      </a:endParaRPr>
                    </a:p>
                  </a:txBody>
                  <a:tcPr/>
                </a:tc>
              </a:tr>
              <a:tr h="4487465">
                <a:tc>
                  <a:txBody>
                    <a:bodyPr/>
                    <a:lstStyle/>
                    <a:p>
                      <a:r>
                        <a:rPr lang="ru-RU" sz="1800" i="1" dirty="0" smtClean="0">
                          <a:solidFill>
                            <a:srgbClr val="002060"/>
                          </a:solidFill>
                          <a:effectLst/>
                          <a:latin typeface="Times New Roman" pitchFamily="18" charset="0"/>
                          <a:cs typeface="Times New Roman" pitchFamily="18" charset="0"/>
                        </a:rPr>
                        <a:t>Прием «верные и неверные утверждения»</a:t>
                      </a:r>
                    </a:p>
                    <a:p>
                      <a:r>
                        <a:rPr lang="ru-RU" sz="1800" i="1" dirty="0" smtClean="0">
                          <a:solidFill>
                            <a:srgbClr val="002060"/>
                          </a:solidFill>
                          <a:effectLst/>
                          <a:latin typeface="Times New Roman" pitchFamily="18" charset="0"/>
                          <a:cs typeface="Times New Roman" pitchFamily="18" charset="0"/>
                        </a:rPr>
                        <a:t>(3</a:t>
                      </a:r>
                      <a:r>
                        <a:rPr lang="ru-RU" sz="1800" i="1" dirty="0" smtClean="0">
                          <a:solidFill>
                            <a:srgbClr val="002060"/>
                          </a:solidFill>
                          <a:latin typeface="Times New Roman" pitchFamily="18" charset="0"/>
                          <a:cs typeface="Times New Roman" pitchFamily="18" charset="0"/>
                        </a:rPr>
                        <a:t> мин.</a:t>
                      </a:r>
                      <a:r>
                        <a:rPr lang="ru-RU" sz="1800" b="0" i="1" dirty="0" smtClean="0">
                          <a:solidFill>
                            <a:srgbClr val="002060"/>
                          </a:solidFill>
                          <a:latin typeface="Times New Roman" pitchFamily="18" charset="0"/>
                          <a:cs typeface="Times New Roman" pitchFamily="18" charset="0"/>
                        </a:rPr>
                        <a:t>).</a:t>
                      </a:r>
                    </a:p>
                    <a:p>
                      <a:endParaRPr lang="ru-RU" sz="1800" b="1" i="1" dirty="0" smtClean="0">
                        <a:solidFill>
                          <a:srgbClr val="002060"/>
                        </a:solidFill>
                        <a:latin typeface="Times New Roman" pitchFamily="18" charset="0"/>
                        <a:cs typeface="Times New Roman" pitchFamily="18" charset="0"/>
                      </a:endParaRPr>
                    </a:p>
                    <a:p>
                      <a:endParaRPr lang="ru-RU" sz="1800" b="1" i="1" dirty="0" smtClean="0">
                        <a:solidFill>
                          <a:srgbClr val="002060"/>
                        </a:solidFill>
                        <a:latin typeface="Times New Roman" pitchFamily="18" charset="0"/>
                        <a:cs typeface="Times New Roman" pitchFamily="18" charset="0"/>
                      </a:endParaRPr>
                    </a:p>
                    <a:p>
                      <a:endParaRPr lang="ru-RU" sz="1800" b="1" i="1" dirty="0" smtClean="0">
                        <a:solidFill>
                          <a:srgbClr val="002060"/>
                        </a:solidFill>
                        <a:latin typeface="Times New Roman" pitchFamily="18" charset="0"/>
                        <a:cs typeface="Times New Roman" pitchFamily="18" charset="0"/>
                      </a:endParaRPr>
                    </a:p>
                    <a:p>
                      <a:endParaRPr lang="ru-RU" sz="1800" b="1" i="1" dirty="0" smtClean="0">
                        <a:solidFill>
                          <a:srgbClr val="002060"/>
                        </a:solidFill>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sz="1800" i="1" kern="1200" dirty="0" smtClean="0">
                          <a:solidFill>
                            <a:srgbClr val="002060"/>
                          </a:solidFill>
                          <a:latin typeface="Times New Roman" pitchFamily="18" charset="0"/>
                          <a:ea typeface="+mn-ea"/>
                          <a:cs typeface="Times New Roman" pitchFamily="18" charset="0"/>
                        </a:rPr>
                        <a:t>Самостоятельноопределить первичный</a:t>
                      </a:r>
                      <a:r>
                        <a:rPr lang="ru-RU" sz="1800" i="1" kern="1200" baseline="0" dirty="0" smtClean="0">
                          <a:solidFill>
                            <a:srgbClr val="002060"/>
                          </a:solidFill>
                          <a:latin typeface="Times New Roman" pitchFamily="18" charset="0"/>
                          <a:ea typeface="+mn-ea"/>
                          <a:cs typeface="Times New Roman" pitchFamily="18" charset="0"/>
                        </a:rPr>
                        <a:t> </a:t>
                      </a:r>
                      <a:r>
                        <a:rPr lang="ru-RU" sz="1800" i="1" kern="1200" dirty="0" smtClean="0">
                          <a:solidFill>
                            <a:srgbClr val="002060"/>
                          </a:solidFill>
                          <a:latin typeface="Times New Roman" pitchFamily="18" charset="0"/>
                          <a:ea typeface="+mn-ea"/>
                          <a:cs typeface="Times New Roman" pitchFamily="18" charset="0"/>
                        </a:rPr>
                        <a:t>уровень собственных знаний.</a:t>
                      </a: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effectLst/>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dirty="0" smtClean="0">
                        <a:solidFill>
                          <a:srgbClr val="002060"/>
                        </a:solidFill>
                        <a:latin typeface="Times New Roman" pitchFamily="18" charset="0"/>
                        <a:cs typeface="Times New Roman" pitchFamily="18" charset="0"/>
                      </a:endParaRPr>
                    </a:p>
                    <a:p>
                      <a:endParaRPr lang="ru-RU" sz="1800" dirty="0"/>
                    </a:p>
                  </a:txBody>
                  <a:tcPr/>
                </a:tc>
                <a:tc>
                  <a:txBody>
                    <a:bodyPr/>
                    <a:lstStyle/>
                    <a:p>
                      <a:r>
                        <a:rPr lang="ru-RU" sz="1800" i="1" dirty="0" smtClean="0">
                          <a:solidFill>
                            <a:srgbClr val="002060"/>
                          </a:solidFill>
                          <a:effectLst/>
                          <a:latin typeface="Times New Roman" pitchFamily="18" charset="0"/>
                          <a:cs typeface="Times New Roman" pitchFamily="18" charset="0"/>
                        </a:rPr>
                        <a:t>Учитель предлагает  несколько утверждений, которые начинаются со слов «Правда ли, что..». Если учащиеся отвечают «да», то ставят «+», если нет, то «-». </a:t>
                      </a:r>
                    </a:p>
                    <a:p>
                      <a:endParaRPr lang="ru-RU" sz="1800" i="1" dirty="0" smtClean="0">
                        <a:solidFill>
                          <a:srgbClr val="002060"/>
                        </a:solidFill>
                        <a:effectLst/>
                        <a:latin typeface="Times New Roman" pitchFamily="18" charset="0"/>
                        <a:cs typeface="Times New Roman" pitchFamily="18" charset="0"/>
                      </a:endParaRPr>
                    </a:p>
                    <a:p>
                      <a:endParaRPr lang="ru-RU" sz="1800" i="1" dirty="0">
                        <a:solidFill>
                          <a:srgbClr val="002060"/>
                        </a:solidFill>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sz="1800" i="1" kern="1200" dirty="0" smtClean="0">
                          <a:solidFill>
                            <a:srgbClr val="002060"/>
                          </a:solidFill>
                          <a:latin typeface="Times New Roman" pitchFamily="18" charset="0"/>
                          <a:ea typeface="+mn-ea"/>
                          <a:cs typeface="Times New Roman" pitchFamily="18" charset="0"/>
                        </a:rPr>
                        <a:t> Учащиеся заполняют таблицу. Выбирая "верные утверждения" из предложенных учителем, описывают заданную тему.  Определяют свои знания и «незнания»</a:t>
                      </a:r>
                      <a:r>
                        <a:rPr lang="ru-RU" sz="1800" b="0" i="1" kern="1200" dirty="0" smtClean="0">
                          <a:solidFill>
                            <a:srgbClr val="002060"/>
                          </a:solidFill>
                          <a:latin typeface="Times New Roman" pitchFamily="18" charset="0"/>
                          <a:ea typeface="+mn-ea"/>
                          <a:cs typeface="Times New Roman" pitchFamily="18" charset="0"/>
                        </a:rPr>
                        <a:t>.</a:t>
                      </a:r>
                      <a:r>
                        <a:rPr lang="ru-RU" sz="1800" i="1" kern="1200" dirty="0" smtClean="0">
                          <a:solidFill>
                            <a:srgbClr val="002060"/>
                          </a:solidFill>
                          <a:latin typeface="Times New Roman" pitchFamily="18" charset="0"/>
                          <a:ea typeface="+mn-ea"/>
                          <a:cs typeface="Times New Roman" pitchFamily="18" charset="0"/>
                        </a:rPr>
                        <a:t> </a:t>
                      </a: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r>
                        <a:rPr lang="ru-RU" sz="1800" b="0" i="1" kern="1200" dirty="0" smtClean="0">
                          <a:solidFill>
                            <a:srgbClr val="002060"/>
                          </a:solidFill>
                          <a:latin typeface="Times New Roman" pitchFamily="18" charset="0"/>
                          <a:ea typeface="+mn-ea"/>
                          <a:cs typeface="Times New Roman" pitchFamily="18" charset="0"/>
                        </a:rPr>
                        <a:t> </a:t>
                      </a: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b="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b="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b="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b="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b="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b="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b="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b="0" i="1" kern="1200" dirty="0" smtClean="0">
                        <a:solidFill>
                          <a:srgbClr val="002060"/>
                        </a:solidFill>
                        <a:latin typeface="Times New Roman" pitchFamily="18" charset="0"/>
                        <a:ea typeface="+mn-ea"/>
                        <a:cs typeface="Times New Roman" pitchFamily="18" charset="0"/>
                      </a:endParaRPr>
                    </a:p>
                  </a:txBody>
                  <a:tcPr/>
                </a:tc>
              </a:tr>
            </a:tbl>
          </a:graphicData>
        </a:graphic>
      </p:graphicFrame>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500042"/>
            <a:ext cx="8382000" cy="5429179"/>
          </a:xfrm>
        </p:spPr>
        <p:txBody>
          <a:bodyPr/>
          <a:lstStyle/>
          <a:p>
            <a:r>
              <a:rPr lang="ru-RU" sz="2400" dirty="0">
                <a:effectLst/>
                <a:latin typeface="Times New Roman" pitchFamily="18" charset="0"/>
                <a:cs typeface="Times New Roman" pitchFamily="18" charset="0"/>
              </a:rPr>
              <a:t/>
            </a:r>
            <a:br>
              <a:rPr lang="ru-RU" sz="2400" dirty="0">
                <a:effectLst/>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Прием </a:t>
            </a:r>
            <a:r>
              <a:rPr lang="ru-RU" sz="2400" dirty="0">
                <a:solidFill>
                  <a:srgbClr val="000099"/>
                </a:solidFill>
                <a:effectLst/>
                <a:latin typeface="Times New Roman" pitchFamily="18" charset="0"/>
                <a:cs typeface="Times New Roman" pitchFamily="18" charset="0"/>
              </a:rPr>
              <a:t>«верные и неверные утверждения</a:t>
            </a:r>
            <a:r>
              <a:rPr lang="ru-RU" sz="2400" dirty="0" smtClean="0">
                <a:solidFill>
                  <a:srgbClr val="000099"/>
                </a:solidFill>
                <a:effectLst/>
                <a:latin typeface="Times New Roman" pitchFamily="18" charset="0"/>
                <a:cs typeface="Times New Roman" pitchFamily="18" charset="0"/>
              </a:rPr>
              <a:t>».</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4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прежде, чем мы</a:t>
            </a:r>
            <a:r>
              <a:rPr lang="ru-RU" sz="2000" b="1" i="1" dirty="0">
                <a:solidFill>
                  <a:srgbClr val="000099"/>
                </a:solidFill>
                <a:effectLst/>
                <a:latin typeface="Times New Roman" pitchFamily="18" charset="0"/>
                <a:cs typeface="Times New Roman" pitchFamily="18" charset="0"/>
              </a:rPr>
              <a:t> </a:t>
            </a:r>
            <a:r>
              <a:rPr lang="ru-RU" sz="2000" i="1" dirty="0">
                <a:solidFill>
                  <a:srgbClr val="000099"/>
                </a:solidFill>
                <a:effectLst/>
                <a:latin typeface="Times New Roman" pitchFamily="18" charset="0"/>
                <a:cs typeface="Times New Roman" pitchFamily="18" charset="0"/>
              </a:rPr>
              <a:t>познакомимся с числительными, попробуйте угадать, какие они, слова этой части речи. У вас на столах лежат таблички, цифры на них – номера вопросов. Я предлагаю вам несколько утверждений, которые начинаются со слов «Правда ли, что..». Если вы отвечаете «да», то ставьте «+», если нет, то </a:t>
            </a:r>
            <a:r>
              <a:rPr lang="ru-RU" sz="2000" i="1" dirty="0" smtClean="0">
                <a:solidFill>
                  <a:srgbClr val="000099"/>
                </a:solidFill>
                <a:effectLst/>
                <a:latin typeface="Times New Roman" pitchFamily="18" charset="0"/>
                <a:cs typeface="Times New Roman" pitchFamily="18" charset="0"/>
              </a:rPr>
              <a:t>«-».</a:t>
            </a:r>
            <a:br>
              <a:rPr lang="ru-RU" sz="2000" i="1" dirty="0" smtClean="0">
                <a:solidFill>
                  <a:srgbClr val="000099"/>
                </a:solidFill>
                <a:effectLst/>
                <a:latin typeface="Times New Roman" pitchFamily="18" charset="0"/>
                <a:cs typeface="Times New Roman" pitchFamily="18" charset="0"/>
              </a:rPr>
            </a:br>
            <a:r>
              <a:rPr lang="ru-RU" sz="2000" b="1" dirty="0">
                <a:solidFill>
                  <a:srgbClr val="000099"/>
                </a:solidFill>
              </a:rPr>
              <a:t> </a:t>
            </a:r>
            <a:r>
              <a:rPr lang="ru-RU" sz="2000" dirty="0">
                <a:solidFill>
                  <a:srgbClr val="000099"/>
                </a:solidFill>
                <a:effectLst/>
                <a:latin typeface="Times New Roman" pitchFamily="18" charset="0"/>
                <a:cs typeface="Times New Roman" pitchFamily="18" charset="0"/>
              </a:rPr>
              <a:t>Утверждения:</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1…имена числительные отвечают только на вопросы «сколько?», «</a:t>
            </a:r>
            <a:r>
              <a:rPr lang="ru-RU" sz="2000" i="1" dirty="0" smtClean="0">
                <a:solidFill>
                  <a:srgbClr val="000099"/>
                </a:solidFill>
                <a:effectLst/>
                <a:latin typeface="Times New Roman" pitchFamily="18" charset="0"/>
                <a:cs typeface="Times New Roman" pitchFamily="18" charset="0"/>
              </a:rPr>
              <a:t>который?»;</a:t>
            </a:r>
            <a:r>
              <a:rPr lang="ru-RU" sz="2000" i="1" dirty="0">
                <a:solidFill>
                  <a:srgbClr val="000099"/>
                </a:solidFill>
                <a:effectLst/>
                <a:latin typeface="Times New Roman" pitchFamily="18" charset="0"/>
                <a:cs typeface="Times New Roman" pitchFamily="18" charset="0"/>
              </a:rPr>
              <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2</a:t>
            </a:r>
            <a:r>
              <a:rPr lang="ru-RU" sz="2000" i="1" dirty="0" smtClean="0">
                <a:solidFill>
                  <a:srgbClr val="000099"/>
                </a:solidFill>
                <a:effectLst/>
                <a:latin typeface="Times New Roman" pitchFamily="18" charset="0"/>
                <a:cs typeface="Times New Roman" pitchFamily="18" charset="0"/>
              </a:rPr>
              <a:t>…имена </a:t>
            </a:r>
            <a:r>
              <a:rPr lang="ru-RU" sz="2000" i="1" dirty="0">
                <a:solidFill>
                  <a:srgbClr val="000099"/>
                </a:solidFill>
                <a:effectLst/>
                <a:latin typeface="Times New Roman" pitchFamily="18" charset="0"/>
                <a:cs typeface="Times New Roman" pitchFamily="18" charset="0"/>
              </a:rPr>
              <a:t>числительные изменяются по падежам;</a:t>
            </a:r>
            <a:br>
              <a:rPr lang="ru-RU" sz="2000" i="1" dirty="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3….</a:t>
            </a:r>
            <a:r>
              <a:rPr lang="ru-RU" sz="2000" i="1" dirty="0">
                <a:solidFill>
                  <a:srgbClr val="000099"/>
                </a:solidFill>
                <a:effectLst/>
                <a:latin typeface="Times New Roman" pitchFamily="18" charset="0"/>
                <a:cs typeface="Times New Roman" pitchFamily="18" charset="0"/>
              </a:rPr>
              <a:t>все числительные можно записать цифрами;</a:t>
            </a:r>
            <a:br>
              <a:rPr lang="ru-RU" sz="2000" i="1" dirty="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4…эта </a:t>
            </a:r>
            <a:r>
              <a:rPr lang="ru-RU" sz="2000" i="1" dirty="0">
                <a:solidFill>
                  <a:srgbClr val="000099"/>
                </a:solidFill>
                <a:effectLst/>
                <a:latin typeface="Times New Roman" pitchFamily="18" charset="0"/>
                <a:cs typeface="Times New Roman" pitchFamily="18" charset="0"/>
              </a:rPr>
              <a:t>часть речи может быть только определением;</a:t>
            </a:r>
            <a:br>
              <a:rPr lang="ru-RU" sz="2000" i="1" dirty="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5… </a:t>
            </a:r>
            <a:r>
              <a:rPr lang="ru-RU" sz="2000" i="1" dirty="0">
                <a:solidFill>
                  <a:srgbClr val="000099"/>
                </a:solidFill>
                <a:effectLst/>
                <a:latin typeface="Times New Roman" pitchFamily="18" charset="0"/>
                <a:cs typeface="Times New Roman" pitchFamily="18" charset="0"/>
              </a:rPr>
              <a:t>числительные имеют общие признаки с существительными;</a:t>
            </a:r>
            <a:br>
              <a:rPr lang="ru-RU" sz="2000" i="1" dirty="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6…они </a:t>
            </a:r>
            <a:r>
              <a:rPr lang="ru-RU" sz="2000" i="1" dirty="0">
                <a:solidFill>
                  <a:srgbClr val="000099"/>
                </a:solidFill>
                <a:effectLst/>
                <a:latin typeface="Times New Roman" pitchFamily="18" charset="0"/>
                <a:cs typeface="Times New Roman" pitchFamily="18" charset="0"/>
              </a:rPr>
              <a:t>имеют общие признаки с прилагательными;</a:t>
            </a:r>
            <a:br>
              <a:rPr lang="ru-RU" sz="2000" i="1" dirty="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7….</a:t>
            </a:r>
            <a:r>
              <a:rPr lang="ru-RU" sz="2000" i="1" dirty="0">
                <a:solidFill>
                  <a:srgbClr val="000099"/>
                </a:solidFill>
                <a:effectLst/>
                <a:latin typeface="Times New Roman" pitchFamily="18" charset="0"/>
                <a:cs typeface="Times New Roman" pitchFamily="18" charset="0"/>
              </a:rPr>
              <a:t>можно прожить день, не встретив ни одного числительного;</a:t>
            </a:r>
            <a:br>
              <a:rPr lang="ru-RU" sz="2000" i="1" dirty="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8….</a:t>
            </a:r>
            <a:r>
              <a:rPr lang="ru-RU" sz="2000" i="1" dirty="0">
                <a:solidFill>
                  <a:srgbClr val="000099"/>
                </a:solidFill>
                <a:effectLst/>
                <a:latin typeface="Times New Roman" pitchFamily="18" charset="0"/>
                <a:cs typeface="Times New Roman" pitchFamily="18" charset="0"/>
              </a:rPr>
              <a:t>числительное не может состоять из 3 слов;</a:t>
            </a:r>
            <a:br>
              <a:rPr lang="ru-RU" sz="2000" i="1" dirty="0">
                <a:solidFill>
                  <a:srgbClr val="000099"/>
                </a:solidFill>
                <a:effectLst/>
                <a:latin typeface="Times New Roman" pitchFamily="18" charset="0"/>
                <a:cs typeface="Times New Roman" pitchFamily="18" charset="0"/>
              </a:rPr>
            </a:b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a:t>
            </a:r>
            <a:r>
              <a:rPr lang="ru-RU" sz="2000" b="1" dirty="0">
                <a:solidFill>
                  <a:srgbClr val="000099"/>
                </a:solidFill>
                <a:latin typeface="Times New Roman" pitchFamily="18" charset="0"/>
                <a:cs typeface="Times New Roman" pitchFamily="18" charset="0"/>
              </a:rPr>
              <a:t> </a:t>
            </a:r>
            <a:r>
              <a:rPr lang="ru-RU" sz="2000" i="1" dirty="0">
                <a:solidFill>
                  <a:srgbClr val="000099"/>
                </a:solidFill>
                <a:effectLst/>
                <a:latin typeface="Times New Roman" pitchFamily="18" charset="0"/>
                <a:cs typeface="Times New Roman" pitchFamily="18" charset="0"/>
              </a:rPr>
              <a:t>мы вернемся к нашим предположениям в конце урока и проверим, в чём мы были правы, а где наше мнение изменилось </a:t>
            </a:r>
            <a:br>
              <a:rPr lang="ru-RU" sz="2000" i="1" dirty="0">
                <a:solidFill>
                  <a:srgbClr val="000099"/>
                </a:solidFill>
                <a:effectLst/>
                <a:latin typeface="Times New Roman" pitchFamily="18" charset="0"/>
                <a:cs typeface="Times New Roman" pitchFamily="18" charset="0"/>
              </a:rPr>
            </a:br>
            <a:endParaRPr lang="ru-RU" sz="2000" i="1" dirty="0">
              <a:solidFill>
                <a:srgbClr val="000099"/>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3" name="Таблица 2"/>
          <p:cNvGraphicFramePr>
            <a:graphicFrameLocks noGrp="1"/>
          </p:cNvGraphicFramePr>
          <p:nvPr/>
        </p:nvGraphicFramePr>
        <p:xfrm>
          <a:off x="142844" y="857232"/>
          <a:ext cx="8858312" cy="4983510"/>
        </p:xfrm>
        <a:graphic>
          <a:graphicData uri="http://schemas.openxmlformats.org/drawingml/2006/table">
            <a:tbl>
              <a:tblPr firstRow="1" bandRow="1">
                <a:tableStyleId>{21E4AEA4-8DFA-4A89-87EB-49C32662AFE0}</a:tableStyleId>
              </a:tblPr>
              <a:tblGrid>
                <a:gridCol w="1857388"/>
                <a:gridCol w="1928826"/>
                <a:gridCol w="2286016"/>
                <a:gridCol w="2786082"/>
              </a:tblGrid>
              <a:tr h="371478">
                <a:tc>
                  <a:txBody>
                    <a:bodyPr/>
                    <a:lstStyle/>
                    <a:p>
                      <a:r>
                        <a:rPr lang="ru-RU" dirty="0" smtClean="0"/>
                        <a:t> Этапы урока</a:t>
                      </a:r>
                      <a:endParaRPr lang="ru-RU" dirty="0"/>
                    </a:p>
                  </a:txBody>
                  <a:tcPr/>
                </a:tc>
                <a:tc>
                  <a:txBody>
                    <a:bodyPr/>
                    <a:lstStyle/>
                    <a:p>
                      <a:r>
                        <a:rPr lang="ru-RU" dirty="0" smtClean="0"/>
                        <a:t>       Задачи</a:t>
                      </a:r>
                      <a:endParaRPr lang="ru-RU" dirty="0"/>
                    </a:p>
                  </a:txBody>
                  <a:tcPr/>
                </a:tc>
                <a:tc>
                  <a:txBody>
                    <a:bodyPr/>
                    <a:lstStyle/>
                    <a:p>
                      <a:r>
                        <a:rPr lang="ru-RU" dirty="0" smtClean="0"/>
                        <a:t>Деятельность учителя</a:t>
                      </a:r>
                      <a:endParaRPr lang="ru-RU" dirty="0"/>
                    </a:p>
                  </a:txBody>
                  <a:tcPr/>
                </a:tc>
                <a:tc>
                  <a:txBody>
                    <a:bodyPr/>
                    <a:lstStyle/>
                    <a:p>
                      <a:r>
                        <a:rPr lang="ru-RU" dirty="0" smtClean="0"/>
                        <a:t>Деятельность учащихся</a:t>
                      </a:r>
                      <a:endParaRPr lang="ru-RU" dirty="0"/>
                    </a:p>
                  </a:txBody>
                  <a:tcPr/>
                </a:tc>
              </a:tr>
              <a:tr h="4343430">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sz="1800" b="1" i="1" dirty="0" smtClean="0">
                          <a:solidFill>
                            <a:srgbClr val="002060"/>
                          </a:solidFill>
                          <a:effectLst/>
                          <a:latin typeface="Times New Roman" pitchFamily="18" charset="0"/>
                          <a:cs typeface="Times New Roman" pitchFamily="18" charset="0"/>
                        </a:rPr>
                        <a:t>Стадия осмысления.</a:t>
                      </a:r>
                      <a:r>
                        <a:rPr lang="ru-RU" sz="1800" i="1" dirty="0" smtClean="0">
                          <a:solidFill>
                            <a:srgbClr val="002060"/>
                          </a:solidFill>
                          <a:latin typeface="Times New Roman" pitchFamily="18" charset="0"/>
                          <a:cs typeface="Times New Roman" pitchFamily="18" charset="0"/>
                        </a:rPr>
                        <a:t/>
                      </a:r>
                      <a:br>
                        <a:rPr lang="ru-RU" sz="1800" i="1" dirty="0" smtClean="0">
                          <a:solidFill>
                            <a:srgbClr val="002060"/>
                          </a:solidFill>
                          <a:latin typeface="Times New Roman" pitchFamily="18" charset="0"/>
                          <a:cs typeface="Times New Roman" pitchFamily="18" charset="0"/>
                        </a:rPr>
                      </a:br>
                      <a:r>
                        <a:rPr lang="ru-RU" sz="1800" i="1" dirty="0" smtClean="0">
                          <a:solidFill>
                            <a:srgbClr val="002060"/>
                          </a:solidFill>
                          <a:effectLst/>
                          <a:latin typeface="Times New Roman" pitchFamily="18" charset="0"/>
                          <a:cs typeface="Times New Roman" pitchFamily="18" charset="0"/>
                        </a:rPr>
                        <a:t>Прием «</a:t>
                      </a:r>
                      <a:r>
                        <a:rPr lang="ru-RU" sz="1800" i="1" dirty="0" err="1" smtClean="0">
                          <a:solidFill>
                            <a:srgbClr val="002060"/>
                          </a:solidFill>
                          <a:effectLst/>
                          <a:latin typeface="Times New Roman" pitchFamily="18" charset="0"/>
                          <a:cs typeface="Times New Roman" pitchFamily="18" charset="0"/>
                        </a:rPr>
                        <a:t>денотатный</a:t>
                      </a:r>
                      <a:r>
                        <a:rPr lang="ru-RU" sz="1800" i="1" dirty="0" smtClean="0">
                          <a:solidFill>
                            <a:srgbClr val="002060"/>
                          </a:solidFill>
                          <a:effectLst/>
                          <a:latin typeface="Times New Roman" pitchFamily="18" charset="0"/>
                          <a:cs typeface="Times New Roman" pitchFamily="18" charset="0"/>
                        </a:rPr>
                        <a:t> граф» (17 мин.)</a:t>
                      </a:r>
                      <a:endParaRPr lang="ru-RU" sz="1800" i="1" dirty="0" smtClean="0">
                        <a:solidFill>
                          <a:srgbClr val="002060"/>
                        </a:solidFill>
                        <a:latin typeface="Times New Roman" pitchFamily="18" charset="0"/>
                        <a:cs typeface="Times New Roman" pitchFamily="18" charset="0"/>
                      </a:endParaRPr>
                    </a:p>
                    <a:p>
                      <a:endParaRPr lang="ru-RU" dirty="0" smtClean="0"/>
                    </a:p>
                  </a:txBody>
                  <a:tcPr/>
                </a:tc>
                <a:tc>
                  <a:txBody>
                    <a:bodyPr/>
                    <a:lstStyle/>
                    <a:p>
                      <a:r>
                        <a:rPr lang="ru-RU" sz="1800" i="1" kern="1200" dirty="0" smtClean="0">
                          <a:solidFill>
                            <a:srgbClr val="002060"/>
                          </a:solidFill>
                          <a:latin typeface="Times New Roman" pitchFamily="18" charset="0"/>
                          <a:ea typeface="+mn-ea"/>
                          <a:cs typeface="Times New Roman" pitchFamily="18" charset="0"/>
                        </a:rPr>
                        <a:t>Получение информации, соотнесение нового с уже известным, систематизация, отслеживание собственного понимания. </a:t>
                      </a:r>
                      <a:endParaRPr lang="ru-RU" sz="1800" i="1" dirty="0" smtClean="0">
                        <a:solidFill>
                          <a:srgbClr val="002060"/>
                        </a:solidFill>
                        <a:effectLst/>
                        <a:latin typeface="Times New Roman" pitchFamily="18" charset="0"/>
                        <a:cs typeface="Times New Roman" pitchFamily="18" charset="0"/>
                      </a:endParaRPr>
                    </a:p>
                  </a:txBody>
                  <a:tcPr/>
                </a:tc>
                <a:tc>
                  <a:txBody>
                    <a:bodyPr/>
                    <a:lstStyle/>
                    <a:p>
                      <a:r>
                        <a:rPr lang="ru-RU" sz="1800" i="1" dirty="0" smtClean="0">
                          <a:solidFill>
                            <a:srgbClr val="002060"/>
                          </a:solidFill>
                          <a:effectLst/>
                          <a:latin typeface="Times New Roman" pitchFamily="18" charset="0"/>
                          <a:cs typeface="Times New Roman" pitchFamily="18" charset="0"/>
                        </a:rPr>
                        <a:t>Учитель предлагает прочитать статью учебника и заполнить </a:t>
                      </a:r>
                      <a:r>
                        <a:rPr lang="ru-RU" sz="1800" b="0" i="1" dirty="0" err="1" smtClean="0">
                          <a:solidFill>
                            <a:srgbClr val="002060"/>
                          </a:solidFill>
                          <a:effectLst/>
                          <a:latin typeface="Times New Roman" pitchFamily="18" charset="0"/>
                          <a:cs typeface="Times New Roman" pitchFamily="18" charset="0"/>
                        </a:rPr>
                        <a:t>денотатный</a:t>
                      </a:r>
                      <a:r>
                        <a:rPr lang="ru-RU" sz="1800" b="0" i="1" dirty="0" smtClean="0">
                          <a:solidFill>
                            <a:srgbClr val="002060"/>
                          </a:solidFill>
                          <a:effectLst/>
                          <a:latin typeface="Times New Roman" pitchFamily="18" charset="0"/>
                          <a:cs typeface="Times New Roman" pitchFamily="18" charset="0"/>
                        </a:rPr>
                        <a:t> граф. </a:t>
                      </a:r>
                      <a:endParaRPr lang="ru-RU" sz="1800" b="0" i="1" dirty="0">
                        <a:solidFill>
                          <a:srgbClr val="002060"/>
                        </a:solidFill>
                      </a:endParaRPr>
                    </a:p>
                  </a:txBody>
                  <a:tcPr/>
                </a:tc>
                <a:tc>
                  <a:txBody>
                    <a:bodyPr/>
                    <a:lstStyle/>
                    <a:p>
                      <a:r>
                        <a:rPr lang="ru-RU" sz="1800" b="0" i="1" kern="1200" dirty="0" smtClean="0">
                          <a:solidFill>
                            <a:srgbClr val="002060"/>
                          </a:solidFill>
                          <a:latin typeface="Times New Roman" pitchFamily="18" charset="0"/>
                          <a:ea typeface="+mn-ea"/>
                          <a:cs typeface="Times New Roman" pitchFamily="18" charset="0"/>
                        </a:rPr>
                        <a:t>Работают с текстом статьи учебника. Вычленяют из текста существенные признаки ключевого понятия</a:t>
                      </a:r>
                      <a:r>
                        <a:rPr lang="ru-RU" sz="1600" b="0" i="1" kern="1200" dirty="0" smtClean="0">
                          <a:solidFill>
                            <a:srgbClr val="002060"/>
                          </a:solidFill>
                          <a:latin typeface="Times New Roman" pitchFamily="18" charset="0"/>
                          <a:ea typeface="+mn-ea"/>
                          <a:cs typeface="Times New Roman" pitchFamily="18" charset="0"/>
                        </a:rPr>
                        <a:t>.</a:t>
                      </a:r>
                      <a:endParaRPr lang="ru-RU" sz="1600"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85728"/>
            <a:ext cx="8382000" cy="5235279"/>
          </a:xfrm>
        </p:spPr>
        <p:txBody>
          <a:bodyPr/>
          <a:lstStyle/>
          <a:p>
            <a:r>
              <a:rPr lang="ru-RU" sz="1800" b="1" u="sng" dirty="0" smtClean="0"/>
              <a:t/>
            </a:r>
            <a:br>
              <a:rPr lang="ru-RU" sz="1800" b="1" u="sng" dirty="0" smtClean="0"/>
            </a:br>
            <a:r>
              <a:rPr lang="ru-RU" sz="1800" b="1" u="sng" dirty="0"/>
              <a:t/>
            </a:r>
            <a:br>
              <a:rPr lang="ru-RU" sz="1800" b="1" u="sng" dirty="0"/>
            </a:br>
            <a:r>
              <a:rPr lang="ru-RU" sz="1800" dirty="0"/>
              <a:t/>
            </a:r>
            <a:br>
              <a:rPr lang="ru-RU" sz="1800" dirty="0"/>
            </a:br>
            <a:r>
              <a:rPr lang="ru-RU" sz="2400" dirty="0">
                <a:solidFill>
                  <a:srgbClr val="000099"/>
                </a:solidFill>
                <a:effectLst/>
                <a:latin typeface="Times New Roman" pitchFamily="18" charset="0"/>
                <a:cs typeface="Times New Roman" pitchFamily="18" charset="0"/>
              </a:rPr>
              <a:t>Прием </a:t>
            </a:r>
            <a:r>
              <a:rPr lang="ru-RU" sz="2400" dirty="0" smtClean="0">
                <a:solidFill>
                  <a:srgbClr val="000099"/>
                </a:solidFill>
                <a:effectLst/>
                <a:latin typeface="Times New Roman" pitchFamily="18" charset="0"/>
                <a:cs typeface="Times New Roman" pitchFamily="18" charset="0"/>
              </a:rPr>
              <a:t>«</a:t>
            </a:r>
            <a:r>
              <a:rPr lang="ru-RU" sz="2400" dirty="0" err="1" smtClean="0">
                <a:solidFill>
                  <a:srgbClr val="000099"/>
                </a:solidFill>
                <a:effectLst/>
                <a:latin typeface="Times New Roman" pitchFamily="18" charset="0"/>
                <a:cs typeface="Times New Roman" pitchFamily="18" charset="0"/>
              </a:rPr>
              <a:t>денотатный</a:t>
            </a:r>
            <a:r>
              <a:rPr lang="ru-RU" sz="2400" dirty="0" smtClean="0">
                <a:solidFill>
                  <a:srgbClr val="000099"/>
                </a:solidFill>
                <a:effectLst/>
                <a:latin typeface="Times New Roman" pitchFamily="18" charset="0"/>
                <a:cs typeface="Times New Roman" pitchFamily="18" charset="0"/>
              </a:rPr>
              <a:t> граф»</a:t>
            </a:r>
            <a:r>
              <a:rPr lang="ru-RU" sz="2400" dirty="0">
                <a:solidFill>
                  <a:srgbClr val="000099"/>
                </a:solidFill>
                <a:effectLst/>
                <a:latin typeface="Times New Roman" pitchFamily="18" charset="0"/>
                <a:cs typeface="Times New Roman" pitchFamily="18" charset="0"/>
              </a:rPr>
              <a:t>.</a:t>
            </a:r>
            <a:r>
              <a:rPr lang="ru-RU" sz="1800" dirty="0">
                <a:solidFill>
                  <a:srgbClr val="000099"/>
                </a:solidFill>
              </a:rPr>
              <a:t/>
            </a:r>
            <a:br>
              <a:rPr lang="ru-RU" sz="1800" dirty="0">
                <a:solidFill>
                  <a:srgbClr val="000099"/>
                </a:solidFill>
              </a:rPr>
            </a:br>
            <a:r>
              <a:rPr lang="ru-RU" sz="2000" dirty="0">
                <a:solidFill>
                  <a:srgbClr val="000099"/>
                </a:solidFill>
                <a:effectLst/>
                <a:latin typeface="Times New Roman" pitchFamily="18" charset="0"/>
                <a:cs typeface="Times New Roman" pitchFamily="18" charset="0"/>
              </a:rPr>
              <a:t>Учитель.</a:t>
            </a:r>
            <a:r>
              <a:rPr lang="ru-RU" sz="2000" dirty="0">
                <a:solidFill>
                  <a:srgbClr val="000099"/>
                </a:solidFill>
                <a:latin typeface="Times New Roman" pitchFamily="18" charset="0"/>
                <a:cs typeface="Times New Roman" pitchFamily="18" charset="0"/>
              </a:rPr>
              <a:t> </a:t>
            </a:r>
            <a:r>
              <a:rPr lang="ru-RU" sz="2000" i="1" dirty="0">
                <a:solidFill>
                  <a:srgbClr val="000099"/>
                </a:solidFill>
                <a:effectLst/>
                <a:latin typeface="Times New Roman" pitchFamily="18" charset="0"/>
                <a:cs typeface="Times New Roman" pitchFamily="18" charset="0"/>
              </a:rPr>
              <a:t>Помогать знакомиться с именами числительными нам будет </a:t>
            </a:r>
            <a:r>
              <a:rPr lang="ru-RU" sz="2000" i="1" dirty="0" smtClean="0">
                <a:solidFill>
                  <a:srgbClr val="000099"/>
                </a:solidFill>
                <a:effectLst/>
                <a:latin typeface="Times New Roman" pitchFamily="18" charset="0"/>
                <a:cs typeface="Times New Roman" pitchFamily="18" charset="0"/>
              </a:rPr>
              <a:t> </a:t>
            </a:r>
            <a:r>
              <a:rPr lang="ru-RU" sz="2000" b="1" i="1" dirty="0" err="1">
                <a:solidFill>
                  <a:srgbClr val="000099"/>
                </a:solidFill>
                <a:effectLst/>
                <a:latin typeface="Times New Roman" pitchFamily="18" charset="0"/>
                <a:cs typeface="Times New Roman" pitchFamily="18" charset="0"/>
              </a:rPr>
              <a:t>денотатный</a:t>
            </a:r>
            <a:r>
              <a:rPr lang="ru-RU" sz="2000" b="1" i="1" dirty="0">
                <a:solidFill>
                  <a:srgbClr val="000099"/>
                </a:solidFill>
                <a:effectLst/>
                <a:latin typeface="Times New Roman" pitchFamily="18" charset="0"/>
                <a:cs typeface="Times New Roman" pitchFamily="18" charset="0"/>
              </a:rPr>
              <a:t> граф (</a:t>
            </a:r>
            <a:r>
              <a:rPr lang="ru-RU" sz="2000" i="1" dirty="0">
                <a:solidFill>
                  <a:srgbClr val="000099"/>
                </a:solidFill>
                <a:effectLst/>
                <a:latin typeface="Times New Roman" pitchFamily="18" charset="0"/>
                <a:cs typeface="Times New Roman" pitchFamily="18" charset="0"/>
              </a:rPr>
              <a:t>на каждой парте лист с начерченным овалом, далее заполнять </a:t>
            </a:r>
            <a:r>
              <a:rPr lang="ru-RU" sz="2000" i="1" dirty="0" smtClean="0">
                <a:solidFill>
                  <a:srgbClr val="000099"/>
                </a:solidFill>
                <a:effectLst/>
                <a:latin typeface="Times New Roman" pitchFamily="18" charset="0"/>
                <a:cs typeface="Times New Roman" pitchFamily="18" charset="0"/>
              </a:rPr>
              <a:t>всё </a:t>
            </a:r>
            <a:r>
              <a:rPr lang="ru-RU" sz="2000" i="1" dirty="0">
                <a:solidFill>
                  <a:srgbClr val="000099"/>
                </a:solidFill>
                <a:effectLst/>
                <a:latin typeface="Times New Roman" pitchFamily="18" charset="0"/>
                <a:cs typeface="Times New Roman" pitchFamily="18" charset="0"/>
              </a:rPr>
              <a:t>будут  </a:t>
            </a:r>
            <a:r>
              <a:rPr lang="ru-RU" sz="2000" i="1" dirty="0" smtClean="0">
                <a:solidFill>
                  <a:srgbClr val="000099"/>
                </a:solidFill>
                <a:effectLst/>
                <a:latin typeface="Times New Roman" pitchFamily="18" charset="0"/>
                <a:cs typeface="Times New Roman" pitchFamily="18" charset="0"/>
              </a:rPr>
              <a:t>учащиеся). </a:t>
            </a:r>
            <a:r>
              <a:rPr lang="ru-RU" sz="2000" i="1" dirty="0">
                <a:solidFill>
                  <a:srgbClr val="000099"/>
                </a:solidFill>
                <a:effectLst/>
                <a:latin typeface="Times New Roman" pitchFamily="18" charset="0"/>
                <a:cs typeface="Times New Roman" pitchFamily="18" charset="0"/>
              </a:rPr>
              <a:t>У вас на партах </a:t>
            </a:r>
            <a:r>
              <a:rPr lang="ru-RU" sz="2000" i="1" dirty="0" smtClean="0">
                <a:solidFill>
                  <a:srgbClr val="000099"/>
                </a:solidFill>
                <a:effectLst/>
                <a:latin typeface="Times New Roman" pitchFamily="18" charset="0"/>
                <a:cs typeface="Times New Roman" pitchFamily="18" charset="0"/>
              </a:rPr>
              <a:t>листы </a:t>
            </a:r>
            <a:r>
              <a:rPr lang="ru-RU" sz="2000" i="1" dirty="0">
                <a:solidFill>
                  <a:srgbClr val="000099"/>
                </a:solidFill>
                <a:effectLst/>
                <a:latin typeface="Times New Roman" pitchFamily="18" charset="0"/>
                <a:cs typeface="Times New Roman" pitchFamily="18" charset="0"/>
              </a:rPr>
              <a:t>с «головой» нашего графа. Туда мы впишем главное понятие сегодняшнего урока. Какое?</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a:t>
            </a:r>
            <a:r>
              <a:rPr lang="ru-RU" sz="2000" i="1" dirty="0">
                <a:solidFill>
                  <a:srgbClr val="000099"/>
                </a:solidFill>
                <a:effectLst/>
                <a:latin typeface="Times New Roman" pitchFamily="18" charset="0"/>
                <a:cs typeface="Times New Roman" pitchFamily="18" charset="0"/>
              </a:rPr>
              <a:t>Имя числительное.</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a:t>
            </a:r>
            <a:r>
              <a:rPr lang="ru-RU" sz="2000" b="1" dirty="0">
                <a:solidFill>
                  <a:srgbClr val="000099"/>
                </a:solidFill>
                <a:latin typeface="Times New Roman" pitchFamily="18" charset="0"/>
                <a:cs typeface="Times New Roman" pitchFamily="18" charset="0"/>
              </a:rPr>
              <a:t> </a:t>
            </a:r>
            <a:r>
              <a:rPr lang="ru-RU" sz="2000" i="1" dirty="0">
                <a:solidFill>
                  <a:srgbClr val="000099"/>
                </a:solidFill>
                <a:effectLst/>
                <a:latin typeface="Times New Roman" pitchFamily="18" charset="0"/>
                <a:cs typeface="Times New Roman" pitchFamily="18" charset="0"/>
              </a:rPr>
              <a:t>Сейчас вы посоветуетесь друг с другом и подберете глаголы, которые нам помогут познакомиться с числительными.</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Работа в парах. </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Учащиеся предлагают глаголы: </a:t>
            </a:r>
            <a:r>
              <a:rPr lang="ru-RU" sz="2000" b="1" i="1" dirty="0">
                <a:solidFill>
                  <a:srgbClr val="000099"/>
                </a:solidFill>
                <a:effectLst/>
                <a:latin typeface="Times New Roman" pitchFamily="18" charset="0"/>
                <a:cs typeface="Times New Roman" pitchFamily="18" charset="0"/>
              </a:rPr>
              <a:t>обозначает, состоит, делится, изменяется, является, сочетается, включает</a:t>
            </a:r>
            <a:r>
              <a:rPr lang="ru-RU" sz="2000" i="1" dirty="0">
                <a:solidFill>
                  <a:srgbClr val="000099"/>
                </a:solidFill>
                <a:effectLst/>
                <a:latin typeface="Times New Roman" pitchFamily="18" charset="0"/>
                <a:cs typeface="Times New Roman" pitchFamily="18" charset="0"/>
              </a:rPr>
              <a:t> и другие. Все глаголы фиксируются на </a:t>
            </a:r>
            <a:r>
              <a:rPr lang="ru-RU" sz="2000" i="1" dirty="0" smtClean="0">
                <a:solidFill>
                  <a:srgbClr val="000099"/>
                </a:solidFill>
                <a:effectLst/>
                <a:latin typeface="Times New Roman" pitchFamily="18" charset="0"/>
                <a:cs typeface="Times New Roman" pitchFamily="18" charset="0"/>
              </a:rPr>
              <a:t> слайде.</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a:t>
            </a:r>
            <a:r>
              <a:rPr lang="ru-RU" sz="2000" b="1" dirty="0">
                <a:solidFill>
                  <a:srgbClr val="000099"/>
                </a:solidFill>
                <a:latin typeface="Times New Roman" pitchFamily="18" charset="0"/>
                <a:cs typeface="Times New Roman" pitchFamily="18" charset="0"/>
              </a:rPr>
              <a:t> </a:t>
            </a:r>
            <a:r>
              <a:rPr lang="ru-RU" sz="2000" i="1" dirty="0">
                <a:solidFill>
                  <a:srgbClr val="000099"/>
                </a:solidFill>
                <a:effectLst/>
                <a:latin typeface="Times New Roman" pitchFamily="18" charset="0"/>
                <a:cs typeface="Times New Roman" pitchFamily="18" charset="0"/>
              </a:rPr>
              <a:t>Сейчас нашим помощником станет учебник. Чтобы завершить строительство </a:t>
            </a:r>
            <a:r>
              <a:rPr lang="ru-RU" sz="2000" i="1" dirty="0" err="1">
                <a:solidFill>
                  <a:srgbClr val="000099"/>
                </a:solidFill>
                <a:effectLst/>
                <a:latin typeface="Times New Roman" pitchFamily="18" charset="0"/>
                <a:cs typeface="Times New Roman" pitchFamily="18" charset="0"/>
              </a:rPr>
              <a:t>денотатного</a:t>
            </a:r>
            <a:r>
              <a:rPr lang="ru-RU" sz="2000" i="1" dirty="0">
                <a:solidFill>
                  <a:srgbClr val="000099"/>
                </a:solidFill>
                <a:effectLst/>
                <a:latin typeface="Times New Roman" pitchFamily="18" charset="0"/>
                <a:cs typeface="Times New Roman" pitchFamily="18" charset="0"/>
              </a:rPr>
              <a:t> графа, прочтем статью о числительном</a:t>
            </a:r>
            <a:r>
              <a:rPr lang="ru-RU" sz="2000" b="1" i="1" dirty="0">
                <a:solidFill>
                  <a:srgbClr val="000099"/>
                </a:solidFill>
                <a:effectLst/>
                <a:latin typeface="Times New Roman" pitchFamily="18" charset="0"/>
                <a:cs typeface="Times New Roman" pitchFamily="18" charset="0"/>
              </a:rPr>
              <a:t>. </a:t>
            </a:r>
            <a:r>
              <a:rPr lang="ru-RU" sz="2000" i="1" dirty="0">
                <a:solidFill>
                  <a:srgbClr val="000099"/>
                </a:solidFill>
                <a:effectLst/>
                <a:latin typeface="Times New Roman" pitchFamily="18" charset="0"/>
                <a:cs typeface="Times New Roman" pitchFamily="18" charset="0"/>
              </a:rPr>
              <a:t>Как вы думаете, на что надо обратить внимание при чтении?</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a:t>
            </a:r>
            <a:r>
              <a:rPr lang="ru-RU" sz="2000" i="1" dirty="0">
                <a:solidFill>
                  <a:srgbClr val="000099"/>
                </a:solidFill>
                <a:effectLst/>
                <a:latin typeface="Times New Roman" pitchFamily="18" charset="0"/>
                <a:cs typeface="Times New Roman" pitchFamily="18" charset="0"/>
              </a:rPr>
              <a:t>. На глаголы, которые нам помогут выделить главное в этой части речи.</a:t>
            </a:r>
            <a:r>
              <a:rPr lang="ru-RU" sz="2000" dirty="0">
                <a:solidFill>
                  <a:srgbClr val="000099"/>
                </a:solidFill>
                <a:latin typeface="Times New Roman" pitchFamily="18" charset="0"/>
                <a:cs typeface="Times New Roman" pitchFamily="18" charset="0"/>
              </a:rPr>
              <a:t/>
            </a:r>
            <a:br>
              <a:rPr lang="ru-RU" sz="2000" dirty="0">
                <a:solidFill>
                  <a:srgbClr val="000099"/>
                </a:solidFill>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Работа с текстом </a:t>
            </a:r>
            <a:r>
              <a:rPr lang="ru-RU" sz="2000" dirty="0" smtClean="0">
                <a:solidFill>
                  <a:srgbClr val="000099"/>
                </a:solidFill>
                <a:effectLst/>
                <a:latin typeface="Times New Roman" pitchFamily="18" charset="0"/>
                <a:cs typeface="Times New Roman" pitchFamily="18" charset="0"/>
              </a:rPr>
              <a:t>статьи</a:t>
            </a:r>
            <a:r>
              <a:rPr lang="ru-RU" sz="2000" b="1" dirty="0" smtClean="0">
                <a:solidFill>
                  <a:srgbClr val="000099"/>
                </a:solidFill>
                <a:effectLst/>
                <a:latin typeface="Times New Roman" pitchFamily="18" charset="0"/>
                <a:cs typeface="Times New Roman" pitchFamily="18" charset="0"/>
              </a:rPr>
              <a:t>.</a:t>
            </a:r>
            <a:endParaRPr lang="ru-RU" sz="2000" dirty="0">
              <a:solidFill>
                <a:srgbClr val="000099"/>
              </a:solidFill>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3" name="Таблица 2"/>
          <p:cNvGraphicFramePr>
            <a:graphicFrameLocks noGrp="1"/>
          </p:cNvGraphicFramePr>
          <p:nvPr/>
        </p:nvGraphicFramePr>
        <p:xfrm>
          <a:off x="142844" y="857232"/>
          <a:ext cx="8786876" cy="5943600"/>
        </p:xfrm>
        <a:graphic>
          <a:graphicData uri="http://schemas.openxmlformats.org/drawingml/2006/table">
            <a:tbl>
              <a:tblPr firstRow="1" bandRow="1">
                <a:tableStyleId>{21E4AEA4-8DFA-4A89-87EB-49C32662AFE0}</a:tableStyleId>
              </a:tblPr>
              <a:tblGrid>
                <a:gridCol w="2196719"/>
                <a:gridCol w="2196719"/>
                <a:gridCol w="2196719"/>
                <a:gridCol w="2196719"/>
              </a:tblGrid>
              <a:tr h="857256">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t> </a:t>
                      </a:r>
                      <a:r>
                        <a:rPr lang="ru-RU" dirty="0" smtClean="0">
                          <a:latin typeface="Times New Roman" pitchFamily="18" charset="0"/>
                          <a:cs typeface="Times New Roman" pitchFamily="18" charset="0"/>
                        </a:rPr>
                        <a:t>Этапы урока</a:t>
                      </a:r>
                    </a:p>
                    <a:p>
                      <a:endParaRPr lang="ru-RU" dirty="0">
                        <a:latin typeface="Times New Roman" pitchFamily="18" charset="0"/>
                        <a:cs typeface="Times New Roman" pitchFamily="18" charset="0"/>
                      </a:endParaRPr>
                    </a:p>
                  </a:txBody>
                  <a:tcPr/>
                </a:tc>
                <a:tc>
                  <a:txBody>
                    <a:bodyPr/>
                    <a:lstStyle/>
                    <a:p>
                      <a:r>
                        <a:rPr lang="ru-RU" dirty="0" smtClean="0"/>
                        <a:t> </a:t>
                      </a:r>
                      <a:r>
                        <a:rPr lang="ru-RU" dirty="0" smtClean="0">
                          <a:latin typeface="Times New Roman" pitchFamily="18" charset="0"/>
                          <a:cs typeface="Times New Roman" pitchFamily="18" charset="0"/>
                        </a:rPr>
                        <a:t>Задачи</a:t>
                      </a:r>
                      <a:endParaRPr lang="ru-RU" dirty="0">
                        <a:latin typeface="Times New Roman" pitchFamily="18" charset="0"/>
                        <a:cs typeface="Times New Roman" pitchFamily="18" charset="0"/>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latin typeface="Times New Roman" pitchFamily="18" charset="0"/>
                          <a:cs typeface="Times New Roman" pitchFamily="18" charset="0"/>
                        </a:rPr>
                        <a:t>Деятельность учителя</a:t>
                      </a:r>
                    </a:p>
                    <a:p>
                      <a:endParaRPr lang="ru-RU" dirty="0"/>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latin typeface="Times New Roman" pitchFamily="18" charset="0"/>
                          <a:cs typeface="Times New Roman" pitchFamily="18" charset="0"/>
                        </a:rPr>
                        <a:t>Деятельность учащихся</a:t>
                      </a:r>
                    </a:p>
                    <a:p>
                      <a:endParaRPr lang="ru-RU" dirty="0"/>
                    </a:p>
                  </a:txBody>
                  <a:tcPr/>
                </a:tc>
              </a:tr>
              <a:tr h="4714908">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sz="1800" i="1" dirty="0" smtClean="0">
                          <a:solidFill>
                            <a:srgbClr val="002060"/>
                          </a:solidFill>
                          <a:effectLst/>
                          <a:latin typeface="Times New Roman" pitchFamily="18" charset="0"/>
                          <a:cs typeface="Times New Roman" pitchFamily="18" charset="0"/>
                        </a:rPr>
                        <a:t>Составление</a:t>
                      </a:r>
                      <a:r>
                        <a:rPr lang="ru-RU" sz="1800" i="1" baseline="0" dirty="0" smtClean="0">
                          <a:solidFill>
                            <a:srgbClr val="002060"/>
                          </a:solidFill>
                          <a:effectLst/>
                          <a:latin typeface="Times New Roman" pitchFamily="18" charset="0"/>
                          <a:cs typeface="Times New Roman" pitchFamily="18" charset="0"/>
                        </a:rPr>
                        <a:t> </a:t>
                      </a:r>
                      <a:r>
                        <a:rPr lang="ru-RU" sz="1800" i="1" dirty="0" smtClean="0">
                          <a:solidFill>
                            <a:srgbClr val="002060"/>
                          </a:solidFill>
                          <a:effectLst/>
                          <a:latin typeface="Times New Roman" pitchFamily="18" charset="0"/>
                          <a:cs typeface="Times New Roman" pitchFamily="18" charset="0"/>
                        </a:rPr>
                        <a:t> </a:t>
                      </a:r>
                      <a:r>
                        <a:rPr lang="ru-RU" sz="1800" i="1" dirty="0" err="1" smtClean="0">
                          <a:solidFill>
                            <a:srgbClr val="002060"/>
                          </a:solidFill>
                          <a:effectLst/>
                          <a:latin typeface="Times New Roman" pitchFamily="18" charset="0"/>
                          <a:cs typeface="Times New Roman" pitchFamily="18" charset="0"/>
                        </a:rPr>
                        <a:t>денотатного</a:t>
                      </a:r>
                      <a:r>
                        <a:rPr lang="ru-RU" sz="1800" i="1" dirty="0" smtClean="0">
                          <a:solidFill>
                            <a:srgbClr val="002060"/>
                          </a:solidFill>
                          <a:effectLst/>
                          <a:latin typeface="Times New Roman" pitchFamily="18" charset="0"/>
                          <a:cs typeface="Times New Roman" pitchFamily="18" charset="0"/>
                        </a:rPr>
                        <a:t> графа.</a:t>
                      </a:r>
                      <a:endParaRPr lang="ru-RU" sz="1800" i="1" dirty="0" smtClean="0">
                        <a:solidFill>
                          <a:srgbClr val="002060"/>
                        </a:solidFill>
                        <a:latin typeface="Times New Roman" pitchFamily="18" charset="0"/>
                        <a:cs typeface="Times New Roman" pitchFamily="18" charset="0"/>
                      </a:endParaRPr>
                    </a:p>
                    <a:p>
                      <a:endParaRPr lang="ru-RU" dirty="0"/>
                    </a:p>
                  </a:txBody>
                  <a:tcPr/>
                </a:tc>
                <a:tc>
                  <a:txBody>
                    <a:bodyPr/>
                    <a:lstStyle/>
                    <a:p>
                      <a:r>
                        <a:rPr lang="ru-RU" sz="1800" i="1" kern="1200" dirty="0" smtClean="0">
                          <a:solidFill>
                            <a:srgbClr val="002060"/>
                          </a:solidFill>
                          <a:latin typeface="Times New Roman" pitchFamily="18" charset="0"/>
                          <a:ea typeface="+mn-ea"/>
                          <a:cs typeface="Times New Roman" pitchFamily="18" charset="0"/>
                        </a:rPr>
                        <a:t>Сформулировать мысль в двух-трех словах, перевести ее на свой язык, а следовательно, понять.</a:t>
                      </a:r>
                      <a:endParaRPr lang="ru-RU" i="1" dirty="0">
                        <a:solidFill>
                          <a:srgbClr val="002060"/>
                        </a:solidFill>
                        <a:latin typeface="Times New Roman" pitchFamily="18" charset="0"/>
                        <a:cs typeface="Times New Roman" pitchFamily="18" charset="0"/>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sz="1800" i="1" baseline="0" dirty="0" smtClean="0">
                          <a:solidFill>
                            <a:srgbClr val="002060"/>
                          </a:solidFill>
                          <a:effectLst/>
                          <a:latin typeface="Times New Roman" pitchFamily="18" charset="0"/>
                          <a:cs typeface="Times New Roman" pitchFamily="18" charset="0"/>
                        </a:rPr>
                        <a:t>Консультирует по заполнению </a:t>
                      </a:r>
                      <a:r>
                        <a:rPr lang="ru-RU" sz="1800" i="1" baseline="0" dirty="0" err="1" smtClean="0">
                          <a:solidFill>
                            <a:srgbClr val="002060"/>
                          </a:solidFill>
                          <a:effectLst/>
                          <a:latin typeface="Times New Roman" pitchFamily="18" charset="0"/>
                          <a:cs typeface="Times New Roman" pitchFamily="18" charset="0"/>
                        </a:rPr>
                        <a:t>денотатного</a:t>
                      </a:r>
                      <a:r>
                        <a:rPr lang="ru-RU" sz="1800" i="1" baseline="0" dirty="0" smtClean="0">
                          <a:solidFill>
                            <a:srgbClr val="002060"/>
                          </a:solidFill>
                          <a:effectLst/>
                          <a:latin typeface="Times New Roman" pitchFamily="18" charset="0"/>
                          <a:cs typeface="Times New Roman" pitchFamily="18" charset="0"/>
                        </a:rPr>
                        <a:t> графа. После представления учащимися продукта работы </a:t>
                      </a:r>
                      <a:r>
                        <a:rPr lang="ru-RU" sz="1800" i="1" dirty="0" smtClean="0">
                          <a:solidFill>
                            <a:srgbClr val="002060"/>
                          </a:solidFill>
                          <a:effectLst/>
                          <a:latin typeface="Times New Roman" pitchFamily="18" charset="0"/>
                          <a:cs typeface="Times New Roman" pitchFamily="18" charset="0"/>
                        </a:rPr>
                        <a:t> предлагает внести коррективы в свои</a:t>
                      </a:r>
                      <a:r>
                        <a:rPr lang="ru-RU" sz="1800" i="1" baseline="0" dirty="0" smtClean="0">
                          <a:solidFill>
                            <a:srgbClr val="002060"/>
                          </a:solidFill>
                          <a:effectLst/>
                          <a:latin typeface="Times New Roman" pitchFamily="18" charset="0"/>
                          <a:cs typeface="Times New Roman" pitchFamily="18" charset="0"/>
                        </a:rPr>
                        <a:t> работы.</a:t>
                      </a:r>
                      <a:endParaRPr lang="ru-RU" sz="1800" i="1" dirty="0" smtClean="0">
                        <a:solidFill>
                          <a:srgbClr val="002060"/>
                        </a:solidFill>
                        <a:effectLst/>
                        <a:latin typeface="Times New Roman" pitchFamily="18" charset="0"/>
                        <a:cs typeface="Times New Roman" pitchFamily="18" charset="0"/>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sz="1800" i="1" kern="1200" dirty="0" smtClean="0">
                          <a:solidFill>
                            <a:srgbClr val="002060"/>
                          </a:solidFill>
                          <a:latin typeface="Times New Roman" pitchFamily="18" charset="0"/>
                          <a:ea typeface="+mn-ea"/>
                          <a:cs typeface="Times New Roman" pitchFamily="18" charset="0"/>
                        </a:rPr>
                        <a:t>Учащиеся самостоятельно работают с учебником, ищут ответы на поставленные вопросы и  графически оформляют их в виде опорных схем.</a:t>
                      </a:r>
                      <a:endParaRPr lang="ru-RU" i="1" dirty="0" smtClean="0">
                        <a:solidFill>
                          <a:srgbClr val="002060"/>
                        </a:solidFill>
                        <a:latin typeface="Times New Roman" pitchFamily="18" charset="0"/>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r>
                        <a:rPr lang="ru-RU" sz="1800" i="1" dirty="0" smtClean="0">
                          <a:solidFill>
                            <a:srgbClr val="002060"/>
                          </a:solidFill>
                          <a:effectLst/>
                          <a:latin typeface="Times New Roman" pitchFamily="18" charset="0"/>
                          <a:cs typeface="Times New Roman" pitchFamily="18" charset="0"/>
                        </a:rPr>
                        <a:t>Представляют продукт работы;</a:t>
                      </a:r>
                    </a:p>
                    <a:p>
                      <a:pPr marL="0" marR="0" indent="0" algn="l" defTabSz="914363" rtl="0" eaLnBrk="1" fontAlgn="auto" latinLnBrk="0" hangingPunct="1">
                        <a:lnSpc>
                          <a:spcPct val="100000"/>
                        </a:lnSpc>
                        <a:spcBef>
                          <a:spcPts val="0"/>
                        </a:spcBef>
                        <a:spcAft>
                          <a:spcPts val="0"/>
                        </a:spcAft>
                        <a:buClrTx/>
                        <a:buSzTx/>
                        <a:buFontTx/>
                        <a:buNone/>
                        <a:tabLst/>
                        <a:defRPr/>
                      </a:pPr>
                      <a:r>
                        <a:rPr lang="ru-RU" sz="1800" i="1" dirty="0" smtClean="0">
                          <a:solidFill>
                            <a:srgbClr val="002060"/>
                          </a:solidFill>
                          <a:effectLst/>
                          <a:latin typeface="Times New Roman" pitchFamily="18" charset="0"/>
                          <a:cs typeface="Times New Roman" pitchFamily="18" charset="0"/>
                        </a:rPr>
                        <a:t>оценивают по листам взаимооценки;</a:t>
                      </a:r>
                      <a:r>
                        <a:rPr lang="ru-RU" sz="1800" i="1" baseline="0" dirty="0" smtClean="0">
                          <a:solidFill>
                            <a:srgbClr val="002060"/>
                          </a:solidFill>
                          <a:effectLst/>
                          <a:latin typeface="Times New Roman" pitchFamily="18" charset="0"/>
                          <a:cs typeface="Times New Roman" pitchFamily="18" charset="0"/>
                        </a:rPr>
                        <a:t> обсуждают.</a:t>
                      </a:r>
                      <a:endParaRPr lang="ru-RU" sz="1800" i="1" dirty="0" smtClean="0">
                        <a:solidFill>
                          <a:srgbClr val="002060"/>
                        </a:solidFill>
                        <a:effectLst/>
                        <a:latin typeface="Times New Roman" pitchFamily="18" charset="0"/>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dirty="0" smtClean="0">
                        <a:solidFill>
                          <a:srgbClr val="002060"/>
                        </a:solidFill>
                      </a:endParaRPr>
                    </a:p>
                    <a:p>
                      <a:endParaRPr lang="ru-RU"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9694962"/>
          </a:xfrm>
        </p:spPr>
        <p:txBody>
          <a:bodyPr/>
          <a:lstStyle/>
          <a:p>
            <a:r>
              <a:rPr lang="ru-RU" sz="2000" b="1" dirty="0" smtClean="0"/>
              <a:t/>
            </a:r>
            <a:br>
              <a:rPr lang="ru-RU" sz="2000" b="1" dirty="0" smtClean="0"/>
            </a:br>
            <a:r>
              <a:rPr lang="ru-RU" sz="2000" b="1" dirty="0" smtClean="0"/>
              <a:t/>
            </a:r>
            <a:br>
              <a:rPr lang="ru-RU" sz="2000" b="1" dirty="0" smtClean="0"/>
            </a:br>
            <a:r>
              <a:rPr lang="ru-RU" sz="2000" dirty="0" smtClean="0">
                <a:solidFill>
                  <a:srgbClr val="000099"/>
                </a:solidFill>
                <a:effectLst/>
                <a:latin typeface="Times New Roman" pitchFamily="18" charset="0"/>
                <a:cs typeface="Times New Roman" pitchFamily="18" charset="0"/>
              </a:rPr>
              <a:t>Работа в группах .</a:t>
            </a:r>
            <a:r>
              <a:rPr lang="ru-RU" sz="2000" dirty="0" smtClean="0">
                <a:solidFill>
                  <a:srgbClr val="000099"/>
                </a:solidFill>
                <a:latin typeface="Times New Roman" pitchFamily="18" charset="0"/>
                <a:cs typeface="Times New Roman" pitchFamily="18" charset="0"/>
              </a:rPr>
              <a:t/>
            </a:r>
            <a:br>
              <a:rPr lang="ru-RU" sz="2000" dirty="0" smtClean="0">
                <a:solidFill>
                  <a:srgbClr val="000099"/>
                </a:solidFill>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Учитель.</a:t>
            </a:r>
            <a:r>
              <a:rPr lang="ru-RU" sz="2000" b="1" dirty="0" smtClean="0">
                <a:solidFill>
                  <a:srgbClr val="000099"/>
                </a:solidFill>
                <a:latin typeface="Times New Roman" pitchFamily="18" charset="0"/>
                <a:cs typeface="Times New Roman" pitchFamily="18" charset="0"/>
              </a:rPr>
              <a:t> </a:t>
            </a:r>
            <a:r>
              <a:rPr lang="ru-RU" sz="2000" i="1" dirty="0" smtClean="0">
                <a:solidFill>
                  <a:srgbClr val="000099"/>
                </a:solidFill>
                <a:effectLst/>
                <a:latin typeface="Times New Roman" pitchFamily="18" charset="0"/>
                <a:cs typeface="Times New Roman" pitchFamily="18" charset="0"/>
              </a:rPr>
              <a:t>Прочитав текст, вы многое узнали о числительных. Чтобы запомнилось это лучше, надолго, давайте достроим </a:t>
            </a:r>
            <a:r>
              <a:rPr lang="ru-RU" sz="2000" i="1" dirty="0" err="1" smtClean="0">
                <a:solidFill>
                  <a:srgbClr val="000099"/>
                </a:solidFill>
                <a:effectLst/>
                <a:latin typeface="Times New Roman" pitchFamily="18" charset="0"/>
                <a:cs typeface="Times New Roman" pitchFamily="18" charset="0"/>
              </a:rPr>
              <a:t>денотатного</a:t>
            </a:r>
            <a:r>
              <a:rPr lang="ru-RU" sz="2000" i="1" dirty="0" smtClean="0">
                <a:solidFill>
                  <a:srgbClr val="000099"/>
                </a:solidFill>
                <a:effectLst/>
                <a:latin typeface="Times New Roman" pitchFamily="18" charset="0"/>
                <a:cs typeface="Times New Roman" pitchFamily="18" charset="0"/>
              </a:rPr>
              <a:t> графа, свяжем выбранные глаголы с самыми важными, ключевыми понятиями текста. Работать предлагаю в группах, но, если кто-нибудь хочет завершить работу индивидуально, он может работать один. </a:t>
            </a:r>
            <a:br>
              <a:rPr lang="ru-RU" sz="2000" i="1" dirty="0" smtClean="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Учащиеся работают группами, завершая работу с </a:t>
            </a:r>
            <a:r>
              <a:rPr lang="ru-RU" sz="2000" i="1" dirty="0" err="1" smtClean="0">
                <a:solidFill>
                  <a:srgbClr val="000099"/>
                </a:solidFill>
                <a:effectLst/>
                <a:latin typeface="Times New Roman" pitchFamily="18" charset="0"/>
                <a:cs typeface="Times New Roman" pitchFamily="18" charset="0"/>
              </a:rPr>
              <a:t>денотатным</a:t>
            </a:r>
            <a:r>
              <a:rPr lang="ru-RU" sz="2000" i="1" dirty="0" smtClean="0">
                <a:solidFill>
                  <a:srgbClr val="000099"/>
                </a:solidFill>
                <a:effectLst/>
                <a:latin typeface="Times New Roman" pitchFamily="18" charset="0"/>
                <a:cs typeface="Times New Roman" pitchFamily="18" charset="0"/>
              </a:rPr>
              <a:t> графом. Учитель консультирует группы, отвечая на возникающие у учащихся вопросы, но не вмешиваясь в творчество.</a:t>
            </a:r>
            <a:br>
              <a:rPr lang="ru-RU" sz="2000" i="1" dirty="0" smtClean="0">
                <a:solidFill>
                  <a:srgbClr val="000099"/>
                </a:solidFill>
                <a:effectLst/>
                <a:latin typeface="Times New Roman" pitchFamily="18" charset="0"/>
                <a:cs typeface="Times New Roman" pitchFamily="18" charset="0"/>
              </a:rPr>
            </a:br>
            <a:r>
              <a:rPr lang="ru-RU" sz="2000" b="1" dirty="0" smtClean="0">
                <a:solidFill>
                  <a:srgbClr val="000099"/>
                </a:solidFill>
                <a:latin typeface="Times New Roman" pitchFamily="18" charset="0"/>
                <a:cs typeface="Times New Roman" pitchFamily="18" charset="0"/>
              </a:rPr>
              <a:t> </a:t>
            </a:r>
            <a:br>
              <a:rPr lang="ru-RU" sz="2000" b="1" dirty="0" smtClean="0">
                <a:solidFill>
                  <a:srgbClr val="000099"/>
                </a:solidFill>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Представление продукта работы (</a:t>
            </a:r>
            <a:r>
              <a:rPr lang="ru-RU" sz="2000" i="1" dirty="0" smtClean="0">
                <a:solidFill>
                  <a:srgbClr val="000099"/>
                </a:solidFill>
                <a:effectLst/>
                <a:latin typeface="Times New Roman" pitchFamily="18" charset="0"/>
                <a:cs typeface="Times New Roman" pitchFamily="18" charset="0"/>
              </a:rPr>
              <a:t>представляют графический рисунок не менее двух человек от каждой группы).</a:t>
            </a: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Учащиеся оценивают проекты по листам взаимооценки.</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 Обсуждение: отмечаем только самое положительное:</a:t>
            </a:r>
            <a:r>
              <a:rPr lang="ru-RU" sz="2000" dirty="0" smtClean="0">
                <a:solidFill>
                  <a:srgbClr val="000099"/>
                </a:solidFill>
                <a:latin typeface="Times New Roman" pitchFamily="18" charset="0"/>
                <a:cs typeface="Times New Roman" pitchFamily="18" charset="0"/>
              </a:rPr>
              <a:t/>
            </a:r>
            <a:br>
              <a:rPr lang="ru-RU" sz="2000" dirty="0" smtClean="0">
                <a:solidFill>
                  <a:srgbClr val="000099"/>
                </a:solidFill>
                <a:latin typeface="Times New Roman" pitchFamily="18" charset="0"/>
                <a:cs typeface="Times New Roman" pitchFamily="18" charset="0"/>
              </a:rPr>
            </a:br>
            <a:r>
              <a:rPr lang="ru-RU" sz="2000" b="1" i="1" dirty="0" smtClean="0">
                <a:solidFill>
                  <a:srgbClr val="000099"/>
                </a:solidFill>
                <a:effectLst/>
                <a:latin typeface="Times New Roman" pitchFamily="18" charset="0"/>
                <a:cs typeface="Times New Roman" pitchFamily="18" charset="0"/>
              </a:rPr>
              <a:t>- </a:t>
            </a:r>
            <a:r>
              <a:rPr lang="ru-RU" sz="2000" i="1" dirty="0" smtClean="0">
                <a:solidFill>
                  <a:srgbClr val="000099"/>
                </a:solidFill>
                <a:effectLst/>
                <a:latin typeface="Times New Roman" pitchFamily="18" charset="0"/>
                <a:cs typeface="Times New Roman" pitchFamily="18" charset="0"/>
              </a:rPr>
              <a:t>Чьи графы оказались наиболее содержательными? </a:t>
            </a:r>
            <a:br>
              <a:rPr lang="ru-RU" sz="2000" i="1" dirty="0" smtClean="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 Наиболее логично построенными? </a:t>
            </a:r>
            <a:br>
              <a:rPr lang="ru-RU" sz="2000" i="1" dirty="0" smtClean="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 Чьё представление графа стало самым ярким в речевом оформлении?</a:t>
            </a:r>
            <a:r>
              <a:rPr lang="ru-RU" sz="2000" dirty="0" smtClean="0">
                <a:solidFill>
                  <a:srgbClr val="000099"/>
                </a:solidFill>
                <a:latin typeface="Times New Roman" pitchFamily="18" charset="0"/>
                <a:cs typeface="Times New Roman" pitchFamily="18" charset="0"/>
              </a:rPr>
              <a:t/>
            </a:r>
            <a:br>
              <a:rPr lang="ru-RU" sz="2000" dirty="0" smtClean="0">
                <a:solidFill>
                  <a:srgbClr val="000099"/>
                </a:solidFill>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Учитель. </a:t>
            </a:r>
            <a:r>
              <a:rPr lang="ru-RU" sz="2000" i="1" dirty="0" smtClean="0">
                <a:solidFill>
                  <a:srgbClr val="000099"/>
                </a:solidFill>
                <a:effectLst/>
                <a:latin typeface="Times New Roman" pitchFamily="18" charset="0"/>
                <a:cs typeface="Times New Roman" pitchFamily="18" charset="0"/>
              </a:rPr>
              <a:t>Предлагаю теперь, если необходимо, внести коррективы в свои </a:t>
            </a:r>
            <a:r>
              <a:rPr lang="ru-RU" sz="2000" i="1" dirty="0" err="1" smtClean="0">
                <a:solidFill>
                  <a:srgbClr val="000099"/>
                </a:solidFill>
                <a:effectLst/>
                <a:latin typeface="Times New Roman" pitchFamily="18" charset="0"/>
                <a:cs typeface="Times New Roman" pitchFamily="18" charset="0"/>
              </a:rPr>
              <a:t>денотатные</a:t>
            </a:r>
            <a:r>
              <a:rPr lang="ru-RU" sz="2000" i="1" dirty="0" smtClean="0">
                <a:solidFill>
                  <a:srgbClr val="000099"/>
                </a:solidFill>
                <a:effectLst/>
                <a:latin typeface="Times New Roman" pitchFamily="18" charset="0"/>
                <a:cs typeface="Times New Roman" pitchFamily="18" charset="0"/>
              </a:rPr>
              <a:t> графы.</a:t>
            </a:r>
            <a:br>
              <a:rPr lang="ru-RU" sz="2000" i="1" dirty="0" smtClean="0">
                <a:solidFill>
                  <a:srgbClr val="000099"/>
                </a:solidFill>
                <a:effectLst/>
                <a:latin typeface="Times New Roman" pitchFamily="18" charset="0"/>
                <a:cs typeface="Times New Roman" pitchFamily="18" charset="0"/>
              </a:rPr>
            </a:br>
            <a:r>
              <a:rPr lang="ru-RU" sz="2000" i="1" dirty="0" smtClean="0">
                <a:solidFill>
                  <a:srgbClr val="000099"/>
                </a:solidFill>
                <a:latin typeface="Times New Roman" pitchFamily="18" charset="0"/>
                <a:cs typeface="Times New Roman" pitchFamily="18" charset="0"/>
              </a:rPr>
              <a:t/>
            </a:r>
            <a:br>
              <a:rPr lang="ru-RU" sz="2000" i="1" dirty="0" smtClean="0">
                <a:solidFill>
                  <a:srgbClr val="000099"/>
                </a:solidFill>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
            </a:r>
            <a:br>
              <a:rPr lang="ru-RU" sz="2000" i="1" dirty="0" smtClean="0">
                <a:solidFill>
                  <a:srgbClr val="000099"/>
                </a:solidFill>
                <a:effectLst/>
                <a:latin typeface="Times New Roman" pitchFamily="18" charset="0"/>
                <a:cs typeface="Times New Roman" pitchFamily="18" charset="0"/>
              </a:rPr>
            </a:br>
            <a:r>
              <a:rPr lang="ru-RU" sz="2000" dirty="0" smtClean="0">
                <a:effectLst/>
                <a:latin typeface="Times New Roman" pitchFamily="18" charset="0"/>
                <a:cs typeface="Times New Roman" pitchFamily="18" charset="0"/>
              </a:rPr>
              <a:t/>
            </a:r>
            <a:br>
              <a:rPr lang="ru-RU" sz="2000" dirty="0" smtClean="0">
                <a:effectLst/>
                <a:latin typeface="Times New Roman" pitchFamily="18" charset="0"/>
                <a:cs typeface="Times New Roman" pitchFamily="18" charset="0"/>
              </a:rPr>
            </a:br>
            <a:r>
              <a:rPr lang="ru-RU" sz="2000" dirty="0" smtClean="0">
                <a:effectLst/>
                <a:latin typeface="Times New Roman" pitchFamily="18" charset="0"/>
                <a:cs typeface="Times New Roman" pitchFamily="18" charset="0"/>
              </a:rPr>
              <a:t/>
            </a:r>
            <a:br>
              <a:rPr lang="ru-RU" sz="2000" dirty="0" smtClean="0">
                <a:effectLst/>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ru-RU" sz="2000" dirty="0" smtClean="0"/>
              <a:t/>
            </a:r>
            <a:br>
              <a:rPr lang="ru-RU" sz="2000" dirty="0" smtClean="0"/>
            </a:br>
            <a:endParaRPr lang="ru-RU" sz="2000" dirty="0">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85728"/>
            <a:ext cx="8524876" cy="2049792"/>
          </a:xfrm>
        </p:spPr>
        <p:txBody>
          <a:bodyPr/>
          <a:lstStyle/>
          <a:p>
            <a:r>
              <a:rPr lang="ru-RU" sz="2800" dirty="0" smtClean="0">
                <a:solidFill>
                  <a:srgbClr val="002060"/>
                </a:solidFill>
                <a:latin typeface="Times New Roman" pitchFamily="18" charset="0"/>
                <a:cs typeface="Times New Roman" pitchFamily="18" charset="0"/>
              </a:rPr>
              <a:t>                                        </a:t>
            </a:r>
            <a:br>
              <a:rPr lang="ru-RU" sz="2800" dirty="0" smtClean="0">
                <a:solidFill>
                  <a:srgbClr val="002060"/>
                </a:solidFill>
                <a:latin typeface="Times New Roman" pitchFamily="18" charset="0"/>
                <a:cs typeface="Times New Roman" pitchFamily="18" charset="0"/>
              </a:rPr>
            </a:br>
            <a:r>
              <a:rPr lang="ru-RU" sz="2800" dirty="0">
                <a:solidFill>
                  <a:srgbClr val="002060"/>
                </a:solidFill>
                <a:latin typeface="Times New Roman" pitchFamily="18" charset="0"/>
                <a:cs typeface="Times New Roman" pitchFamily="18" charset="0"/>
              </a:rPr>
              <a:t> </a:t>
            </a:r>
            <a:r>
              <a:rPr lang="ru-RU" sz="2800" dirty="0" smtClean="0">
                <a:solidFill>
                  <a:srgbClr val="002060"/>
                </a:solidFill>
                <a:latin typeface="Times New Roman" pitchFamily="18" charset="0"/>
                <a:cs typeface="Times New Roman" pitchFamily="18" charset="0"/>
              </a:rPr>
              <a:t>                                   </a:t>
            </a:r>
            <a:r>
              <a:rPr lang="ru-RU" sz="2800" dirty="0" smtClean="0">
                <a:solidFill>
                  <a:srgbClr val="002060"/>
                </a:solidFill>
                <a:effectLst/>
                <a:latin typeface="Times New Roman" pitchFamily="18" charset="0"/>
                <a:cs typeface="Times New Roman" pitchFamily="18" charset="0"/>
              </a:rPr>
              <a:t>Лист  взаимооценки.</a:t>
            </a:r>
            <a:br>
              <a:rPr lang="ru-RU" sz="2800" dirty="0" smtClean="0">
                <a:solidFill>
                  <a:srgbClr val="002060"/>
                </a:solidFill>
                <a:effectLst/>
                <a:latin typeface="Times New Roman" pitchFamily="18" charset="0"/>
                <a:cs typeface="Times New Roman" pitchFamily="18" charset="0"/>
              </a:rPr>
            </a:br>
            <a:r>
              <a:rPr lang="ru-RU" sz="2800" dirty="0" smtClean="0">
                <a:solidFill>
                  <a:srgbClr val="002060"/>
                </a:solidFill>
                <a:latin typeface="Times New Roman" pitchFamily="18" charset="0"/>
                <a:cs typeface="Times New Roman" pitchFamily="18" charset="0"/>
              </a:rPr>
              <a:t/>
            </a:r>
            <a:br>
              <a:rPr lang="ru-RU" sz="2800" dirty="0" smtClean="0">
                <a:solidFill>
                  <a:srgbClr val="002060"/>
                </a:solidFill>
                <a:latin typeface="Times New Roman" pitchFamily="18" charset="0"/>
                <a:cs typeface="Times New Roman" pitchFamily="18" charset="0"/>
              </a:rPr>
            </a:br>
            <a:r>
              <a:rPr lang="ru-RU" sz="2400" i="1" dirty="0" smtClean="0">
                <a:solidFill>
                  <a:srgbClr val="002060"/>
                </a:solidFill>
                <a:effectLst/>
                <a:latin typeface="Times New Roman" pitchFamily="18" charset="0"/>
                <a:cs typeface="Times New Roman" pitchFamily="18" charset="0"/>
              </a:rPr>
              <a:t>Оценивание  </a:t>
            </a:r>
            <a:r>
              <a:rPr lang="ru-RU" sz="2400" i="1" dirty="0" err="1" smtClean="0">
                <a:solidFill>
                  <a:srgbClr val="002060"/>
                </a:solidFill>
                <a:effectLst/>
                <a:latin typeface="Times New Roman" pitchFamily="18" charset="0"/>
                <a:cs typeface="Times New Roman" pitchFamily="18" charset="0"/>
              </a:rPr>
              <a:t>денотатного</a:t>
            </a:r>
            <a:r>
              <a:rPr lang="ru-RU" sz="2400" i="1" dirty="0" smtClean="0">
                <a:solidFill>
                  <a:srgbClr val="002060"/>
                </a:solidFill>
                <a:effectLst/>
                <a:latin typeface="Times New Roman" pitchFamily="18" charset="0"/>
                <a:cs typeface="Times New Roman" pitchFamily="18" charset="0"/>
              </a:rPr>
              <a:t> графа</a:t>
            </a:r>
            <a:br>
              <a:rPr lang="ru-RU" sz="2400" i="1" dirty="0" smtClean="0">
                <a:solidFill>
                  <a:srgbClr val="002060"/>
                </a:solidFill>
                <a:effectLst/>
                <a:latin typeface="Times New Roman" pitchFamily="18" charset="0"/>
                <a:cs typeface="Times New Roman" pitchFamily="18" charset="0"/>
              </a:rPr>
            </a:br>
            <a:r>
              <a:rPr lang="ru-RU" sz="2000" i="1" dirty="0" smtClean="0">
                <a:solidFill>
                  <a:srgbClr val="002060"/>
                </a:solidFill>
                <a:effectLst/>
                <a:latin typeface="Times New Roman" pitchFamily="18" charset="0"/>
                <a:cs typeface="Times New Roman" pitchFamily="18" charset="0"/>
              </a:rPr>
              <a:t>3 балла – полный ответ: 2 балла – есть дополнения; 1 балл – «могу ещё многое сказать».</a:t>
            </a:r>
            <a:br>
              <a:rPr lang="ru-RU" sz="2000" i="1" dirty="0" smtClean="0">
                <a:solidFill>
                  <a:srgbClr val="002060"/>
                </a:solidFill>
                <a:effectLst/>
                <a:latin typeface="Times New Roman" pitchFamily="18" charset="0"/>
                <a:cs typeface="Times New Roman" pitchFamily="18" charset="0"/>
              </a:rPr>
            </a:br>
            <a:endParaRPr lang="ru-RU" sz="2000" i="1" dirty="0">
              <a:solidFill>
                <a:srgbClr val="002060"/>
              </a:solidFill>
              <a:effectLst/>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214282" y="2500306"/>
          <a:ext cx="8644032" cy="2571768"/>
        </p:xfrm>
        <a:graphic>
          <a:graphicData uri="http://schemas.openxmlformats.org/drawingml/2006/table">
            <a:tbl>
              <a:tblPr firstRow="1" bandRow="1">
                <a:tableStyleId>{5C22544A-7EE6-4342-B048-85BDC9FD1C3A}</a:tableStyleId>
              </a:tblPr>
              <a:tblGrid>
                <a:gridCol w="2161008"/>
                <a:gridCol w="2196742"/>
                <a:gridCol w="2125274"/>
                <a:gridCol w="2161008"/>
              </a:tblGrid>
              <a:tr h="1780455">
                <a:tc>
                  <a:txBody>
                    <a:bodyPr/>
                    <a:lstStyle/>
                    <a:p>
                      <a:r>
                        <a:rPr lang="ru-RU" sz="2400" b="0" i="0" dirty="0" smtClean="0">
                          <a:latin typeface="Times New Roman" pitchFamily="18" charset="0"/>
                          <a:cs typeface="Times New Roman" pitchFamily="18" charset="0"/>
                        </a:rPr>
                        <a:t>        Группа</a:t>
                      </a:r>
                      <a:endParaRPr lang="ru-RU" sz="2400" b="0" i="0" dirty="0">
                        <a:latin typeface="Times New Roman" pitchFamily="18" charset="0"/>
                        <a:cs typeface="Times New Roman" pitchFamily="18" charset="0"/>
                      </a:endParaRPr>
                    </a:p>
                  </a:txBody>
                  <a:tcPr/>
                </a:tc>
                <a:tc>
                  <a:txBody>
                    <a:bodyPr/>
                    <a:lstStyle/>
                    <a:p>
                      <a:r>
                        <a:rPr lang="ru-RU" sz="2400" dirty="0" smtClean="0">
                          <a:latin typeface="Times New Roman" pitchFamily="18" charset="0"/>
                          <a:cs typeface="Times New Roman" pitchFamily="18" charset="0"/>
                        </a:rPr>
                        <a:t>   </a:t>
                      </a:r>
                      <a:r>
                        <a:rPr lang="ru-RU" sz="2400" b="0" dirty="0" smtClean="0">
                          <a:latin typeface="Times New Roman" pitchFamily="18" charset="0"/>
                          <a:cs typeface="Times New Roman" pitchFamily="18" charset="0"/>
                        </a:rPr>
                        <a:t>Содержание</a:t>
                      </a:r>
                      <a:endParaRPr lang="ru-RU" sz="2400" b="0" dirty="0">
                        <a:latin typeface="Times New Roman" pitchFamily="18" charset="0"/>
                        <a:cs typeface="Times New Roman" pitchFamily="18" charset="0"/>
                      </a:endParaRPr>
                    </a:p>
                  </a:txBody>
                  <a:tcPr/>
                </a:tc>
                <a:tc>
                  <a:txBody>
                    <a:bodyPr/>
                    <a:lstStyle/>
                    <a:p>
                      <a:r>
                        <a:rPr lang="ru-RU" sz="2400" b="0" dirty="0" smtClean="0">
                          <a:latin typeface="Times New Roman" pitchFamily="18" charset="0"/>
                          <a:cs typeface="Times New Roman" pitchFamily="18" charset="0"/>
                        </a:rPr>
                        <a:t>          Логика</a:t>
                      </a:r>
                      <a:endParaRPr lang="ru-RU" sz="2400" b="0" dirty="0">
                        <a:latin typeface="Times New Roman" pitchFamily="18" charset="0"/>
                        <a:cs typeface="Times New Roman" pitchFamily="18" charset="0"/>
                      </a:endParaRPr>
                    </a:p>
                  </a:txBody>
                  <a:tcPr/>
                </a:tc>
                <a:tc>
                  <a:txBody>
                    <a:bodyPr/>
                    <a:lstStyle/>
                    <a:p>
                      <a:r>
                        <a:rPr lang="ru-RU" dirty="0" smtClean="0"/>
                        <a:t>     </a:t>
                      </a:r>
                      <a:r>
                        <a:rPr lang="ru-RU" sz="2400" b="0" dirty="0" smtClean="0">
                          <a:latin typeface="Times New Roman" pitchFamily="18" charset="0"/>
                          <a:cs typeface="Times New Roman" pitchFamily="18" charset="0"/>
                        </a:rPr>
                        <a:t>  Речевое       оформление</a:t>
                      </a:r>
                      <a:endParaRPr lang="ru-RU" sz="2400" b="0" dirty="0">
                        <a:latin typeface="Times New Roman" pitchFamily="18" charset="0"/>
                        <a:cs typeface="Times New Roman" pitchFamily="18" charset="0"/>
                      </a:endParaRPr>
                    </a:p>
                  </a:txBody>
                  <a:tcPr/>
                </a:tc>
              </a:tr>
              <a:tr h="791313">
                <a:tc>
                  <a:txBody>
                    <a:bodyPr/>
                    <a:lstStyle/>
                    <a:p>
                      <a:endParaRPr lang="ru-RU" dirty="0"/>
                    </a:p>
                  </a:txBody>
                  <a:tcPr/>
                </a:tc>
                <a:tc>
                  <a:txBody>
                    <a:bodyPr/>
                    <a:lstStyle/>
                    <a:p>
                      <a:endParaRPr lang="ru-RU" dirty="0"/>
                    </a:p>
                  </a:txBody>
                  <a:tcPr/>
                </a:tc>
                <a:tc>
                  <a:txBody>
                    <a:bodyPr/>
                    <a:lstStyle/>
                    <a:p>
                      <a:endParaRPr lang="ru-RU" dirty="0"/>
                    </a:p>
                  </a:txBody>
                  <a:tcPr/>
                </a:tc>
                <a:tc>
                  <a:txBody>
                    <a:bodyPr/>
                    <a:lstStyle/>
                    <a:p>
                      <a:endParaRPr lang="ru-RU"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75597"/>
          </a:xfrm>
        </p:spPr>
        <p:txBody>
          <a:bodyPr/>
          <a:lstStyle/>
          <a:p>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                                         </a:t>
            </a:r>
            <a:r>
              <a:rPr lang="ru-RU" sz="2800" i="1" dirty="0" err="1" smtClean="0">
                <a:solidFill>
                  <a:srgbClr val="002060"/>
                </a:solidFill>
                <a:latin typeface="Times New Roman" pitchFamily="18" charset="0"/>
                <a:cs typeface="Times New Roman" pitchFamily="18" charset="0"/>
              </a:rPr>
              <a:t>Денотатный</a:t>
            </a:r>
            <a:r>
              <a:rPr lang="ru-RU" sz="2800" i="1" dirty="0" smtClean="0">
                <a:solidFill>
                  <a:srgbClr val="002060"/>
                </a:solidFill>
                <a:latin typeface="Times New Roman" pitchFamily="18" charset="0"/>
                <a:cs typeface="Times New Roman" pitchFamily="18" charset="0"/>
              </a:rPr>
              <a:t> граф</a:t>
            </a:r>
            <a:endParaRPr lang="ru-RU" sz="2800" i="1" dirty="0">
              <a:solidFill>
                <a:srgbClr val="002060"/>
              </a:solidFill>
              <a:latin typeface="Times New Roman" pitchFamily="18" charset="0"/>
              <a:cs typeface="Times New Roman" pitchFamily="18" charset="0"/>
            </a:endParaRPr>
          </a:p>
        </p:txBody>
      </p:sp>
      <p:sp>
        <p:nvSpPr>
          <p:cNvPr id="3" name="Овал 2"/>
          <p:cNvSpPr/>
          <p:nvPr/>
        </p:nvSpPr>
        <p:spPr bwMode="auto">
          <a:xfrm>
            <a:off x="571472" y="1643050"/>
            <a:ext cx="7786742" cy="914400"/>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ru-RU" sz="2300" dirty="0" smtClean="0">
                <a:solidFill>
                  <a:schemeClr val="tx1"/>
                </a:solidFill>
                <a:latin typeface="Segoe" pitchFamily="34" charset="0"/>
              </a:rPr>
              <a:t>Имя числительное.</a:t>
            </a:r>
          </a:p>
        </p:txBody>
      </p:sp>
      <p:sp>
        <p:nvSpPr>
          <p:cNvPr id="4" name="Прямоугольник 3"/>
          <p:cNvSpPr/>
          <p:nvPr/>
        </p:nvSpPr>
        <p:spPr bwMode="auto">
          <a:xfrm>
            <a:off x="214282" y="3357562"/>
            <a:ext cx="1500198" cy="9144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ru-RU" sz="2000" dirty="0" smtClean="0">
                <a:solidFill>
                  <a:schemeClr val="tx1"/>
                </a:solidFill>
                <a:latin typeface="Times New Roman" pitchFamily="18" charset="0"/>
                <a:cs typeface="Times New Roman" pitchFamily="18" charset="0"/>
              </a:rPr>
              <a:t>отвечает</a:t>
            </a:r>
          </a:p>
        </p:txBody>
      </p:sp>
      <p:sp>
        <p:nvSpPr>
          <p:cNvPr id="5" name="Прямоугольник 4"/>
          <p:cNvSpPr/>
          <p:nvPr/>
        </p:nvSpPr>
        <p:spPr bwMode="auto">
          <a:xfrm>
            <a:off x="1928794" y="3357562"/>
            <a:ext cx="1500198" cy="9144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ru-RU" sz="2000" dirty="0" smtClean="0">
                <a:solidFill>
                  <a:schemeClr val="tx1"/>
                </a:solidFill>
                <a:latin typeface="Times New Roman" pitchFamily="18" charset="0"/>
                <a:cs typeface="Times New Roman" pitchFamily="18" charset="0"/>
              </a:rPr>
              <a:t>обозначает</a:t>
            </a:r>
          </a:p>
        </p:txBody>
      </p:sp>
      <p:sp>
        <p:nvSpPr>
          <p:cNvPr id="6" name="Прямоугольник 5"/>
          <p:cNvSpPr/>
          <p:nvPr/>
        </p:nvSpPr>
        <p:spPr bwMode="auto">
          <a:xfrm>
            <a:off x="3714744" y="3357562"/>
            <a:ext cx="1571636" cy="857256"/>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ru-RU" sz="2000" dirty="0" smtClean="0">
                <a:solidFill>
                  <a:schemeClr val="tx1"/>
                </a:solidFill>
                <a:latin typeface="Times New Roman" pitchFamily="18" charset="0"/>
                <a:cs typeface="Times New Roman" pitchFamily="18" charset="0"/>
              </a:rPr>
              <a:t>изменяется</a:t>
            </a:r>
          </a:p>
        </p:txBody>
      </p:sp>
      <p:sp>
        <p:nvSpPr>
          <p:cNvPr id="7" name="Прямоугольник 6"/>
          <p:cNvSpPr/>
          <p:nvPr/>
        </p:nvSpPr>
        <p:spPr bwMode="auto">
          <a:xfrm>
            <a:off x="5500694" y="3357562"/>
            <a:ext cx="1428760" cy="857256"/>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ru-RU" sz="2000" dirty="0" smtClean="0">
                <a:solidFill>
                  <a:schemeClr val="tx1"/>
                </a:solidFill>
                <a:latin typeface="Times New Roman" pitchFamily="18" charset="0"/>
                <a:cs typeface="Times New Roman" pitchFamily="18" charset="0"/>
              </a:rPr>
              <a:t>делится</a:t>
            </a:r>
          </a:p>
        </p:txBody>
      </p:sp>
      <p:sp>
        <p:nvSpPr>
          <p:cNvPr id="8" name="Прямоугольник 7"/>
          <p:cNvSpPr/>
          <p:nvPr/>
        </p:nvSpPr>
        <p:spPr bwMode="auto">
          <a:xfrm>
            <a:off x="7286644" y="3357562"/>
            <a:ext cx="1643074" cy="842962"/>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ru-RU" sz="2000" dirty="0" smtClean="0">
                <a:solidFill>
                  <a:schemeClr val="tx1"/>
                </a:solidFill>
                <a:latin typeface="Times New Roman" pitchFamily="18" charset="0"/>
                <a:cs typeface="Times New Roman" pitchFamily="18" charset="0"/>
              </a:rPr>
              <a:t>является</a:t>
            </a:r>
          </a:p>
        </p:txBody>
      </p:sp>
      <p:sp>
        <p:nvSpPr>
          <p:cNvPr id="44" name="Стрелка вправо 43"/>
          <p:cNvSpPr/>
          <p:nvPr/>
        </p:nvSpPr>
        <p:spPr bwMode="auto">
          <a:xfrm rot="7408494">
            <a:off x="499421" y="2598481"/>
            <a:ext cx="1308042" cy="484632"/>
          </a:xfrm>
          <a:prstGeom prst="right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ru-RU" sz="2300" dirty="0" smtClean="0">
              <a:solidFill>
                <a:schemeClr val="tx1"/>
              </a:solidFill>
              <a:latin typeface="Segoe" pitchFamily="34" charset="0"/>
            </a:endParaRPr>
          </a:p>
        </p:txBody>
      </p:sp>
      <p:sp>
        <p:nvSpPr>
          <p:cNvPr id="45" name="Стрелка вправо 44"/>
          <p:cNvSpPr/>
          <p:nvPr/>
        </p:nvSpPr>
        <p:spPr bwMode="auto">
          <a:xfrm rot="5582543">
            <a:off x="2130368" y="2694033"/>
            <a:ext cx="990635" cy="484632"/>
          </a:xfrm>
          <a:prstGeom prst="right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ru-RU" sz="2300" dirty="0" smtClean="0">
              <a:solidFill>
                <a:schemeClr val="tx1"/>
              </a:solidFill>
              <a:latin typeface="Segoe" pitchFamily="34" charset="0"/>
            </a:endParaRPr>
          </a:p>
        </p:txBody>
      </p:sp>
      <p:sp>
        <p:nvSpPr>
          <p:cNvPr id="47" name="Стрелка вправо 46"/>
          <p:cNvSpPr/>
          <p:nvPr/>
        </p:nvSpPr>
        <p:spPr bwMode="auto">
          <a:xfrm rot="5243941">
            <a:off x="4070659" y="2761916"/>
            <a:ext cx="978408" cy="484632"/>
          </a:xfrm>
          <a:prstGeom prst="right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ru-RU" sz="2300" dirty="0" smtClean="0">
              <a:solidFill>
                <a:schemeClr val="tx1"/>
              </a:solidFill>
              <a:latin typeface="Segoe" pitchFamily="34" charset="0"/>
            </a:endParaRPr>
          </a:p>
        </p:txBody>
      </p:sp>
      <p:sp>
        <p:nvSpPr>
          <p:cNvPr id="48" name="Стрелка вправо 47"/>
          <p:cNvSpPr/>
          <p:nvPr/>
        </p:nvSpPr>
        <p:spPr bwMode="auto">
          <a:xfrm rot="5400000">
            <a:off x="5896748" y="2747194"/>
            <a:ext cx="978408" cy="484632"/>
          </a:xfrm>
          <a:prstGeom prst="right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ru-RU" sz="2300" dirty="0" smtClean="0">
              <a:solidFill>
                <a:schemeClr val="tx1"/>
              </a:solidFill>
              <a:latin typeface="Segoe" pitchFamily="34" charset="0"/>
            </a:endParaRPr>
          </a:p>
        </p:txBody>
      </p:sp>
      <p:sp>
        <p:nvSpPr>
          <p:cNvPr id="49" name="Стрелка вправо 48"/>
          <p:cNvSpPr/>
          <p:nvPr/>
        </p:nvSpPr>
        <p:spPr bwMode="auto">
          <a:xfrm rot="3230227">
            <a:off x="7443220" y="2579863"/>
            <a:ext cx="1328822" cy="484632"/>
          </a:xfrm>
          <a:prstGeom prst="rightArrow">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ru-RU" sz="2300" dirty="0" smtClean="0">
              <a:solidFill>
                <a:schemeClr val="tx1"/>
              </a:solidFill>
              <a:latin typeface="Segoe" pitchFamily="34" charset="0"/>
            </a:endParaRPr>
          </a:p>
        </p:txBody>
      </p:sp>
      <p:sp>
        <p:nvSpPr>
          <p:cNvPr id="51" name="Двойные круглые скобки 50"/>
          <p:cNvSpPr/>
          <p:nvPr/>
        </p:nvSpPr>
        <p:spPr>
          <a:xfrm>
            <a:off x="285720" y="4500570"/>
            <a:ext cx="1414466" cy="1485904"/>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52" name="Двойные круглые скобки 51"/>
          <p:cNvSpPr/>
          <p:nvPr/>
        </p:nvSpPr>
        <p:spPr>
          <a:xfrm>
            <a:off x="2000232" y="4500570"/>
            <a:ext cx="1485904" cy="141446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53" name="Двойные круглые скобки 52"/>
          <p:cNvSpPr/>
          <p:nvPr/>
        </p:nvSpPr>
        <p:spPr>
          <a:xfrm>
            <a:off x="3786182" y="4500570"/>
            <a:ext cx="1557342" cy="141446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55" name="Двойные круглые скобки 54"/>
          <p:cNvSpPr/>
          <p:nvPr/>
        </p:nvSpPr>
        <p:spPr>
          <a:xfrm>
            <a:off x="5715008" y="4500570"/>
            <a:ext cx="1414466" cy="141446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56" name="Двойные круглые скобки 55"/>
          <p:cNvSpPr/>
          <p:nvPr/>
        </p:nvSpPr>
        <p:spPr>
          <a:xfrm>
            <a:off x="7500958" y="4500570"/>
            <a:ext cx="1428760" cy="1343028"/>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5318379"/>
          </a:xfrm>
        </p:spPr>
        <p:txBody>
          <a:bodyPr/>
          <a:lstStyle/>
          <a:p>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Описание содержания </a:t>
            </a:r>
            <a:r>
              <a:rPr lang="ru-RU" sz="2400" dirty="0" err="1" smtClean="0">
                <a:solidFill>
                  <a:srgbClr val="000099"/>
                </a:solidFill>
                <a:effectLst/>
                <a:latin typeface="Times New Roman" pitchFamily="18" charset="0"/>
                <a:cs typeface="Times New Roman" pitchFamily="18" charset="0"/>
              </a:rPr>
              <a:t>денотатного</a:t>
            </a:r>
            <a:r>
              <a:rPr lang="ru-RU" sz="2400" dirty="0" smtClean="0">
                <a:solidFill>
                  <a:srgbClr val="000099"/>
                </a:solidFill>
                <a:effectLst/>
                <a:latin typeface="Times New Roman" pitchFamily="18" charset="0"/>
                <a:cs typeface="Times New Roman" pitchFamily="18" charset="0"/>
              </a:rPr>
              <a:t> графа.</a:t>
            </a: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 Ключевое понятие: </a:t>
            </a:r>
            <a:r>
              <a:rPr lang="ru-RU" sz="2000" i="1" dirty="0" smtClean="0">
                <a:solidFill>
                  <a:srgbClr val="000099"/>
                </a:solidFill>
                <a:effectLst/>
                <a:latin typeface="Times New Roman" pitchFamily="18" charset="0"/>
                <a:cs typeface="Times New Roman" pitchFamily="18" charset="0"/>
              </a:rPr>
              <a:t>ИМЯ ЧИСЛИТЕЛЬНОЕ.</a:t>
            </a: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Глаголы-связки и </a:t>
            </a:r>
            <a:r>
              <a:rPr lang="ru-RU" sz="2000" dirty="0">
                <a:solidFill>
                  <a:srgbClr val="000099"/>
                </a:solidFill>
                <a:effectLst/>
                <a:latin typeface="Times New Roman" pitchFamily="18" charset="0"/>
                <a:cs typeface="Times New Roman" pitchFamily="18" charset="0"/>
              </a:rPr>
              <a:t>признаки.</a:t>
            </a:r>
            <a:br>
              <a:rPr lang="ru-RU" sz="2000" dirty="0">
                <a:solidFill>
                  <a:srgbClr val="000099"/>
                </a:solidFill>
                <a:effectLst/>
                <a:latin typeface="Times New Roman" pitchFamily="18" charset="0"/>
                <a:cs typeface="Times New Roman" pitchFamily="18" charset="0"/>
              </a:rPr>
            </a:br>
            <a:r>
              <a:rPr lang="ru-RU" sz="2000" i="1" u="sng" dirty="0">
                <a:solidFill>
                  <a:srgbClr val="000099"/>
                </a:solidFill>
                <a:effectLst/>
                <a:latin typeface="Times New Roman" pitchFamily="18" charset="0"/>
                <a:cs typeface="Times New Roman" pitchFamily="18" charset="0"/>
              </a:rPr>
              <a:t>Обозначает</a:t>
            </a:r>
            <a:r>
              <a:rPr lang="ru-RU" sz="2000" i="1" dirty="0">
                <a:solidFill>
                  <a:srgbClr val="000099"/>
                </a:solidFill>
                <a:effectLst/>
                <a:latin typeface="Times New Roman" pitchFamily="18" charset="0"/>
                <a:cs typeface="Times New Roman" pitchFamily="18" charset="0"/>
              </a:rPr>
              <a:t> – число, количество, порядок предметов </a:t>
            </a:r>
            <a:r>
              <a:rPr lang="ru-RU" sz="2000" i="1" dirty="0" smtClean="0">
                <a:solidFill>
                  <a:srgbClr val="000099"/>
                </a:solidFill>
                <a:effectLst/>
                <a:latin typeface="Times New Roman" pitchFamily="18" charset="0"/>
                <a:cs typeface="Times New Roman" pitchFamily="18" charset="0"/>
              </a:rPr>
              <a:t>при счёте</a:t>
            </a:r>
            <a:r>
              <a:rPr lang="ru-RU" sz="2000" i="1" dirty="0">
                <a:solidFill>
                  <a:srgbClr val="000099"/>
                </a:solidFill>
                <a:effectLst/>
                <a:latin typeface="Times New Roman" pitchFamily="18" charset="0"/>
                <a:cs typeface="Times New Roman" pitchFamily="18" charset="0"/>
              </a:rPr>
              <a:t>.</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i="1" u="sng" dirty="0">
                <a:solidFill>
                  <a:srgbClr val="000099"/>
                </a:solidFill>
                <a:effectLst/>
                <a:latin typeface="Times New Roman" pitchFamily="18" charset="0"/>
                <a:cs typeface="Times New Roman" pitchFamily="18" charset="0"/>
              </a:rPr>
              <a:t>Отвечает</a:t>
            </a:r>
            <a:r>
              <a:rPr lang="ru-RU" sz="2000" i="1" dirty="0">
                <a:solidFill>
                  <a:srgbClr val="000099"/>
                </a:solidFill>
                <a:effectLst/>
                <a:latin typeface="Times New Roman" pitchFamily="18" charset="0"/>
                <a:cs typeface="Times New Roman" pitchFamily="18" charset="0"/>
              </a:rPr>
              <a:t> – на вопросы </a:t>
            </a:r>
            <a:r>
              <a:rPr lang="ru-RU" sz="2000" i="1" dirty="0" smtClean="0">
                <a:solidFill>
                  <a:srgbClr val="000099"/>
                </a:solidFill>
                <a:effectLst/>
                <a:latin typeface="Times New Roman" pitchFamily="18" charset="0"/>
                <a:cs typeface="Times New Roman" pitchFamily="18" charset="0"/>
              </a:rPr>
              <a:t>«сколько?, который?»</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i="1" u="sng" dirty="0">
                <a:solidFill>
                  <a:srgbClr val="000099"/>
                </a:solidFill>
                <a:effectLst/>
                <a:latin typeface="Times New Roman" pitchFamily="18" charset="0"/>
                <a:cs typeface="Times New Roman" pitchFamily="18" charset="0"/>
              </a:rPr>
              <a:t>Делится </a:t>
            </a:r>
            <a:r>
              <a:rPr lang="ru-RU" sz="2000" i="1" dirty="0">
                <a:solidFill>
                  <a:srgbClr val="000099"/>
                </a:solidFill>
                <a:effectLst/>
                <a:latin typeface="Times New Roman" pitchFamily="18" charset="0"/>
                <a:cs typeface="Times New Roman" pitchFamily="18" charset="0"/>
              </a:rPr>
              <a:t>– на 2 разряда: количественные и порядковые.</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i="1" u="sng" dirty="0">
                <a:solidFill>
                  <a:srgbClr val="000099"/>
                </a:solidFill>
                <a:effectLst/>
                <a:latin typeface="Times New Roman" pitchFamily="18" charset="0"/>
                <a:cs typeface="Times New Roman" pitchFamily="18" charset="0"/>
              </a:rPr>
              <a:t>Изменяется </a:t>
            </a:r>
            <a:r>
              <a:rPr lang="ru-RU" sz="2000" i="1" dirty="0">
                <a:solidFill>
                  <a:srgbClr val="000099"/>
                </a:solidFill>
                <a:effectLst/>
                <a:latin typeface="Times New Roman" pitchFamily="18" charset="0"/>
                <a:cs typeface="Times New Roman" pitchFamily="18" charset="0"/>
              </a:rPr>
              <a:t>– по падежам (количественные), по родам, числам, падежам (порядковые).</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i="1" u="sng" dirty="0">
                <a:solidFill>
                  <a:srgbClr val="000099"/>
                </a:solidFill>
                <a:effectLst/>
                <a:latin typeface="Times New Roman" pitchFamily="18" charset="0"/>
                <a:cs typeface="Times New Roman" pitchFamily="18" charset="0"/>
              </a:rPr>
              <a:t>Является</a:t>
            </a:r>
            <a:r>
              <a:rPr lang="ru-RU" sz="2000" i="1" dirty="0">
                <a:solidFill>
                  <a:srgbClr val="000099"/>
                </a:solidFill>
                <a:effectLst/>
                <a:latin typeface="Times New Roman" pitchFamily="18" charset="0"/>
                <a:cs typeface="Times New Roman" pitchFamily="18" charset="0"/>
              </a:rPr>
              <a:t> – любым членом предложения.</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i="1" u="sng" dirty="0">
                <a:solidFill>
                  <a:srgbClr val="000099"/>
                </a:solidFill>
                <a:effectLst/>
                <a:latin typeface="Times New Roman" pitchFamily="18" charset="0"/>
                <a:cs typeface="Times New Roman" pitchFamily="18" charset="0"/>
              </a:rPr>
              <a:t>Сочетается </a:t>
            </a:r>
            <a:r>
              <a:rPr lang="ru-RU" sz="2000" i="1" dirty="0">
                <a:solidFill>
                  <a:srgbClr val="000099"/>
                </a:solidFill>
                <a:effectLst/>
                <a:latin typeface="Times New Roman" pitchFamily="18" charset="0"/>
                <a:cs typeface="Times New Roman" pitchFamily="18" charset="0"/>
              </a:rPr>
              <a:t>– с существительными, местоимениями, глаголами.</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i="1" u="sng" dirty="0">
                <a:solidFill>
                  <a:srgbClr val="000099"/>
                </a:solidFill>
                <a:effectLst/>
                <a:latin typeface="Times New Roman" pitchFamily="18" charset="0"/>
                <a:cs typeface="Times New Roman" pitchFamily="18" charset="0"/>
              </a:rPr>
              <a:t>Употребляется </a:t>
            </a:r>
            <a:r>
              <a:rPr lang="ru-RU" sz="2000" i="1" dirty="0">
                <a:solidFill>
                  <a:srgbClr val="000099"/>
                </a:solidFill>
                <a:effectLst/>
                <a:latin typeface="Times New Roman" pitchFamily="18" charset="0"/>
                <a:cs typeface="Times New Roman" pitchFamily="18" charset="0"/>
              </a:rPr>
              <a:t>– в устной и письменной речи (документы).</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Подведем итоги нашему </a:t>
            </a:r>
            <a:r>
              <a:rPr lang="ru-RU" sz="2000" i="1" dirty="0" smtClean="0">
                <a:solidFill>
                  <a:srgbClr val="000099"/>
                </a:solidFill>
                <a:effectLst/>
                <a:latin typeface="Times New Roman" pitchFamily="18" charset="0"/>
                <a:cs typeface="Times New Roman" pitchFamily="18" charset="0"/>
              </a:rPr>
              <a:t>предварительному </a:t>
            </a:r>
            <a:r>
              <a:rPr lang="ru-RU" sz="2000" i="1" dirty="0">
                <a:solidFill>
                  <a:srgbClr val="000099"/>
                </a:solidFill>
                <a:effectLst/>
                <a:latin typeface="Times New Roman" pitchFamily="18" charset="0"/>
                <a:cs typeface="Times New Roman" pitchFamily="18" charset="0"/>
              </a:rPr>
              <a:t>знакомству с числительными. Обобщите в одном предложении всё, что теперь вы знаете об этой части речи.</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Ученики (2-3) обобщают изученное, например: </a:t>
            </a:r>
            <a:r>
              <a:rPr lang="ru-RU" sz="2000" i="1" dirty="0" smtClean="0">
                <a:solidFill>
                  <a:srgbClr val="000099"/>
                </a:solidFill>
                <a:effectLst/>
                <a:latin typeface="Times New Roman" pitchFamily="18" charset="0"/>
                <a:cs typeface="Times New Roman" pitchFamily="18" charset="0"/>
              </a:rPr>
              <a:t>«Числительное </a:t>
            </a:r>
            <a:r>
              <a:rPr lang="ru-RU" sz="2000" i="1" dirty="0">
                <a:solidFill>
                  <a:srgbClr val="000099"/>
                </a:solidFill>
                <a:effectLst/>
                <a:latin typeface="Times New Roman" pitchFamily="18" charset="0"/>
                <a:cs typeface="Times New Roman" pitchFamily="18" charset="0"/>
              </a:rPr>
              <a:t>– часть речи, обозначающая количество предметов или порядок их при счете, изменяющаяся по падежам, может быть любым членом </a:t>
            </a:r>
            <a:r>
              <a:rPr lang="ru-RU" sz="2000" i="1" dirty="0" smtClean="0">
                <a:solidFill>
                  <a:srgbClr val="000099"/>
                </a:solidFill>
                <a:effectLst/>
                <a:latin typeface="Times New Roman" pitchFamily="18" charset="0"/>
                <a:cs typeface="Times New Roman" pitchFamily="18" charset="0"/>
              </a:rPr>
              <a:t>предложения».</a:t>
            </a:r>
            <a:r>
              <a:rPr lang="ru-RU" sz="2000" i="1" dirty="0">
                <a:solidFill>
                  <a:srgbClr val="000099"/>
                </a:solidFill>
                <a:effectLst/>
                <a:latin typeface="Times New Roman" pitchFamily="18" charset="0"/>
                <a:cs typeface="Times New Roman" pitchFamily="18" charset="0"/>
              </a:rPr>
              <a:t/>
            </a:r>
            <a:br>
              <a:rPr lang="ru-RU" sz="2000" i="1" dirty="0">
                <a:solidFill>
                  <a:srgbClr val="000099"/>
                </a:solidFill>
                <a:effectLst/>
                <a:latin typeface="Times New Roman" pitchFamily="18" charset="0"/>
                <a:cs typeface="Times New Roman" pitchFamily="18" charset="0"/>
              </a:rPr>
            </a:br>
            <a:endParaRPr lang="ru-RU" sz="2000" i="1" dirty="0">
              <a:solidFill>
                <a:srgbClr val="000099"/>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30188"/>
            <a:ext cx="8715436" cy="4875181"/>
          </a:xfrm>
        </p:spPr>
        <p:txBody>
          <a:bodyPr/>
          <a:lstStyle/>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3200" dirty="0" smtClean="0">
                <a:solidFill>
                  <a:srgbClr val="000099"/>
                </a:solidFill>
                <a:latin typeface="Times New Roman" panose="02020603050405020304" pitchFamily="18" charset="0"/>
                <a:cs typeface="Times New Roman" pitchFamily="18" charset="0"/>
              </a:rPr>
              <a:t>Тема урока:</a:t>
            </a:r>
            <a:br>
              <a:rPr lang="ru-RU" sz="3200" dirty="0" smtClean="0">
                <a:solidFill>
                  <a:srgbClr val="000099"/>
                </a:solidFill>
                <a:latin typeface="Times New Roman" panose="02020603050405020304" pitchFamily="18" charset="0"/>
                <a:cs typeface="Times New Roman" pitchFamily="18" charset="0"/>
              </a:rPr>
            </a:br>
            <a:r>
              <a:rPr lang="ru-RU" sz="3200" dirty="0" smtClean="0">
                <a:solidFill>
                  <a:srgbClr val="000099"/>
                </a:solidFill>
                <a:latin typeface="Times New Roman" panose="02020603050405020304" pitchFamily="18" charset="0"/>
                <a:cs typeface="Times New Roman" pitchFamily="18" charset="0"/>
              </a:rPr>
              <a:t> «Имя числительное как часть речи».</a:t>
            </a:r>
            <a:r>
              <a:rPr lang="ru-RU" sz="2400" dirty="0">
                <a:solidFill>
                  <a:srgbClr val="000099"/>
                </a:solidFill>
                <a:latin typeface="Times New Roman" pitchFamily="18" charset="0"/>
                <a:cs typeface="Times New Roman" pitchFamily="18" charset="0"/>
              </a:rPr>
              <a:t/>
            </a:r>
            <a:br>
              <a:rPr lang="ru-RU" sz="2400" dirty="0">
                <a:solidFill>
                  <a:srgbClr val="000099"/>
                </a:solidFill>
                <a:latin typeface="Times New Roman" pitchFamily="18" charset="0"/>
                <a:cs typeface="Times New Roman" pitchFamily="18" charset="0"/>
              </a:rPr>
            </a:br>
            <a:r>
              <a:rPr lang="ru-RU" sz="2400" dirty="0" smtClean="0">
                <a:solidFill>
                  <a:srgbClr val="000099"/>
                </a:solidFill>
                <a:latin typeface="Times New Roman" pitchFamily="18" charset="0"/>
                <a:cs typeface="Times New Roman" pitchFamily="18" charset="0"/>
              </a:rPr>
              <a:t>Цели урока</a:t>
            </a:r>
            <a:br>
              <a:rPr lang="ru-RU" sz="2400" dirty="0" smtClean="0">
                <a:solidFill>
                  <a:srgbClr val="000099"/>
                </a:solidFill>
                <a:latin typeface="Times New Roman" pitchFamily="18" charset="0"/>
                <a:cs typeface="Times New Roman" pitchFamily="18" charset="0"/>
              </a:rPr>
            </a:br>
            <a:r>
              <a:rPr lang="ru-RU" sz="2400" dirty="0">
                <a:solidFill>
                  <a:srgbClr val="000099"/>
                </a:solidFill>
                <a:latin typeface="Times New Roman" panose="02020603050405020304" pitchFamily="18" charset="0"/>
                <a:cs typeface="Times New Roman" panose="02020603050405020304" pitchFamily="18" charset="0"/>
              </a:rPr>
              <a:t>Образовательные: </a:t>
            </a:r>
            <a:r>
              <a:rPr lang="ru-RU" sz="2000" dirty="0">
                <a:solidFill>
                  <a:srgbClr val="000099"/>
                </a:solidFill>
                <a:latin typeface="Times New Roman" panose="02020603050405020304" pitchFamily="18" charset="0"/>
                <a:cs typeface="Times New Roman" panose="02020603050405020304" pitchFamily="18" charset="0"/>
              </a:rPr>
              <a:t>с</a:t>
            </a:r>
            <a:r>
              <a:rPr lang="ru-RU" sz="2000" i="1" dirty="0" smtClean="0">
                <a:solidFill>
                  <a:srgbClr val="000099"/>
                </a:solidFill>
                <a:effectLst/>
                <a:latin typeface="Times New Roman" panose="02020603050405020304" pitchFamily="18" charset="0"/>
                <a:cs typeface="Times New Roman" panose="02020603050405020304" pitchFamily="18" charset="0"/>
              </a:rPr>
              <a:t>формировать понятие </a:t>
            </a:r>
            <a:r>
              <a:rPr lang="ru-RU" sz="2000" i="1" dirty="0">
                <a:solidFill>
                  <a:srgbClr val="000099"/>
                </a:solidFill>
                <a:effectLst/>
                <a:latin typeface="Times New Roman" panose="02020603050405020304" pitchFamily="18" charset="0"/>
                <a:cs typeface="Times New Roman" panose="02020603050405020304" pitchFamily="18" charset="0"/>
              </a:rPr>
              <a:t>о числительном как части речи, его грамматических и синтаксических признаках. Выработать умение находить числительные в тексте</a:t>
            </a:r>
            <a:r>
              <a:rPr lang="ru-RU" sz="2000" i="1" dirty="0" smtClean="0">
                <a:solidFill>
                  <a:srgbClr val="000099"/>
                </a:solidFill>
                <a:effectLst/>
                <a:latin typeface="Times New Roman" panose="02020603050405020304" pitchFamily="18" charset="0"/>
                <a:cs typeface="Times New Roman" panose="02020603050405020304" pitchFamily="18" charset="0"/>
              </a:rPr>
              <a:t>.</a:t>
            </a:r>
            <a:r>
              <a:rPr lang="ru-RU" sz="2400" dirty="0" smtClean="0">
                <a:solidFill>
                  <a:srgbClr val="000099"/>
                </a:solidFill>
                <a:effectLst/>
                <a:latin typeface="Times New Roman" panose="02020603050405020304" pitchFamily="18" charset="0"/>
                <a:cs typeface="Times New Roman" panose="02020603050405020304" pitchFamily="18" charset="0"/>
              </a:rPr>
              <a:t/>
            </a:r>
            <a:br>
              <a:rPr lang="ru-RU" sz="2400" dirty="0" smtClean="0">
                <a:solidFill>
                  <a:srgbClr val="000099"/>
                </a:solidFill>
                <a:effectLst/>
                <a:latin typeface="Times New Roman" panose="02020603050405020304" pitchFamily="18" charset="0"/>
                <a:cs typeface="Times New Roman" panose="02020603050405020304" pitchFamily="18" charset="0"/>
              </a:rPr>
            </a:br>
            <a:r>
              <a:rPr lang="ru-RU" sz="2400" dirty="0">
                <a:solidFill>
                  <a:srgbClr val="000099"/>
                </a:solidFill>
                <a:latin typeface="Times New Roman" panose="02020603050405020304" pitchFamily="18" charset="0"/>
                <a:cs typeface="Times New Roman" panose="02020603050405020304" pitchFamily="18" charset="0"/>
              </a:rPr>
              <a:t/>
            </a:r>
            <a:br>
              <a:rPr lang="ru-RU" sz="2400" dirty="0">
                <a:solidFill>
                  <a:srgbClr val="000099"/>
                </a:solidFill>
                <a:latin typeface="Times New Roman" panose="02020603050405020304" pitchFamily="18" charset="0"/>
                <a:cs typeface="Times New Roman" panose="02020603050405020304" pitchFamily="18" charset="0"/>
              </a:rPr>
            </a:br>
            <a:r>
              <a:rPr lang="ru-RU" sz="2400" dirty="0">
                <a:solidFill>
                  <a:srgbClr val="000099"/>
                </a:solidFill>
                <a:latin typeface="Times New Roman" panose="02020603050405020304" pitchFamily="18" charset="0"/>
                <a:cs typeface="Times New Roman" panose="02020603050405020304" pitchFamily="18" charset="0"/>
              </a:rPr>
              <a:t>Развивающие: </a:t>
            </a:r>
            <a:r>
              <a:rPr lang="ru-RU" sz="2000" i="1" dirty="0" smtClean="0">
                <a:solidFill>
                  <a:srgbClr val="000099"/>
                </a:solidFill>
                <a:effectLst/>
                <a:latin typeface="Times New Roman" panose="02020603050405020304" pitchFamily="18" charset="0"/>
                <a:cs typeface="Times New Roman" panose="02020603050405020304" pitchFamily="18" charset="0"/>
              </a:rPr>
              <a:t>развивать умение </a:t>
            </a:r>
            <a:r>
              <a:rPr lang="ru-RU" sz="2000" i="1" dirty="0">
                <a:solidFill>
                  <a:srgbClr val="000099"/>
                </a:solidFill>
                <a:effectLst/>
                <a:latin typeface="Times New Roman" panose="02020603050405020304" pitchFamily="18" charset="0"/>
                <a:cs typeface="Times New Roman" panose="02020603050405020304" pitchFamily="18" charset="0"/>
              </a:rPr>
              <a:t>выделять существенную информацию, систематизировать её и представлять в графическом виде, </a:t>
            </a:r>
            <a:r>
              <a:rPr lang="ru-RU" sz="2000" i="1" dirty="0" smtClean="0">
                <a:solidFill>
                  <a:srgbClr val="000099"/>
                </a:solidFill>
                <a:effectLst/>
                <a:latin typeface="Times New Roman" panose="02020603050405020304" pitchFamily="18" charset="0"/>
                <a:cs typeface="Times New Roman" panose="02020603050405020304" pitchFamily="18" charset="0"/>
              </a:rPr>
              <a:t>обобщать; развивать творческое воображение.</a:t>
            </a:r>
            <a:r>
              <a:rPr lang="ru-RU" sz="2400" i="1" dirty="0">
                <a:solidFill>
                  <a:srgbClr val="000099"/>
                </a:solidFill>
                <a:effectLst/>
                <a:latin typeface="Times New Roman" panose="02020603050405020304" pitchFamily="18" charset="0"/>
                <a:cs typeface="Times New Roman" panose="02020603050405020304" pitchFamily="18" charset="0"/>
              </a:rPr>
              <a:t/>
            </a:r>
            <a:br>
              <a:rPr lang="ru-RU" sz="2400" i="1" dirty="0">
                <a:solidFill>
                  <a:srgbClr val="000099"/>
                </a:solidFill>
                <a:effectLst/>
                <a:latin typeface="Times New Roman" panose="02020603050405020304" pitchFamily="18" charset="0"/>
                <a:cs typeface="Times New Roman" panose="02020603050405020304" pitchFamily="18" charset="0"/>
              </a:rPr>
            </a:br>
            <a:r>
              <a:rPr lang="ru-RU" sz="2400" dirty="0" smtClean="0">
                <a:solidFill>
                  <a:srgbClr val="000099"/>
                </a:solidFill>
                <a:latin typeface="Times New Roman" panose="02020603050405020304" pitchFamily="18" charset="0"/>
                <a:cs typeface="Times New Roman" panose="02020603050405020304" pitchFamily="18" charset="0"/>
              </a:rPr>
              <a:t>Воспитательные</a:t>
            </a:r>
            <a:r>
              <a:rPr lang="ru-RU" sz="2400" dirty="0">
                <a:solidFill>
                  <a:srgbClr val="000099"/>
                </a:solidFill>
                <a:latin typeface="Times New Roman" panose="02020603050405020304" pitchFamily="18" charset="0"/>
                <a:cs typeface="Times New Roman" panose="02020603050405020304" pitchFamily="18" charset="0"/>
              </a:rPr>
              <a:t>: </a:t>
            </a:r>
            <a:r>
              <a:rPr lang="ru-RU" sz="2000" i="1" dirty="0" smtClean="0">
                <a:solidFill>
                  <a:srgbClr val="000099"/>
                </a:solidFill>
                <a:effectLst/>
                <a:latin typeface="Times New Roman" panose="02020603050405020304" pitchFamily="18" charset="0"/>
                <a:cs typeface="Times New Roman" panose="02020603050405020304" pitchFamily="18" charset="0"/>
              </a:rPr>
              <a:t>развивать коммуникативные качества </a:t>
            </a:r>
            <a:r>
              <a:rPr lang="ru-RU" sz="2000" i="1" dirty="0">
                <a:solidFill>
                  <a:srgbClr val="000099"/>
                </a:solidFill>
                <a:effectLst/>
                <a:latin typeface="Times New Roman" panose="02020603050405020304" pitchFamily="18" charset="0"/>
                <a:cs typeface="Times New Roman" panose="02020603050405020304" pitchFamily="18" charset="0"/>
              </a:rPr>
              <a:t>(умение сотрудничать, принимать чужое мнение, аргументировано отстаивать свою точку зрения</a:t>
            </a:r>
            <a:r>
              <a:rPr lang="ru-RU" sz="2000" i="1" dirty="0" smtClean="0">
                <a:solidFill>
                  <a:srgbClr val="000099"/>
                </a:solidFill>
                <a:effectLst/>
                <a:latin typeface="Times New Roman" panose="02020603050405020304" pitchFamily="18" charset="0"/>
                <a:cs typeface="Times New Roman" panose="02020603050405020304" pitchFamily="18" charset="0"/>
              </a:rPr>
              <a:t>).</a:t>
            </a:r>
            <a:r>
              <a:rPr lang="ru-RU" sz="2000" i="1" dirty="0">
                <a:solidFill>
                  <a:srgbClr val="000099"/>
                </a:solidFill>
                <a:effectLst/>
                <a:latin typeface="Times New Roman" pitchFamily="18" charset="0"/>
                <a:cs typeface="Times New Roman" pitchFamily="18" charset="0"/>
              </a:rPr>
              <a:t/>
            </a:r>
            <a:br>
              <a:rPr lang="ru-RU" sz="2000" i="1" dirty="0">
                <a:solidFill>
                  <a:srgbClr val="000099"/>
                </a:solidFill>
                <a:effectLst/>
                <a:latin typeface="Times New Roman" pitchFamily="18" charset="0"/>
                <a:cs typeface="Times New Roman" pitchFamily="18" charset="0"/>
              </a:rPr>
            </a:br>
            <a:endParaRPr lang="ru-RU" sz="2000" i="1" dirty="0">
              <a:solidFill>
                <a:srgbClr val="000099"/>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4292422425"/>
              </p:ext>
            </p:extLst>
          </p:nvPr>
        </p:nvGraphicFramePr>
        <p:xfrm>
          <a:off x="214280" y="785794"/>
          <a:ext cx="8715440" cy="4846320"/>
        </p:xfrm>
        <a:graphic>
          <a:graphicData uri="http://schemas.openxmlformats.org/drawingml/2006/table">
            <a:tbl>
              <a:tblPr firstRow="1" bandRow="1">
                <a:tableStyleId>{21E4AEA4-8DFA-4A89-87EB-49C32662AFE0}</a:tableStyleId>
              </a:tblPr>
              <a:tblGrid>
                <a:gridCol w="2178860"/>
                <a:gridCol w="2178860"/>
                <a:gridCol w="2178860"/>
                <a:gridCol w="2178860"/>
              </a:tblGrid>
              <a:tr h="676443">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t> </a:t>
                      </a:r>
                      <a:r>
                        <a:rPr lang="ru-RU" dirty="0" smtClean="0">
                          <a:latin typeface="Times New Roman" pitchFamily="18" charset="0"/>
                          <a:cs typeface="Times New Roman" pitchFamily="18" charset="0"/>
                        </a:rPr>
                        <a:t>Этапы урока</a:t>
                      </a:r>
                    </a:p>
                    <a:p>
                      <a:endParaRPr lang="ru-RU" dirty="0"/>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latin typeface="Times New Roman" pitchFamily="18" charset="0"/>
                          <a:cs typeface="Times New Roman" pitchFamily="18" charset="0"/>
                        </a:rPr>
                        <a:t>Задачи</a:t>
                      </a:r>
                    </a:p>
                    <a:p>
                      <a:endParaRPr lang="ru-RU" dirty="0"/>
                    </a:p>
                  </a:txBody>
                  <a:tcPr/>
                </a:tc>
                <a:tc>
                  <a:txBody>
                    <a:bodyPr/>
                    <a:lstStyle/>
                    <a:p>
                      <a:r>
                        <a:rPr lang="ru-RU" dirty="0" smtClean="0">
                          <a:latin typeface="Times New Roman" pitchFamily="18" charset="0"/>
                          <a:cs typeface="Times New Roman" pitchFamily="18" charset="0"/>
                        </a:rPr>
                        <a:t>Деятельность учителя</a:t>
                      </a:r>
                      <a:endParaRPr lang="ru-RU" dirty="0">
                        <a:latin typeface="Times New Roman" pitchFamily="18" charset="0"/>
                        <a:cs typeface="Times New Roman" pitchFamily="18" charset="0"/>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latin typeface="Times New Roman" pitchFamily="18" charset="0"/>
                          <a:cs typeface="Times New Roman" pitchFamily="18" charset="0"/>
                        </a:rPr>
                        <a:t>Деятельность учащихся</a:t>
                      </a:r>
                    </a:p>
                    <a:p>
                      <a:endParaRPr lang="ru-RU" dirty="0"/>
                    </a:p>
                  </a:txBody>
                  <a:tcPr/>
                </a:tc>
              </a:tr>
              <a:tr h="676443">
                <a:tc>
                  <a:txBody>
                    <a:bodyPr/>
                    <a:lstStyle/>
                    <a:p>
                      <a:pPr marL="0" marR="0" lvl="0" indent="0" algn="l" defTabSz="914363" rtl="0" eaLnBrk="1" fontAlgn="auto" latinLnBrk="0" hangingPunct="1">
                        <a:lnSpc>
                          <a:spcPct val="100000"/>
                        </a:lnSpc>
                        <a:spcBef>
                          <a:spcPts val="0"/>
                        </a:spcBef>
                        <a:spcAft>
                          <a:spcPts val="0"/>
                        </a:spcAft>
                        <a:buClrTx/>
                        <a:buSzTx/>
                        <a:buFontTx/>
                        <a:buNone/>
                        <a:tabLst/>
                        <a:defRPr/>
                      </a:pPr>
                      <a:r>
                        <a:rPr lang="ru-RU" sz="1800" b="0" i="1" kern="1200" dirty="0" smtClean="0">
                          <a:solidFill>
                            <a:srgbClr val="002060"/>
                          </a:solidFill>
                          <a:latin typeface="Times New Roman" pitchFamily="18" charset="0"/>
                          <a:ea typeface="+mn-ea"/>
                          <a:cs typeface="Times New Roman" pitchFamily="18" charset="0"/>
                        </a:rPr>
                        <a:t>Письменная работа</a:t>
                      </a:r>
                      <a:r>
                        <a:rPr lang="ru-RU" sz="1800" b="0" i="1" kern="1200" baseline="0" dirty="0" smtClean="0">
                          <a:solidFill>
                            <a:srgbClr val="002060"/>
                          </a:solidFill>
                          <a:latin typeface="Times New Roman" pitchFamily="18" charset="0"/>
                          <a:ea typeface="+mn-ea"/>
                          <a:cs typeface="Times New Roman" pitchFamily="18" charset="0"/>
                        </a:rPr>
                        <a:t> </a:t>
                      </a:r>
                      <a:r>
                        <a:rPr lang="ru-RU" sz="1800" b="0" i="1" kern="1200" dirty="0" smtClean="0">
                          <a:solidFill>
                            <a:srgbClr val="002060"/>
                          </a:solidFill>
                          <a:latin typeface="Times New Roman" pitchFamily="18" charset="0"/>
                          <a:ea typeface="+mn-ea"/>
                          <a:cs typeface="Times New Roman" pitchFamily="18" charset="0"/>
                        </a:rPr>
                        <a:t>(6 мин.)</a:t>
                      </a:r>
                    </a:p>
                    <a:p>
                      <a:endParaRPr lang="ru-RU" dirty="0" smtClean="0"/>
                    </a:p>
                    <a:p>
                      <a:endParaRPr lang="ru-RU" dirty="0" smtClean="0"/>
                    </a:p>
                    <a:p>
                      <a:endParaRPr lang="ru-RU" dirty="0" smtClean="0"/>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r>
                        <a:rPr lang="ru-RU" sz="1800" i="1" dirty="0" smtClean="0">
                          <a:solidFill>
                            <a:srgbClr val="002060"/>
                          </a:solidFill>
                          <a:effectLst/>
                          <a:latin typeface="Times New Roman" pitchFamily="18" charset="0"/>
                          <a:cs typeface="Times New Roman" pitchFamily="18" charset="0"/>
                        </a:rPr>
                        <a:t>Выход на тему следующих уроков «Склонение числительных» (5 мин.)</a:t>
                      </a:r>
                      <a:endParaRPr lang="ru-RU" i="1" dirty="0">
                        <a:solidFill>
                          <a:srgbClr val="002060"/>
                        </a:solidFill>
                      </a:endParaRPr>
                    </a:p>
                  </a:txBody>
                  <a:tcPr/>
                </a:tc>
                <a:tc>
                  <a:txBody>
                    <a:bodyPr/>
                    <a:lstStyle/>
                    <a:p>
                      <a:r>
                        <a:rPr lang="ru-RU" i="1" dirty="0" smtClean="0">
                          <a:solidFill>
                            <a:srgbClr val="002060"/>
                          </a:solidFill>
                          <a:latin typeface="Times New Roman" pitchFamily="18" charset="0"/>
                          <a:cs typeface="Times New Roman" pitchFamily="18" charset="0"/>
                        </a:rPr>
                        <a:t>Выработать умение находить числительные</a:t>
                      </a:r>
                      <a:r>
                        <a:rPr lang="ru-RU" i="1" baseline="0" dirty="0" smtClean="0">
                          <a:solidFill>
                            <a:srgbClr val="002060"/>
                          </a:solidFill>
                          <a:latin typeface="Times New Roman" pitchFamily="18" charset="0"/>
                          <a:cs typeface="Times New Roman" pitchFamily="18" charset="0"/>
                        </a:rPr>
                        <a:t> в тексте.</a:t>
                      </a:r>
                    </a:p>
                    <a:p>
                      <a:endParaRPr lang="ru-RU" i="1" baseline="0" dirty="0" smtClean="0">
                        <a:solidFill>
                          <a:srgbClr val="002060"/>
                        </a:solidFill>
                        <a:latin typeface="Times New Roman" pitchFamily="18" charset="0"/>
                        <a:cs typeface="Times New Roman" pitchFamily="18" charset="0"/>
                      </a:endParaRPr>
                    </a:p>
                    <a:p>
                      <a:endParaRPr lang="ru-RU" i="1" baseline="0" dirty="0" smtClean="0">
                        <a:solidFill>
                          <a:srgbClr val="002060"/>
                        </a:solidFill>
                        <a:latin typeface="Times New Roman" pitchFamily="18" charset="0"/>
                        <a:cs typeface="Times New Roman" pitchFamily="18" charset="0"/>
                      </a:endParaRPr>
                    </a:p>
                    <a:p>
                      <a:endParaRPr lang="ru-RU" i="1" baseline="0" dirty="0" smtClean="0">
                        <a:solidFill>
                          <a:srgbClr val="002060"/>
                        </a:solidFill>
                        <a:latin typeface="Times New Roman" pitchFamily="18" charset="0"/>
                        <a:cs typeface="Times New Roman" pitchFamily="18" charset="0"/>
                      </a:endParaRPr>
                    </a:p>
                    <a:p>
                      <a:endParaRPr lang="ru-RU" i="1" baseline="0" dirty="0" smtClean="0">
                        <a:solidFill>
                          <a:srgbClr val="002060"/>
                        </a:solidFill>
                        <a:latin typeface="Times New Roman" pitchFamily="18" charset="0"/>
                        <a:cs typeface="Times New Roman" pitchFamily="18" charset="0"/>
                      </a:endParaRPr>
                    </a:p>
                    <a:p>
                      <a:r>
                        <a:rPr lang="ru-RU" i="1" baseline="0" dirty="0" smtClean="0">
                          <a:solidFill>
                            <a:srgbClr val="002060"/>
                          </a:solidFill>
                          <a:latin typeface="Times New Roman" pitchFamily="18" charset="0"/>
                          <a:cs typeface="Times New Roman" pitchFamily="18" charset="0"/>
                        </a:rPr>
                        <a:t>Поддержать интерес к дальнейшему изучению темы. </a:t>
                      </a:r>
                    </a:p>
                  </a:txBody>
                  <a:tcPr/>
                </a:tc>
                <a:tc>
                  <a:txBody>
                    <a:bodyPr/>
                    <a:lstStyle/>
                    <a:p>
                      <a:r>
                        <a:rPr lang="ru-RU" i="1" dirty="0" smtClean="0">
                          <a:solidFill>
                            <a:srgbClr val="002060"/>
                          </a:solidFill>
                          <a:latin typeface="Times New Roman" pitchFamily="18" charset="0"/>
                          <a:cs typeface="Times New Roman" pitchFamily="18" charset="0"/>
                        </a:rPr>
                        <a:t>Обращает внимание учащихся на слово «миллион»; предлагает варианты домашнего задания.</a:t>
                      </a:r>
                    </a:p>
                    <a:p>
                      <a:endParaRPr lang="ru-RU" i="1" dirty="0" smtClean="0">
                        <a:solidFill>
                          <a:srgbClr val="002060"/>
                        </a:solidFill>
                        <a:latin typeface="Times New Roman" pitchFamily="18" charset="0"/>
                        <a:cs typeface="Times New Roman" pitchFamily="18" charset="0"/>
                      </a:endParaRPr>
                    </a:p>
                    <a:p>
                      <a:endParaRPr lang="ru-RU" i="1" dirty="0" smtClean="0">
                        <a:solidFill>
                          <a:srgbClr val="002060"/>
                        </a:solidFill>
                        <a:latin typeface="Times New Roman" pitchFamily="18" charset="0"/>
                        <a:cs typeface="Times New Roman" pitchFamily="18" charset="0"/>
                      </a:endParaRPr>
                    </a:p>
                    <a:p>
                      <a:r>
                        <a:rPr lang="ru-RU" i="1" dirty="0" smtClean="0">
                          <a:solidFill>
                            <a:srgbClr val="002060"/>
                          </a:solidFill>
                          <a:latin typeface="Times New Roman" pitchFamily="18" charset="0"/>
                          <a:cs typeface="Times New Roman" pitchFamily="18" charset="0"/>
                        </a:rPr>
                        <a:t>Предлагает учащимся прочитать</a:t>
                      </a:r>
                      <a:r>
                        <a:rPr lang="ru-RU" i="1" baseline="0" dirty="0" smtClean="0">
                          <a:solidFill>
                            <a:srgbClr val="002060"/>
                          </a:solidFill>
                          <a:latin typeface="Times New Roman" pitchFamily="18" charset="0"/>
                          <a:cs typeface="Times New Roman" pitchFamily="18" charset="0"/>
                        </a:rPr>
                        <a:t> текст, правильно произнося числительные.</a:t>
                      </a:r>
                      <a:endParaRPr lang="ru-RU" i="1" dirty="0">
                        <a:solidFill>
                          <a:srgbClr val="002060"/>
                        </a:solidFill>
                        <a:latin typeface="Times New Roman" pitchFamily="18" charset="0"/>
                        <a:cs typeface="Times New Roman" pitchFamily="18" charset="0"/>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sz="1800" i="1" dirty="0" smtClean="0">
                          <a:solidFill>
                            <a:srgbClr val="002060"/>
                          </a:solidFill>
                          <a:effectLst/>
                          <a:latin typeface="Times New Roman" pitchFamily="18" charset="0"/>
                          <a:cs typeface="Times New Roman" pitchFamily="18" charset="0"/>
                        </a:rPr>
                        <a:t>Самостоятельная работа учащихся. Списывают текст</a:t>
                      </a:r>
                      <a:r>
                        <a:rPr lang="ru-RU" sz="1800" i="1" baseline="0" dirty="0" smtClean="0">
                          <a:solidFill>
                            <a:srgbClr val="002060"/>
                          </a:solidFill>
                          <a:effectLst/>
                          <a:latin typeface="Times New Roman" pitchFamily="18" charset="0"/>
                          <a:cs typeface="Times New Roman" pitchFamily="18" charset="0"/>
                        </a:rPr>
                        <a:t>, находят имена числительные.</a:t>
                      </a:r>
                      <a:endParaRPr lang="ru-RU" i="1" dirty="0" smtClean="0">
                        <a:solidFill>
                          <a:srgbClr val="002060"/>
                        </a:solidFill>
                      </a:endParaRPr>
                    </a:p>
                    <a:p>
                      <a:endParaRPr lang="ru-RU" i="1" dirty="0" smtClean="0">
                        <a:solidFill>
                          <a:srgbClr val="002060"/>
                        </a:solidFill>
                        <a:latin typeface="Times New Roman" pitchFamily="18" charset="0"/>
                        <a:cs typeface="Times New Roman" pitchFamily="18" charset="0"/>
                      </a:endParaRPr>
                    </a:p>
                    <a:p>
                      <a:endParaRPr lang="ru-RU" i="1" dirty="0" smtClean="0">
                        <a:solidFill>
                          <a:srgbClr val="002060"/>
                        </a:solidFill>
                        <a:latin typeface="Times New Roman" pitchFamily="18" charset="0"/>
                        <a:cs typeface="Times New Roman" pitchFamily="18" charset="0"/>
                      </a:endParaRPr>
                    </a:p>
                    <a:p>
                      <a:endParaRPr lang="ru-RU" i="1" dirty="0" smtClean="0">
                        <a:solidFill>
                          <a:srgbClr val="002060"/>
                        </a:solidFill>
                        <a:latin typeface="Times New Roman" pitchFamily="18" charset="0"/>
                        <a:cs typeface="Times New Roman" pitchFamily="18" charset="0"/>
                      </a:endParaRPr>
                    </a:p>
                    <a:p>
                      <a:r>
                        <a:rPr lang="ru-RU" i="1" dirty="0" smtClean="0">
                          <a:solidFill>
                            <a:srgbClr val="002060"/>
                          </a:solidFill>
                          <a:latin typeface="Times New Roman" pitchFamily="18" charset="0"/>
                          <a:cs typeface="Times New Roman" pitchFamily="18" charset="0"/>
                        </a:rPr>
                        <a:t>Знакомятся</a:t>
                      </a:r>
                      <a:r>
                        <a:rPr lang="ru-RU" i="1" baseline="0" dirty="0" smtClean="0">
                          <a:solidFill>
                            <a:srgbClr val="002060"/>
                          </a:solidFill>
                          <a:latin typeface="Times New Roman" pitchFamily="18" charset="0"/>
                          <a:cs typeface="Times New Roman" pitchFamily="18" charset="0"/>
                        </a:rPr>
                        <a:t> с текстом.</a:t>
                      </a:r>
                    </a:p>
                    <a:p>
                      <a:endParaRPr lang="ru-RU" i="1" baseline="0" dirty="0" smtClean="0">
                        <a:solidFill>
                          <a:srgbClr val="002060"/>
                        </a:solidFill>
                        <a:latin typeface="Times New Roman" pitchFamily="18" charset="0"/>
                        <a:cs typeface="Times New Roman" pitchFamily="18" charset="0"/>
                      </a:endParaRPr>
                    </a:p>
                    <a:p>
                      <a:endParaRPr lang="ru-RU" i="1" dirty="0">
                        <a:solidFill>
                          <a:srgbClr val="002060"/>
                        </a:solidFill>
                        <a:latin typeface="Times New Roman" pitchFamily="18" charset="0"/>
                        <a:cs typeface="Times New Roman" pitchFamily="18" charset="0"/>
                      </a:endParaRPr>
                    </a:p>
                  </a:txBody>
                  <a:tcPr/>
                </a:tc>
              </a:tr>
            </a:tbl>
          </a:graphicData>
        </a:graphic>
      </p:graphicFrame>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85728"/>
            <a:ext cx="8429684" cy="7201972"/>
          </a:xfrm>
        </p:spPr>
        <p:txBody>
          <a:bodyPr/>
          <a:lstStyle/>
          <a:p>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Письменная </a:t>
            </a:r>
            <a:r>
              <a:rPr lang="ru-RU" sz="2000" dirty="0">
                <a:solidFill>
                  <a:srgbClr val="000099"/>
                </a:solidFill>
                <a:effectLst/>
                <a:latin typeface="Times New Roman" pitchFamily="18" charset="0"/>
                <a:cs typeface="Times New Roman" pitchFamily="18" charset="0"/>
              </a:rPr>
              <a:t>работа, вырабатывающая умение находить числительные в тексте.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Вы теперь многое знаете о числительных и можете сказать, почему «лишние» слова, найденные нами в начале урока, числительные?</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a:t>
            </a:r>
            <a:r>
              <a:rPr lang="ru-RU" sz="2000" i="1" dirty="0" smtClean="0">
                <a:solidFill>
                  <a:srgbClr val="000099"/>
                </a:solidFill>
                <a:effectLst/>
                <a:latin typeface="Times New Roman" pitchFamily="18" charset="0"/>
                <a:cs typeface="Times New Roman" pitchFamily="18" charset="0"/>
              </a:rPr>
              <a:t> Обозначают </a:t>
            </a:r>
            <a:r>
              <a:rPr lang="ru-RU" sz="2000" i="1" dirty="0">
                <a:solidFill>
                  <a:srgbClr val="000099"/>
                </a:solidFill>
                <a:effectLst/>
                <a:latin typeface="Times New Roman" pitchFamily="18" charset="0"/>
                <a:cs typeface="Times New Roman" pitchFamily="18" charset="0"/>
              </a:rPr>
              <a:t>порядок при счёте.</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Значит, вы сможете обнаружить и другие числительные в тексте. Предлагаю списать текст упр. 457, подчеркнув все числительные, особое внимание обращая на их правописание.</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Самостоятельная работа учащихся. Списывание текста. Текст интересен тем, что в нем </a:t>
            </a:r>
            <a:r>
              <a:rPr lang="ru-RU" sz="2000" dirty="0" smtClean="0">
                <a:solidFill>
                  <a:srgbClr val="000099"/>
                </a:solidFill>
                <a:effectLst/>
                <a:latin typeface="Times New Roman" pitchFamily="18" charset="0"/>
                <a:cs typeface="Times New Roman" pitchFamily="18" charset="0"/>
              </a:rPr>
              <a:t>есть </a:t>
            </a:r>
            <a:r>
              <a:rPr lang="ru-RU" sz="2000" dirty="0">
                <a:solidFill>
                  <a:srgbClr val="000099"/>
                </a:solidFill>
                <a:effectLst/>
                <a:latin typeface="Times New Roman" pitchFamily="18" charset="0"/>
                <a:cs typeface="Times New Roman" pitchFamily="18" charset="0"/>
              </a:rPr>
              <a:t>слово «миллион</a:t>
            </a:r>
            <a:r>
              <a:rPr lang="ru-RU" sz="2000" dirty="0" smtClean="0">
                <a:solidFill>
                  <a:srgbClr val="000099"/>
                </a:solidFill>
                <a:effectLst/>
                <a:latin typeface="Times New Roman" pitchFamily="18" charset="0"/>
                <a:cs typeface="Times New Roman" pitchFamily="18" charset="0"/>
              </a:rPr>
              <a:t>».</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По окончании списывания учащимся предлагается назвать числительные. Среди ответов обязательно звучит «миллион</a:t>
            </a:r>
            <a:r>
              <a:rPr lang="ru-RU" sz="2000" dirty="0" smtClean="0">
                <a:solidFill>
                  <a:srgbClr val="000099"/>
                </a:solidFill>
                <a:effectLst/>
                <a:latin typeface="Times New Roman" pitchFamily="18" charset="0"/>
                <a:cs typeface="Times New Roman" pitchFamily="18" charset="0"/>
              </a:rPr>
              <a:t>».</a:t>
            </a:r>
            <a:br>
              <a:rPr lang="ru-RU" sz="2000" dirty="0" smtClean="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smtClean="0">
                <a:solidFill>
                  <a:srgbClr val="000099"/>
                </a:solidFill>
                <a:effectLst/>
                <a:latin typeface="Times New Roman" pitchFamily="18" charset="0"/>
                <a:cs typeface="Times New Roman" pitchFamily="18" charset="0"/>
              </a:rPr>
              <a:t>Как можно убедиться, что мы не ошиблись и это слово тоже числительное?</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a:t>
            </a:r>
            <a:r>
              <a:rPr lang="ru-RU" sz="2000" i="1" dirty="0">
                <a:solidFill>
                  <a:srgbClr val="000099"/>
                </a:solidFill>
                <a:effectLst/>
                <a:latin typeface="Times New Roman" pitchFamily="18" charset="0"/>
                <a:cs typeface="Times New Roman" pitchFamily="18" charset="0"/>
              </a:rPr>
              <a:t>Обратиться к  </a:t>
            </a:r>
            <a:r>
              <a:rPr lang="ru-RU" sz="2000" i="1" dirty="0" smtClean="0">
                <a:solidFill>
                  <a:srgbClr val="000099"/>
                </a:solidFill>
                <a:effectLst/>
                <a:latin typeface="Times New Roman" pitchFamily="18" charset="0"/>
                <a:cs typeface="Times New Roman" pitchFamily="18" charset="0"/>
              </a:rPr>
              <a:t>справочникам.</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Работа со </a:t>
            </a:r>
            <a:r>
              <a:rPr lang="ru-RU" sz="2000" i="1" dirty="0" smtClean="0">
                <a:solidFill>
                  <a:srgbClr val="000099"/>
                </a:solidFill>
                <a:effectLst/>
                <a:latin typeface="Times New Roman" pitchFamily="18" charset="0"/>
                <a:cs typeface="Times New Roman" pitchFamily="18" charset="0"/>
              </a:rPr>
              <a:t>статьями  справочника </a:t>
            </a:r>
            <a:r>
              <a:rPr lang="ru-RU" sz="2000" i="1" dirty="0">
                <a:solidFill>
                  <a:srgbClr val="000099"/>
                </a:solidFill>
                <a:effectLst/>
                <a:latin typeface="Times New Roman" pitchFamily="18" charset="0"/>
                <a:cs typeface="Times New Roman" pitchFamily="18" charset="0"/>
              </a:rPr>
              <a:t>«Грамматика — 80» </a:t>
            </a:r>
            <a:r>
              <a:rPr lang="ru-RU" sz="2000" i="1" dirty="0" smtClean="0">
                <a:solidFill>
                  <a:srgbClr val="000099"/>
                </a:solidFill>
                <a:effectLst/>
                <a:latin typeface="Times New Roman" pitchFamily="18" charset="0"/>
                <a:cs typeface="Times New Roman" pitchFamily="18" charset="0"/>
              </a:rPr>
              <a:t>, </a:t>
            </a:r>
            <a:r>
              <a:rPr lang="ru-RU" sz="2000" i="1" dirty="0" err="1" smtClean="0">
                <a:solidFill>
                  <a:srgbClr val="000099"/>
                </a:solidFill>
                <a:effectLst/>
                <a:latin typeface="Times New Roman" pitchFamily="18" charset="0"/>
                <a:cs typeface="Times New Roman" pitchFamily="18" charset="0"/>
              </a:rPr>
              <a:t>Н.М.Шанского</a:t>
            </a:r>
            <a:r>
              <a:rPr lang="ru-RU" sz="2000" i="1" dirty="0" smtClean="0">
                <a:solidFill>
                  <a:srgbClr val="000099"/>
                </a:solidFill>
                <a:effectLst/>
                <a:latin typeface="Times New Roman" pitchFamily="18" charset="0"/>
                <a:cs typeface="Times New Roman" pitchFamily="18" charset="0"/>
              </a:rPr>
              <a:t> </a:t>
            </a:r>
            <a:r>
              <a:rPr lang="ru-RU" sz="2000" i="1" dirty="0">
                <a:solidFill>
                  <a:srgbClr val="000099"/>
                </a:solidFill>
                <a:effectLst/>
                <a:latin typeface="Times New Roman" pitchFamily="18" charset="0"/>
                <a:cs typeface="Times New Roman" pitchFamily="18" charset="0"/>
              </a:rPr>
              <a:t>и </a:t>
            </a:r>
            <a:r>
              <a:rPr lang="ru-RU" sz="2000" i="1" dirty="0" err="1">
                <a:solidFill>
                  <a:srgbClr val="000099"/>
                </a:solidFill>
                <a:effectLst/>
                <a:latin typeface="Times New Roman" pitchFamily="18" charset="0"/>
                <a:cs typeface="Times New Roman" pitchFamily="18" charset="0"/>
              </a:rPr>
              <a:t>В.В.Бабайцевой</a:t>
            </a:r>
            <a:r>
              <a:rPr lang="ru-RU" sz="2000" i="1" dirty="0">
                <a:solidFill>
                  <a:srgbClr val="000099"/>
                </a:solidFill>
                <a:effectLst/>
                <a:latin typeface="Times New Roman" pitchFamily="18" charset="0"/>
                <a:cs typeface="Times New Roman" pitchFamily="18" charset="0"/>
              </a:rPr>
              <a:t> </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К какой части речи относит это  </a:t>
            </a:r>
            <a:r>
              <a:rPr lang="ru-RU" sz="2000" i="1" dirty="0" smtClean="0">
                <a:solidFill>
                  <a:srgbClr val="000099"/>
                </a:solidFill>
                <a:effectLst/>
                <a:latin typeface="Times New Roman" pitchFamily="18" charset="0"/>
                <a:cs typeface="Times New Roman" pitchFamily="18" charset="0"/>
              </a:rPr>
              <a:t>слово справочник «Грамматика -  80»?</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a:t>
            </a:r>
            <a:r>
              <a:rPr lang="ru-RU" sz="2000" i="1" dirty="0">
                <a:solidFill>
                  <a:srgbClr val="000099"/>
                </a:solidFill>
                <a:effectLst/>
                <a:latin typeface="Times New Roman" pitchFamily="18" charset="0"/>
                <a:cs typeface="Times New Roman" pitchFamily="18" charset="0"/>
              </a:rPr>
              <a:t>К именам существительным.</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Как вы думаете, почему?</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высказывают различные предположения. Это проецирование будущих тем.</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Поскольку мы сейчас не можем ответить на этот вопрос, я предлагаю подумать над ним дома и написать миниатюру на тему: «Почему «миллион» не числительное</a:t>
            </a:r>
            <a:r>
              <a:rPr lang="ru-RU" sz="2000" i="1" dirty="0" smtClean="0">
                <a:solidFill>
                  <a:srgbClr val="000099"/>
                </a:solidFill>
                <a:effectLst/>
                <a:latin typeface="Times New Roman" pitchFamily="18" charset="0"/>
                <a:cs typeface="Times New Roman" pitchFamily="18" charset="0"/>
              </a:rPr>
              <a:t>?». «Почему «миллион» числительное?». </a:t>
            </a:r>
            <a:r>
              <a:rPr lang="ru-RU" sz="2000" i="1" dirty="0">
                <a:solidFill>
                  <a:srgbClr val="000099"/>
                </a:solidFill>
                <a:effectLst/>
                <a:latin typeface="Times New Roman" pitchFamily="18" charset="0"/>
                <a:cs typeface="Times New Roman" pitchFamily="18" charset="0"/>
              </a:rPr>
              <a:t>Кто желает, может написать на </a:t>
            </a:r>
            <a:r>
              <a:rPr lang="ru-RU" sz="2000" i="1" dirty="0">
                <a:solidFill>
                  <a:schemeClr val="accent2">
                    <a:lumMod val="50000"/>
                  </a:schemeClr>
                </a:solidFill>
                <a:effectLst/>
                <a:latin typeface="Times New Roman" pitchFamily="18" charset="0"/>
                <a:cs typeface="Times New Roman" pitchFamily="18" charset="0"/>
              </a:rPr>
              <a:t>другую тему: «Мир без числительных».</a:t>
            </a:r>
            <a:r>
              <a:rPr lang="ru-RU" sz="2000" dirty="0">
                <a:solidFill>
                  <a:schemeClr val="accent2">
                    <a:lumMod val="50000"/>
                  </a:schemeClr>
                </a:solidFill>
                <a:effectLst/>
                <a:latin typeface="Times New Roman" pitchFamily="18" charset="0"/>
                <a:cs typeface="Times New Roman" pitchFamily="18" charset="0"/>
              </a:rPr>
              <a:t/>
            </a:r>
            <a:br>
              <a:rPr lang="ru-RU" sz="2000" dirty="0">
                <a:solidFill>
                  <a:schemeClr val="accent2">
                    <a:lumMod val="50000"/>
                  </a:schemeClr>
                </a:solidFill>
                <a:effectLst/>
                <a:latin typeface="Times New Roman" pitchFamily="18" charset="0"/>
                <a:cs typeface="Times New Roman" pitchFamily="18" charset="0"/>
              </a:rPr>
            </a:br>
            <a:r>
              <a:rPr lang="ru-RU" sz="2000" dirty="0">
                <a:solidFill>
                  <a:schemeClr val="accent2">
                    <a:lumMod val="50000"/>
                  </a:schemeClr>
                </a:solidFill>
                <a:effectLst/>
                <a:latin typeface="Times New Roman" pitchFamily="18" charset="0"/>
                <a:cs typeface="Times New Roman" pitchFamily="18" charset="0"/>
              </a:rPr>
              <a:t/>
            </a:r>
            <a:br>
              <a:rPr lang="ru-RU" sz="2000" dirty="0">
                <a:solidFill>
                  <a:schemeClr val="accent2">
                    <a:lumMod val="50000"/>
                  </a:schemeClr>
                </a:solidFill>
                <a:effectLst/>
                <a:latin typeface="Times New Roman" pitchFamily="18" charset="0"/>
                <a:cs typeface="Times New Roman" pitchFamily="18" charset="0"/>
              </a:rPr>
            </a:br>
            <a:endParaRPr lang="ru-RU" sz="2000" dirty="0">
              <a:solidFill>
                <a:schemeClr val="accent2">
                  <a:lumMod val="50000"/>
                </a:schemeClr>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5816977"/>
          </a:xfrm>
        </p:spPr>
        <p:txBody>
          <a:bodyPr/>
          <a:lstStyle/>
          <a:p>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Выход на тему следующих уроков «Склонение числительных». </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Учитель. </a:t>
            </a:r>
            <a:r>
              <a:rPr lang="ru-RU" sz="2000" i="1" dirty="0" smtClean="0">
                <a:solidFill>
                  <a:srgbClr val="000099"/>
                </a:solidFill>
                <a:effectLst/>
                <a:latin typeface="Times New Roman" pitchFamily="18" charset="0"/>
                <a:cs typeface="Times New Roman" pitchFamily="18" charset="0"/>
              </a:rPr>
              <a:t>Продолжим знакомство с числительными, какие загадки нам они ещё преподнесут? Объявляется «Конкурс дикторов». Ребята, перед вами текст, ознакомьтесь  с ним. Вам предстоит прочитать его в  </a:t>
            </a:r>
            <a:r>
              <a:rPr lang="ru-RU" sz="2000" i="1" dirty="0">
                <a:solidFill>
                  <a:srgbClr val="000099"/>
                </a:solidFill>
                <a:effectLst/>
                <a:latin typeface="Times New Roman" pitchFamily="18" charset="0"/>
                <a:cs typeface="Times New Roman" pitchFamily="18" charset="0"/>
              </a:rPr>
              <a:t>эфире, не сделав ошибок.</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читают текст «про себя».</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Текст. </a:t>
            </a:r>
            <a:r>
              <a:rPr lang="ru-RU" sz="2000" i="1" dirty="0">
                <a:solidFill>
                  <a:srgbClr val="000099"/>
                </a:solidFill>
                <a:effectLst/>
                <a:latin typeface="Times New Roman" pitchFamily="18" charset="0"/>
                <a:cs typeface="Times New Roman" pitchFamily="18" charset="0"/>
              </a:rPr>
              <a:t>В середине 17 века население Земли составляло лишь 545 миллионов человек. Ровно через 100 лет оно увеличилось до 725 миллионов. Ещё через столетие население земного шара перевалило через миллиард и стало равняться 1 миллиарду 171 миллиону человек. В середине 20 века оно достигло 2 миллиардов 517 миллионов.</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Конкурс. Выступают в качестве дикторов 2-3 ученика. Никто не может прочесть данный текст, правильно произнося числительные, без особой тренировки</a:t>
            </a:r>
            <a:r>
              <a:rPr lang="ru-RU" sz="2000" dirty="0" smtClean="0">
                <a:solidFill>
                  <a:srgbClr val="000099"/>
                </a:solidFill>
                <a:effectLst/>
                <a:latin typeface="Times New Roman" pitchFamily="18" charset="0"/>
                <a:cs typeface="Times New Roman" pitchFamily="18" charset="0"/>
              </a:rPr>
              <a:t>.</a:t>
            </a:r>
            <a:br>
              <a:rPr lang="ru-RU" sz="2000" dirty="0" smtClean="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Что же получается? Неужели никто из вас не сможет стать диктором телевидения? Чем же можно помочь?</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Варианты ответов. </a:t>
            </a:r>
            <a:r>
              <a:rPr lang="ru-RU" sz="2000" i="1" dirty="0">
                <a:solidFill>
                  <a:srgbClr val="000099"/>
                </a:solidFill>
                <a:effectLst/>
                <a:latin typeface="Times New Roman" pitchFamily="18" charset="0"/>
                <a:cs typeface="Times New Roman" pitchFamily="18" charset="0"/>
              </a:rPr>
              <a:t>Научиться правильно произносить числительные. Узнать, как правильно изменять числительные по падежам.</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Это мы запланируем на следующие уроки - </a:t>
            </a:r>
            <a:r>
              <a:rPr lang="ru-RU" sz="2000" i="1" dirty="0" smtClean="0">
                <a:solidFill>
                  <a:srgbClr val="000099"/>
                </a:solidFill>
                <a:effectLst/>
                <a:latin typeface="Times New Roman" pitchFamily="18" charset="0"/>
                <a:cs typeface="Times New Roman" pitchFamily="18" charset="0"/>
              </a:rPr>
              <a:t>путешествия </a:t>
            </a:r>
            <a:r>
              <a:rPr lang="ru-RU" sz="2000" i="1" dirty="0">
                <a:solidFill>
                  <a:srgbClr val="000099"/>
                </a:solidFill>
                <a:effectLst/>
                <a:latin typeface="Times New Roman" pitchFamily="18" charset="0"/>
                <a:cs typeface="Times New Roman" pitchFamily="18" charset="0"/>
              </a:rPr>
              <a:t>по </a:t>
            </a:r>
            <a:r>
              <a:rPr lang="ru-RU" sz="2000" i="1" dirty="0" err="1">
                <a:solidFill>
                  <a:srgbClr val="000099"/>
                </a:solidFill>
                <a:effectLst/>
                <a:latin typeface="Times New Roman" pitchFamily="18" charset="0"/>
                <a:cs typeface="Times New Roman" pitchFamily="18" charset="0"/>
              </a:rPr>
              <a:t>Лингвинии</a:t>
            </a:r>
            <a:r>
              <a:rPr lang="ru-RU" sz="2000" i="1" dirty="0">
                <a:solidFill>
                  <a:srgbClr val="000099"/>
                </a:solidFill>
                <a:effectLst/>
                <a:latin typeface="Times New Roman" pitchFamily="18" charset="0"/>
                <a:cs typeface="Times New Roman" pitchFamily="18" charset="0"/>
              </a:rPr>
              <a:t>.</a:t>
            </a:r>
            <a:br>
              <a:rPr lang="ru-RU" sz="2000" i="1"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endParaRPr lang="ru-RU" sz="2000" dirty="0">
              <a:solidFill>
                <a:srgbClr val="000099"/>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3" name="Таблица 2"/>
          <p:cNvGraphicFramePr>
            <a:graphicFrameLocks noGrp="1"/>
          </p:cNvGraphicFramePr>
          <p:nvPr/>
        </p:nvGraphicFramePr>
        <p:xfrm>
          <a:off x="142844" y="785794"/>
          <a:ext cx="8858312" cy="6492240"/>
        </p:xfrm>
        <a:graphic>
          <a:graphicData uri="http://schemas.openxmlformats.org/drawingml/2006/table">
            <a:tbl>
              <a:tblPr firstRow="1" bandRow="1">
                <a:tableStyleId>{21E4AEA4-8DFA-4A89-87EB-49C32662AFE0}</a:tableStyleId>
              </a:tblPr>
              <a:tblGrid>
                <a:gridCol w="2214578"/>
                <a:gridCol w="2214578"/>
                <a:gridCol w="2214578"/>
                <a:gridCol w="2214578"/>
              </a:tblGrid>
              <a:tr h="676443">
                <a:tc>
                  <a:txBody>
                    <a:bodyPr/>
                    <a:lstStyle/>
                    <a:p>
                      <a:r>
                        <a:rPr lang="ru-RU" dirty="0" smtClean="0">
                          <a:latin typeface="Times New Roman" pitchFamily="18" charset="0"/>
                          <a:cs typeface="Times New Roman" pitchFamily="18" charset="0"/>
                        </a:rPr>
                        <a:t>Этапы урока</a:t>
                      </a:r>
                      <a:endParaRPr lang="ru-RU" dirty="0">
                        <a:latin typeface="Times New Roman" pitchFamily="18" charset="0"/>
                        <a:cs typeface="Times New Roman" pitchFamily="18" charset="0"/>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latin typeface="Times New Roman" pitchFamily="18" charset="0"/>
                          <a:cs typeface="Times New Roman" pitchFamily="18" charset="0"/>
                        </a:rPr>
                        <a:t>Задачи</a:t>
                      </a:r>
                    </a:p>
                    <a:p>
                      <a:endParaRPr lang="ru-RU" dirty="0">
                        <a:latin typeface="Times New Roman" pitchFamily="18" charset="0"/>
                        <a:cs typeface="Times New Roman" pitchFamily="18" charset="0"/>
                      </a:endParaRPr>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latin typeface="Times New Roman" pitchFamily="18" charset="0"/>
                          <a:cs typeface="Times New Roman" pitchFamily="18" charset="0"/>
                        </a:rPr>
                        <a:t>Действия учителя</a:t>
                      </a:r>
                    </a:p>
                    <a:p>
                      <a:endParaRPr lang="ru-RU" dirty="0"/>
                    </a:p>
                  </a:txBody>
                  <a:tcPr/>
                </a:tc>
                <a:tc>
                  <a:txBody>
                    <a:bodyPr/>
                    <a:lstStyle/>
                    <a:p>
                      <a:pPr marL="0" marR="0" indent="0" algn="l" defTabSz="914363" rtl="0" eaLnBrk="1" fontAlgn="auto" latinLnBrk="0" hangingPunct="1">
                        <a:lnSpc>
                          <a:spcPct val="100000"/>
                        </a:lnSpc>
                        <a:spcBef>
                          <a:spcPts val="0"/>
                        </a:spcBef>
                        <a:spcAft>
                          <a:spcPts val="0"/>
                        </a:spcAft>
                        <a:buClrTx/>
                        <a:buSzTx/>
                        <a:buFontTx/>
                        <a:buNone/>
                        <a:tabLst/>
                        <a:defRPr/>
                      </a:pPr>
                      <a:r>
                        <a:rPr lang="ru-RU" dirty="0" smtClean="0">
                          <a:latin typeface="Times New Roman" pitchFamily="18" charset="0"/>
                          <a:cs typeface="Times New Roman" pitchFamily="18" charset="0"/>
                        </a:rPr>
                        <a:t>Действия учащихся</a:t>
                      </a:r>
                    </a:p>
                    <a:p>
                      <a:endParaRPr lang="ru-RU" dirty="0"/>
                    </a:p>
                  </a:txBody>
                  <a:tcPr/>
                </a:tc>
              </a:tr>
              <a:tr h="676443">
                <a:tc>
                  <a:txBody>
                    <a:bodyPr/>
                    <a:lstStyle/>
                    <a:p>
                      <a:r>
                        <a:rPr lang="ru-RU" sz="1800" b="1" i="1" dirty="0" smtClean="0">
                          <a:ln w="11430"/>
                          <a:solidFill>
                            <a:srgbClr val="002060"/>
                          </a:solidFill>
                          <a:effectLst/>
                          <a:latin typeface="Times New Roman" pitchFamily="18" charset="0"/>
                          <a:cs typeface="Times New Roman" pitchFamily="18" charset="0"/>
                        </a:rPr>
                        <a:t>«Рефлексия»</a:t>
                      </a:r>
                      <a:r>
                        <a:rPr lang="ru-RU" sz="1800" b="1" i="1" baseline="0" dirty="0" smtClean="0">
                          <a:ln w="11430"/>
                          <a:solidFill>
                            <a:srgbClr val="002060"/>
                          </a:solidFill>
                          <a:effectLst/>
                          <a:latin typeface="Times New Roman" pitchFamily="18" charset="0"/>
                          <a:cs typeface="Times New Roman" pitchFamily="18" charset="0"/>
                        </a:rPr>
                        <a:t> </a:t>
                      </a:r>
                    </a:p>
                    <a:p>
                      <a:r>
                        <a:rPr lang="ru-RU" sz="1800" b="0" i="1" baseline="0" dirty="0" smtClean="0">
                          <a:ln w="11430"/>
                          <a:solidFill>
                            <a:srgbClr val="002060"/>
                          </a:solidFill>
                          <a:effectLst/>
                          <a:latin typeface="Times New Roman" pitchFamily="18" charset="0"/>
                          <a:cs typeface="Times New Roman" pitchFamily="18" charset="0"/>
                        </a:rPr>
                        <a:t>(8 мин.)</a:t>
                      </a:r>
                      <a:r>
                        <a:rPr lang="ru-RU" sz="1800" b="0"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t/>
                      </a:r>
                      <a:br>
                        <a:rPr lang="ru-RU" sz="1800" b="0" i="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itchFamily="18" charset="0"/>
                          <a:cs typeface="Times New Roman" pitchFamily="18" charset="0"/>
                        </a:rPr>
                      </a:br>
                      <a:endParaRPr lang="ru-RU" sz="1800" b="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r>
                        <a:rPr lang="ru-RU" sz="1800" i="1" dirty="0" smtClean="0">
                          <a:solidFill>
                            <a:srgbClr val="002060"/>
                          </a:solidFill>
                          <a:effectLst/>
                          <a:latin typeface="Times New Roman" pitchFamily="18" charset="0"/>
                          <a:cs typeface="Times New Roman" pitchFamily="18" charset="0"/>
                        </a:rPr>
                        <a:t>Прием «</a:t>
                      </a:r>
                      <a:r>
                        <a:rPr lang="ru-RU" sz="1800" i="1" dirty="0" err="1" smtClean="0">
                          <a:solidFill>
                            <a:srgbClr val="002060"/>
                          </a:solidFill>
                          <a:effectLst/>
                          <a:latin typeface="Times New Roman" pitchFamily="18" charset="0"/>
                          <a:cs typeface="Times New Roman" pitchFamily="18" charset="0"/>
                        </a:rPr>
                        <a:t>синквейн</a:t>
                      </a:r>
                      <a:r>
                        <a:rPr lang="ru-RU" sz="1800" i="1" dirty="0" smtClean="0">
                          <a:solidFill>
                            <a:srgbClr val="002060"/>
                          </a:solidFill>
                          <a:effectLst/>
                          <a:latin typeface="Times New Roman" pitchFamily="18" charset="0"/>
                          <a:cs typeface="Times New Roman" pitchFamily="18" charset="0"/>
                        </a:rPr>
                        <a:t>».</a:t>
                      </a: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r>
                        <a:rPr lang="ru-RU" sz="1800" i="1" dirty="0" smtClean="0">
                          <a:solidFill>
                            <a:srgbClr val="002060"/>
                          </a:solidFill>
                          <a:effectLst/>
                          <a:latin typeface="Times New Roman" pitchFamily="18" charset="0"/>
                          <a:cs typeface="Times New Roman" pitchFamily="18" charset="0"/>
                        </a:rPr>
                        <a:t>Итоги</a:t>
                      </a:r>
                      <a:r>
                        <a:rPr lang="ru-RU" sz="1800" i="1" baseline="0" dirty="0" smtClean="0">
                          <a:solidFill>
                            <a:srgbClr val="002060"/>
                          </a:solidFill>
                          <a:effectLst/>
                          <a:latin typeface="Times New Roman" pitchFamily="18" charset="0"/>
                          <a:cs typeface="Times New Roman" pitchFamily="18" charset="0"/>
                        </a:rPr>
                        <a:t> урока </a:t>
                      </a:r>
                    </a:p>
                    <a:p>
                      <a:r>
                        <a:rPr lang="ru-RU" sz="1800" dirty="0" smtClean="0">
                          <a:solidFill>
                            <a:srgbClr val="002060"/>
                          </a:solidFill>
                          <a:latin typeface="Times New Roman" pitchFamily="18" charset="0"/>
                          <a:cs typeface="Times New Roman" pitchFamily="18" charset="0"/>
                        </a:rPr>
                        <a:t/>
                      </a:r>
                      <a:br>
                        <a:rPr lang="ru-RU" sz="1800" dirty="0" smtClean="0">
                          <a:solidFill>
                            <a:srgbClr val="002060"/>
                          </a:solidFill>
                          <a:latin typeface="Times New Roman" pitchFamily="18" charset="0"/>
                          <a:cs typeface="Times New Roman" pitchFamily="18" charset="0"/>
                        </a:rPr>
                      </a:br>
                      <a:endParaRPr lang="ru-RU" dirty="0">
                        <a:solidFill>
                          <a:srgbClr val="002060"/>
                        </a:solidFill>
                      </a:endParaRPr>
                    </a:p>
                  </a:txBody>
                  <a:tcPr/>
                </a:tc>
                <a:tc>
                  <a:txBody>
                    <a:bodyPr/>
                    <a:lstStyle/>
                    <a:p>
                      <a:r>
                        <a:rPr lang="ru-RU" sz="1800" dirty="0" smtClean="0">
                          <a:solidFill>
                            <a:srgbClr val="005686"/>
                          </a:solidFill>
                          <a:effectLst/>
                          <a:latin typeface="Times New Roman" pitchFamily="18" charset="0"/>
                          <a:cs typeface="Times New Roman" pitchFamily="18" charset="0"/>
                        </a:rPr>
                        <a:t> </a:t>
                      </a:r>
                      <a:r>
                        <a:rPr lang="ru-RU" sz="1800" i="1" dirty="0" smtClean="0">
                          <a:solidFill>
                            <a:srgbClr val="002060"/>
                          </a:solidFill>
                          <a:effectLst/>
                          <a:latin typeface="Times New Roman" pitchFamily="18" charset="0"/>
                          <a:cs typeface="Times New Roman" pitchFamily="18" charset="0"/>
                        </a:rPr>
                        <a:t>Рефлексия процесса учения. Выведение знаний на уровень понимания и</a:t>
                      </a:r>
                      <a:r>
                        <a:rPr lang="ru-RU" sz="1800" i="1" baseline="0" dirty="0" smtClean="0">
                          <a:solidFill>
                            <a:srgbClr val="002060"/>
                          </a:solidFill>
                          <a:effectLst/>
                          <a:latin typeface="Times New Roman" pitchFamily="18" charset="0"/>
                          <a:cs typeface="Times New Roman" pitchFamily="18" charset="0"/>
                        </a:rPr>
                        <a:t> </a:t>
                      </a:r>
                      <a:r>
                        <a:rPr lang="ru-RU" sz="1800" i="1" dirty="0" smtClean="0">
                          <a:solidFill>
                            <a:srgbClr val="002060"/>
                          </a:solidFill>
                          <a:effectLst/>
                          <a:latin typeface="Times New Roman" pitchFamily="18" charset="0"/>
                          <a:cs typeface="Times New Roman" pitchFamily="18" charset="0"/>
                        </a:rPr>
                        <a:t>осмысления.</a:t>
                      </a: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r>
                        <a:rPr lang="ru-RU" sz="1800" i="1" kern="1200" dirty="0" smtClean="0">
                          <a:solidFill>
                            <a:srgbClr val="002060"/>
                          </a:solidFill>
                          <a:latin typeface="Times New Roman" pitchFamily="18" charset="0"/>
                          <a:ea typeface="+mn-ea"/>
                          <a:cs typeface="Times New Roman" pitchFamily="18" charset="0"/>
                        </a:rPr>
                        <a:t>Найти в учебном материале наиболее важные элементы, сделать выводы и выразить всё это в кратких заключениях.</a:t>
                      </a: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r>
                        <a:rPr lang="ru-RU" sz="1800" i="1" kern="1200" dirty="0" smtClean="0">
                          <a:solidFill>
                            <a:srgbClr val="002060"/>
                          </a:solidFill>
                          <a:latin typeface="Times New Roman" pitchFamily="18" charset="0"/>
                          <a:ea typeface="+mn-ea"/>
                          <a:cs typeface="Times New Roman" pitchFamily="18" charset="0"/>
                        </a:rPr>
                        <a:t>Подвести итог.</a:t>
                      </a:r>
                      <a:r>
                        <a:rPr lang="ru-RU" sz="1800" i="1" kern="1200" baseline="0" dirty="0" smtClean="0">
                          <a:solidFill>
                            <a:srgbClr val="002060"/>
                          </a:solidFill>
                          <a:latin typeface="Times New Roman" pitchFamily="18" charset="0"/>
                          <a:ea typeface="+mn-ea"/>
                          <a:cs typeface="Times New Roman" pitchFamily="18" charset="0"/>
                        </a:rPr>
                        <a:t> </a:t>
                      </a:r>
                      <a:r>
                        <a:rPr lang="ru-RU" sz="1800" i="1" kern="1200" dirty="0" smtClean="0">
                          <a:solidFill>
                            <a:srgbClr val="002060"/>
                          </a:solidFill>
                          <a:latin typeface="Times New Roman" pitchFamily="18" charset="0"/>
                          <a:ea typeface="+mn-ea"/>
                          <a:cs typeface="Times New Roman" pitchFamily="18" charset="0"/>
                        </a:rPr>
                        <a:t>Дать</a:t>
                      </a:r>
                      <a:r>
                        <a:rPr lang="ru-RU" sz="1800" i="1" kern="1200" baseline="0" dirty="0" smtClean="0">
                          <a:solidFill>
                            <a:srgbClr val="002060"/>
                          </a:solidFill>
                          <a:latin typeface="Times New Roman" pitchFamily="18" charset="0"/>
                          <a:ea typeface="+mn-ea"/>
                          <a:cs typeface="Times New Roman" pitchFamily="18" charset="0"/>
                        </a:rPr>
                        <a:t> оценку своей работе.</a:t>
                      </a:r>
                      <a:endParaRPr lang="ru-RU" sz="180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latin typeface="Times New Roman" pitchFamily="18" charset="0"/>
                        <a:ea typeface="+mn-ea"/>
                        <a:cs typeface="Times New Roman" pitchFamily="18" charset="0"/>
                      </a:endParaRPr>
                    </a:p>
                    <a:p>
                      <a:pPr marL="0" marR="0" indent="0" algn="l" defTabSz="914363" rtl="0" eaLnBrk="1" fontAlgn="auto" latinLnBrk="0" hangingPunct="1">
                        <a:lnSpc>
                          <a:spcPct val="100000"/>
                        </a:lnSpc>
                        <a:spcBef>
                          <a:spcPts val="0"/>
                        </a:spcBef>
                        <a:spcAft>
                          <a:spcPts val="0"/>
                        </a:spcAft>
                        <a:buClrTx/>
                        <a:buSzTx/>
                        <a:buFontTx/>
                        <a:buNone/>
                        <a:tabLst/>
                        <a:defRPr/>
                      </a:pPr>
                      <a:endParaRPr lang="ru-RU" sz="1800" i="1" kern="1200" dirty="0" smtClean="0">
                        <a:solidFill>
                          <a:srgbClr val="002060"/>
                        </a:solidFill>
                        <a:latin typeface="Times New Roman" pitchFamily="18" charset="0"/>
                        <a:ea typeface="+mn-ea"/>
                        <a:cs typeface="Times New Roman" pitchFamily="18" charset="0"/>
                      </a:endParaRPr>
                    </a:p>
                    <a:p>
                      <a:endParaRPr lang="ru-RU" dirty="0"/>
                    </a:p>
                  </a:txBody>
                  <a:tcPr/>
                </a:tc>
                <a:tc>
                  <a:txBody>
                    <a:bodyPr/>
                    <a:lstStyle/>
                    <a:p>
                      <a:r>
                        <a:rPr lang="ru-RU" sz="1800" i="1" kern="1200" dirty="0" smtClean="0">
                          <a:solidFill>
                            <a:srgbClr val="002060"/>
                          </a:solidFill>
                          <a:latin typeface="Times New Roman" pitchFamily="18" charset="0"/>
                          <a:ea typeface="+mn-ea"/>
                          <a:cs typeface="Times New Roman" pitchFamily="18" charset="0"/>
                        </a:rPr>
                        <a:t>Возвращает к вопросам, которые учащиеся ставили перед собой на стадии вызова. </a:t>
                      </a:r>
                    </a:p>
                    <a:p>
                      <a:endParaRPr lang="ru-RU" sz="1800" i="1" kern="1200" dirty="0" smtClean="0">
                        <a:solidFill>
                          <a:srgbClr val="002060"/>
                        </a:solidFill>
                        <a:latin typeface="Times New Roman" pitchFamily="18" charset="0"/>
                        <a:ea typeface="+mn-ea"/>
                        <a:cs typeface="Times New Roman" pitchFamily="18" charset="0"/>
                      </a:endParaRPr>
                    </a:p>
                    <a:p>
                      <a:r>
                        <a:rPr lang="ru-RU" sz="1800" i="1" kern="1200" dirty="0" smtClean="0">
                          <a:solidFill>
                            <a:srgbClr val="002060"/>
                          </a:solidFill>
                          <a:latin typeface="Times New Roman" pitchFamily="18" charset="0"/>
                          <a:ea typeface="+mn-ea"/>
                          <a:cs typeface="Times New Roman" pitchFamily="18" charset="0"/>
                        </a:rPr>
                        <a:t>Напоминает</a:t>
                      </a:r>
                      <a:r>
                        <a:rPr lang="ru-RU" sz="1800" i="1" kern="1200" baseline="0" dirty="0" smtClean="0">
                          <a:solidFill>
                            <a:srgbClr val="002060"/>
                          </a:solidFill>
                          <a:latin typeface="Times New Roman" pitchFamily="18" charset="0"/>
                          <a:ea typeface="+mn-ea"/>
                          <a:cs typeface="Times New Roman" pitchFamily="18" charset="0"/>
                        </a:rPr>
                        <a:t>  правила составления </a:t>
                      </a:r>
                      <a:r>
                        <a:rPr lang="ru-RU" sz="1800" i="1" kern="1200" baseline="0" dirty="0" err="1" smtClean="0">
                          <a:solidFill>
                            <a:srgbClr val="002060"/>
                          </a:solidFill>
                          <a:latin typeface="Times New Roman" pitchFamily="18" charset="0"/>
                          <a:ea typeface="+mn-ea"/>
                          <a:cs typeface="Times New Roman" pitchFamily="18" charset="0"/>
                        </a:rPr>
                        <a:t>синквейна</a:t>
                      </a:r>
                      <a:r>
                        <a:rPr lang="ru-RU" sz="1800" i="1" kern="1200" baseline="0" dirty="0" smtClean="0">
                          <a:solidFill>
                            <a:srgbClr val="002060"/>
                          </a:solidFill>
                          <a:latin typeface="Times New Roman" pitchFamily="18" charset="0"/>
                          <a:ea typeface="+mn-ea"/>
                          <a:cs typeface="Times New Roman" pitchFamily="18" charset="0"/>
                        </a:rPr>
                        <a:t>.</a:t>
                      </a:r>
                      <a:endParaRPr lang="ru-RU" sz="1800" i="1" kern="1200" dirty="0" smtClean="0">
                        <a:solidFill>
                          <a:srgbClr val="002060"/>
                        </a:solidFill>
                        <a:latin typeface="Times New Roman" pitchFamily="18" charset="0"/>
                        <a:ea typeface="+mn-ea"/>
                        <a:cs typeface="Times New Roman" pitchFamily="18" charset="0"/>
                      </a:endParaRPr>
                    </a:p>
                    <a:p>
                      <a:endParaRPr lang="ru-RU" sz="1800" i="1" kern="1200" dirty="0" smtClean="0">
                        <a:solidFill>
                          <a:srgbClr val="002060"/>
                        </a:solidFill>
                        <a:latin typeface="Times New Roman" pitchFamily="18" charset="0"/>
                        <a:ea typeface="+mn-ea"/>
                        <a:cs typeface="Times New Roman" pitchFamily="18" charset="0"/>
                      </a:endParaRPr>
                    </a:p>
                    <a:p>
                      <a:endParaRPr lang="ru-RU" sz="1800" i="1" kern="1200" dirty="0" smtClean="0">
                        <a:solidFill>
                          <a:srgbClr val="002060"/>
                        </a:solidFill>
                        <a:latin typeface="Times New Roman" pitchFamily="18" charset="0"/>
                        <a:ea typeface="+mn-ea"/>
                        <a:cs typeface="Times New Roman" pitchFamily="18" charset="0"/>
                      </a:endParaRPr>
                    </a:p>
                    <a:p>
                      <a:endParaRPr lang="ru-RU" sz="1800" i="1" kern="1200" dirty="0" smtClean="0">
                        <a:solidFill>
                          <a:srgbClr val="002060"/>
                        </a:solidFill>
                        <a:latin typeface="Times New Roman" pitchFamily="18" charset="0"/>
                        <a:ea typeface="+mn-ea"/>
                        <a:cs typeface="Times New Roman" pitchFamily="18" charset="0"/>
                      </a:endParaRPr>
                    </a:p>
                    <a:p>
                      <a:endParaRPr lang="ru-RU" sz="1800" i="1" kern="1200" dirty="0" smtClean="0">
                        <a:solidFill>
                          <a:srgbClr val="002060"/>
                        </a:solidFill>
                        <a:latin typeface="Times New Roman" pitchFamily="18" charset="0"/>
                        <a:ea typeface="+mn-ea"/>
                        <a:cs typeface="Times New Roman" pitchFamily="18" charset="0"/>
                      </a:endParaRPr>
                    </a:p>
                    <a:p>
                      <a:r>
                        <a:rPr lang="ru-RU" sz="1800" i="1" kern="1200" dirty="0" smtClean="0">
                          <a:solidFill>
                            <a:srgbClr val="002060"/>
                          </a:solidFill>
                          <a:latin typeface="Times New Roman" pitchFamily="18" charset="0"/>
                          <a:ea typeface="+mn-ea"/>
                          <a:cs typeface="Times New Roman" pitchFamily="18" charset="0"/>
                        </a:rPr>
                        <a:t>Знакомит</a:t>
                      </a:r>
                      <a:r>
                        <a:rPr lang="ru-RU" sz="1800" i="1" kern="1200" baseline="0" dirty="0" smtClean="0">
                          <a:solidFill>
                            <a:srgbClr val="002060"/>
                          </a:solidFill>
                          <a:latin typeface="Times New Roman" pitchFamily="18" charset="0"/>
                          <a:ea typeface="+mn-ea"/>
                          <a:cs typeface="Times New Roman" pitchFamily="18" charset="0"/>
                        </a:rPr>
                        <a:t> с критериями оценивания  работы на уроке.</a:t>
                      </a:r>
                      <a:endParaRPr lang="ru-RU" sz="1800" i="1" kern="1200" dirty="0" smtClean="0">
                        <a:solidFill>
                          <a:srgbClr val="002060"/>
                        </a:solidFill>
                        <a:latin typeface="Times New Roman" pitchFamily="18" charset="0"/>
                        <a:ea typeface="+mn-ea"/>
                        <a:cs typeface="Times New Roman" pitchFamily="18" charset="0"/>
                      </a:endParaRPr>
                    </a:p>
                  </a:txBody>
                  <a:tcPr/>
                </a:tc>
                <a:tc>
                  <a:txBody>
                    <a:bodyPr/>
                    <a:lstStyle/>
                    <a:p>
                      <a:r>
                        <a:rPr lang="ru-RU" sz="1800" i="1" dirty="0" smtClean="0">
                          <a:solidFill>
                            <a:srgbClr val="002060"/>
                          </a:solidFill>
                          <a:effectLst/>
                          <a:latin typeface="Times New Roman" pitchFamily="18" charset="0"/>
                          <a:cs typeface="Times New Roman" pitchFamily="18" charset="0"/>
                        </a:rPr>
                        <a:t>Обсуждая, заполняют третью колонку таблицы.</a:t>
                      </a: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r>
                        <a:rPr lang="ru-RU" sz="1800" i="1" dirty="0" smtClean="0">
                          <a:solidFill>
                            <a:srgbClr val="002060"/>
                          </a:solidFill>
                          <a:effectLst/>
                          <a:latin typeface="Times New Roman" pitchFamily="18" charset="0"/>
                          <a:cs typeface="Times New Roman" pitchFamily="18" charset="0"/>
                        </a:rPr>
                        <a:t>Составляют </a:t>
                      </a:r>
                      <a:r>
                        <a:rPr lang="ru-RU" sz="1800" i="1" dirty="0" err="1" smtClean="0">
                          <a:solidFill>
                            <a:srgbClr val="002060"/>
                          </a:solidFill>
                          <a:effectLst/>
                          <a:latin typeface="Times New Roman" pitchFamily="18" charset="0"/>
                          <a:cs typeface="Times New Roman" pitchFamily="18" charset="0"/>
                        </a:rPr>
                        <a:t>синквейн</a:t>
                      </a:r>
                      <a:r>
                        <a:rPr lang="ru-RU" sz="1800" i="1" dirty="0" smtClean="0">
                          <a:solidFill>
                            <a:srgbClr val="002060"/>
                          </a:solidFill>
                          <a:effectLst/>
                          <a:latin typeface="Times New Roman" pitchFamily="18" charset="0"/>
                          <a:cs typeface="Times New Roman" pitchFamily="18" charset="0"/>
                        </a:rPr>
                        <a:t>.</a:t>
                      </a: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endParaRPr lang="ru-RU" sz="1800" i="1" dirty="0" smtClean="0">
                        <a:solidFill>
                          <a:srgbClr val="002060"/>
                        </a:solidFill>
                        <a:effectLst/>
                        <a:latin typeface="Times New Roman" pitchFamily="18" charset="0"/>
                        <a:cs typeface="Times New Roman" pitchFamily="18" charset="0"/>
                      </a:endParaRPr>
                    </a:p>
                    <a:p>
                      <a:r>
                        <a:rPr lang="ru-RU" sz="1800" i="1" dirty="0" smtClean="0">
                          <a:solidFill>
                            <a:srgbClr val="002060"/>
                          </a:solidFill>
                          <a:effectLst/>
                          <a:latin typeface="Times New Roman" pitchFamily="18" charset="0"/>
                          <a:cs typeface="Times New Roman" pitchFamily="18" charset="0"/>
                        </a:rPr>
                        <a:t>По листам самооценки оценивают свою работу на уроке.</a:t>
                      </a:r>
                    </a:p>
                    <a:p>
                      <a:endParaRPr lang="ru-RU" sz="1800" i="1" dirty="0" smtClean="0">
                        <a:solidFill>
                          <a:srgbClr val="002060"/>
                        </a:solidFill>
                        <a:effectLst/>
                        <a:latin typeface="Times New Roman" pitchFamily="18" charset="0"/>
                        <a:cs typeface="Times New Roman" pitchFamily="18" charset="0"/>
                      </a:endParaRPr>
                    </a:p>
                  </a:txBody>
                  <a:tcPr/>
                </a:tc>
              </a:tr>
            </a:tbl>
          </a:graphicData>
        </a:graphic>
      </p:graphicFrame>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6924973"/>
          </a:xfrm>
        </p:spPr>
        <p:txBody>
          <a:bodyPr/>
          <a:lstStyle/>
          <a:p>
            <a:pPr lvl="0"/>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РЕФЛЕКСИЯ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Обращение к таблице «верные и неверные утверждения»</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a:solidFill>
                  <a:srgbClr val="000099"/>
                </a:solidFill>
                <a:effectLst/>
                <a:latin typeface="Times New Roman" pitchFamily="18" charset="0"/>
                <a:cs typeface="Times New Roman" pitchFamily="18" charset="0"/>
              </a:rPr>
              <a:t>Чтобы выяснить, не ошибались ли мы в своих предположениях, вновь обратимся к таблице, которую вы заполняли в начале урока. Я вновь прочту утверждения, а вы в третьей колонке поставьте «+» или «-».</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Заполнение третьей колонки.</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Обсуждение.</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 По каким утверждениям ваше мнение совпало?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 Где вы изменили свое мнение? Почему</a:t>
            </a:r>
            <a:r>
              <a:rPr lang="ru-RU" sz="2000" dirty="0" smtClean="0">
                <a:solidFill>
                  <a:srgbClr val="000099"/>
                </a:solidFill>
                <a:effectLst/>
                <a:latin typeface="Times New Roman" pitchFamily="18" charset="0"/>
                <a:cs typeface="Times New Roman" pitchFamily="18" charset="0"/>
              </a:rPr>
              <a:t>? </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-Оцените свои ответы (см.таблицу).</a:t>
            </a:r>
            <a:br>
              <a:rPr lang="ru-RU" sz="2000" dirty="0" smtClean="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Прием </a:t>
            </a:r>
            <a:r>
              <a:rPr lang="ru-RU" sz="2000" dirty="0" err="1">
                <a:solidFill>
                  <a:srgbClr val="000099"/>
                </a:solidFill>
                <a:effectLst/>
                <a:latin typeface="Times New Roman" pitchFamily="18" charset="0"/>
                <a:cs typeface="Times New Roman" pitchFamily="18" charset="0"/>
              </a:rPr>
              <a:t>синквейн</a:t>
            </a:r>
            <a:r>
              <a:rPr lang="ru-RU" sz="2000" dirty="0">
                <a:solidFill>
                  <a:srgbClr val="000099"/>
                </a:solidFill>
                <a:effectLst/>
                <a:latin typeface="Times New Roman" pitchFamily="18" charset="0"/>
                <a:cs typeface="Times New Roman" pitchFamily="18" charset="0"/>
              </a:rPr>
              <a:t>.</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Учитель. </a:t>
            </a:r>
            <a:r>
              <a:rPr lang="ru-RU" sz="2000" i="1" dirty="0" smtClean="0">
                <a:solidFill>
                  <a:srgbClr val="000099"/>
                </a:solidFill>
                <a:effectLst/>
                <a:latin typeface="Times New Roman" pitchFamily="18" charset="0"/>
                <a:cs typeface="Times New Roman" pitchFamily="18" charset="0"/>
              </a:rPr>
              <a:t>Мы сегодня только начали знакомство с числительными, пора подвести некоторые итоги. Я предлагаю сделать это в </a:t>
            </a:r>
            <a:r>
              <a:rPr lang="ru-RU" sz="2000" i="1" dirty="0" err="1" smtClean="0">
                <a:solidFill>
                  <a:srgbClr val="000099"/>
                </a:solidFill>
                <a:effectLst/>
                <a:latin typeface="Times New Roman" pitchFamily="18" charset="0"/>
                <a:cs typeface="Times New Roman" pitchFamily="18" charset="0"/>
              </a:rPr>
              <a:t>синквейне</a:t>
            </a:r>
            <a:r>
              <a:rPr lang="ru-RU" sz="2000" i="1" dirty="0" smtClean="0">
                <a:solidFill>
                  <a:srgbClr val="000099"/>
                </a:solidFill>
                <a:effectLst/>
                <a:latin typeface="Times New Roman" pitchFamily="18" charset="0"/>
                <a:cs typeface="Times New Roman" pitchFamily="18" charset="0"/>
              </a:rPr>
              <a:t>. </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 Что мы изучали сегодня?</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a:t>
            </a:r>
            <a:r>
              <a:rPr lang="ru-RU" sz="2000" i="1" dirty="0">
                <a:solidFill>
                  <a:srgbClr val="000099"/>
                </a:solidFill>
                <a:effectLst/>
                <a:latin typeface="Times New Roman" pitchFamily="18" charset="0"/>
                <a:cs typeface="Times New Roman" pitchFamily="18" charset="0"/>
              </a:rPr>
              <a:t>Имя числительное.</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 Какое оно?</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a:t>
            </a:r>
            <a:r>
              <a:rPr lang="ru-RU" sz="2000" i="1" dirty="0">
                <a:solidFill>
                  <a:srgbClr val="000099"/>
                </a:solidFill>
                <a:effectLst/>
                <a:latin typeface="Times New Roman" pitchFamily="18" charset="0"/>
                <a:cs typeface="Times New Roman" pitchFamily="18" charset="0"/>
              </a:rPr>
              <a:t>Количественное. Порядковое. Многоликое. Непростое. Собирательное.</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 </a:t>
            </a:r>
            <a:r>
              <a:rPr lang="ru-RU" sz="2000" dirty="0" smtClean="0">
                <a:solidFill>
                  <a:srgbClr val="000099"/>
                </a:solidFill>
                <a:effectLst/>
                <a:latin typeface="Times New Roman" pitchFamily="18" charset="0"/>
                <a:cs typeface="Times New Roman" pitchFamily="18" charset="0"/>
              </a:rPr>
              <a:t>Какие </a:t>
            </a:r>
            <a:r>
              <a:rPr lang="ru-RU" sz="2000" dirty="0">
                <a:solidFill>
                  <a:srgbClr val="000099"/>
                </a:solidFill>
                <a:effectLst/>
                <a:latin typeface="Times New Roman" pitchFamily="18" charset="0"/>
                <a:cs typeface="Times New Roman" pitchFamily="18" charset="0"/>
              </a:rPr>
              <a:t>действия характерны для него?</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Ученики. </a:t>
            </a:r>
            <a:r>
              <a:rPr lang="ru-RU" sz="2000" i="1" dirty="0">
                <a:solidFill>
                  <a:srgbClr val="000099"/>
                </a:solidFill>
                <a:effectLst/>
                <a:latin typeface="Times New Roman" pitchFamily="18" charset="0"/>
                <a:cs typeface="Times New Roman" pitchFamily="18" charset="0"/>
              </a:rPr>
              <a:t>Считает. Измеряет. Изменяется.</a:t>
            </a:r>
            <a:r>
              <a:rPr lang="ru-RU" sz="2000" dirty="0">
                <a:solidFill>
                  <a:srgbClr val="000099"/>
                </a:solidFill>
                <a:effectLst/>
                <a:latin typeface="Times New Roman" pitchFamily="18" charset="0"/>
                <a:cs typeface="Times New Roman" pitchFamily="18" charset="0"/>
              </a:rPr>
              <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 Что вы о нем думаете? Обобщите в последней строке.</a:t>
            </a:r>
            <a:br>
              <a:rPr lang="ru-RU" sz="2000" dirty="0">
                <a:solidFill>
                  <a:srgbClr val="000099"/>
                </a:solidFill>
                <a:effectLst/>
                <a:latin typeface="Times New Roman" pitchFamily="18" charset="0"/>
                <a:cs typeface="Times New Roman" pitchFamily="18" charset="0"/>
              </a:rPr>
            </a:br>
            <a:r>
              <a:rPr lang="ru-RU" sz="2000" dirty="0">
                <a:solidFill>
                  <a:srgbClr val="000099"/>
                </a:solidFill>
                <a:effectLst/>
                <a:latin typeface="Times New Roman" pitchFamily="18" charset="0"/>
                <a:cs typeface="Times New Roman" pitchFamily="18" charset="0"/>
              </a:rPr>
              <a:t>Сочинение </a:t>
            </a:r>
            <a:r>
              <a:rPr lang="ru-RU" sz="2000" dirty="0" err="1">
                <a:solidFill>
                  <a:srgbClr val="000099"/>
                </a:solidFill>
                <a:effectLst/>
                <a:latin typeface="Times New Roman" pitchFamily="18" charset="0"/>
                <a:cs typeface="Times New Roman" pitchFamily="18" charset="0"/>
              </a:rPr>
              <a:t>синквейна</a:t>
            </a:r>
            <a:r>
              <a:rPr lang="ru-RU" sz="2000" dirty="0">
                <a:solidFill>
                  <a:srgbClr val="000099"/>
                </a:solidFill>
                <a:effectLst/>
                <a:latin typeface="Times New Roman" pitchFamily="18" charset="0"/>
                <a:cs typeface="Times New Roman" pitchFamily="18" charset="0"/>
              </a:rPr>
              <a:t> самостоятельно или в парах (по выбору учащихся).</a:t>
            </a:r>
            <a:br>
              <a:rPr lang="ru-RU" sz="2000" dirty="0">
                <a:solidFill>
                  <a:srgbClr val="000099"/>
                </a:solidFill>
                <a:effectLst/>
                <a:latin typeface="Times New Roman" pitchFamily="18" charset="0"/>
                <a:cs typeface="Times New Roman" pitchFamily="18" charset="0"/>
              </a:rPr>
            </a:br>
            <a:r>
              <a:rPr lang="ru-RU" sz="2000" dirty="0">
                <a:solidFill>
                  <a:schemeClr val="accent2">
                    <a:lumMod val="50000"/>
                  </a:schemeClr>
                </a:solidFill>
                <a:effectLst/>
                <a:latin typeface="Times New Roman" pitchFamily="18" charset="0"/>
                <a:cs typeface="Times New Roman" pitchFamily="18" charset="0"/>
              </a:rPr>
              <a:t/>
            </a:r>
            <a:br>
              <a:rPr lang="ru-RU" sz="2000" dirty="0">
                <a:solidFill>
                  <a:schemeClr val="accent2">
                    <a:lumMod val="50000"/>
                  </a:schemeClr>
                </a:solidFill>
                <a:effectLst/>
                <a:latin typeface="Times New Roman" pitchFamily="18" charset="0"/>
                <a:cs typeface="Times New Roman" pitchFamily="18" charset="0"/>
              </a:rPr>
            </a:br>
            <a:endParaRPr lang="ru-RU" sz="2000" dirty="0">
              <a:solidFill>
                <a:schemeClr val="accent2">
                  <a:lumMod val="50000"/>
                </a:schemeClr>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4376583"/>
          </a:xfrm>
        </p:spPr>
        <p:txBody>
          <a:bodyPr/>
          <a:lstStyle/>
          <a:p>
            <a:pPr marL="285750" indent="-285750" defTabSz="914400"/>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800" dirty="0" smtClean="0">
                <a:solidFill>
                  <a:srgbClr val="000099"/>
                </a:solidFill>
                <a:effectLst/>
                <a:latin typeface="Times New Roman" pitchFamily="18" charset="0"/>
                <a:cs typeface="Times New Roman" pitchFamily="18" charset="0"/>
              </a:rPr>
              <a:t>Итоги урока:</a:t>
            </a:r>
            <a:br>
              <a:rPr lang="ru-RU" sz="2800" dirty="0" smtClean="0">
                <a:solidFill>
                  <a:srgbClr val="000099"/>
                </a:solidFill>
                <a:effectLst/>
                <a:latin typeface="Times New Roman" pitchFamily="18" charset="0"/>
                <a:cs typeface="Times New Roman" pitchFamily="18" charset="0"/>
              </a:rPr>
            </a:br>
            <a:r>
              <a:rPr lang="ru-RU" sz="2800" dirty="0" smtClean="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Что нового вы узнали  на уроке?</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Что осталось непонятным?</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О чем вы расскажете родителям?</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-Оцените свою работу.</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Домашнее задание </a:t>
            </a:r>
            <a:r>
              <a:rPr lang="ru-RU" sz="2400" i="1" dirty="0">
                <a:solidFill>
                  <a:srgbClr val="000099"/>
                </a:solidFill>
                <a:effectLst/>
                <a:latin typeface="Times New Roman" pitchFamily="18" charset="0"/>
                <a:cs typeface="Times New Roman" pitchFamily="18" charset="0"/>
              </a:rPr>
              <a:t>прокомментировано ранее</a:t>
            </a:r>
            <a:r>
              <a:rPr lang="ru-RU" sz="2400" i="1" dirty="0" smtClean="0">
                <a:solidFill>
                  <a:srgbClr val="000099"/>
                </a:solidFill>
                <a:effectLst/>
                <a:latin typeface="Times New Roman" pitchFamily="18" charset="0"/>
                <a:cs typeface="Times New Roman" pitchFamily="18" charset="0"/>
              </a:rPr>
              <a:t>.</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a:t>
            </a:r>
            <a:r>
              <a:rPr lang="ru-RU" sz="2400" i="1" dirty="0">
                <a:solidFill>
                  <a:srgbClr val="000099"/>
                </a:solidFill>
                <a:effectLst/>
                <a:latin typeface="Times New Roman" pitchFamily="18" charset="0"/>
                <a:cs typeface="Times New Roman" pitchFamily="18" charset="0"/>
              </a:rPr>
              <a:t>Запись в дневники. Оценки.</a:t>
            </a:r>
            <a:br>
              <a:rPr lang="ru-RU" sz="2400" i="1" dirty="0">
                <a:solidFill>
                  <a:srgbClr val="000099"/>
                </a:solidFill>
                <a:effectLst/>
                <a:latin typeface="Times New Roman" pitchFamily="18" charset="0"/>
                <a:cs typeface="Times New Roman" pitchFamily="18" charset="0"/>
              </a:rPr>
            </a:br>
            <a:r>
              <a:rPr lang="ru-RU" sz="2400" i="1" dirty="0">
                <a:solidFill>
                  <a:srgbClr val="000099"/>
                </a:solidFill>
                <a:effectLst/>
                <a:latin typeface="Times New Roman" pitchFamily="18" charset="0"/>
                <a:cs typeface="Times New Roman" pitchFamily="18" charset="0"/>
              </a:rPr>
              <a:t>Спасибо за урок</a:t>
            </a:r>
            <a:r>
              <a:rPr lang="ru-RU" sz="2400" i="1" dirty="0" smtClean="0">
                <a:solidFill>
                  <a:srgbClr val="000099"/>
                </a:solidFill>
                <a:effectLst/>
                <a:latin typeface="Times New Roman" pitchFamily="18" charset="0"/>
                <a:cs typeface="Times New Roman" pitchFamily="18" charset="0"/>
              </a:rPr>
              <a:t>!</a:t>
            </a:r>
            <a:r>
              <a:rPr lang="ru-RU" sz="2400" i="1" dirty="0" smtClean="0">
                <a:solidFill>
                  <a:srgbClr val="000099"/>
                </a:solidFill>
                <a:effectLst/>
                <a:latin typeface="Times New Roman" pitchFamily="18" charset="0"/>
                <a:cs typeface="Times New Roman" pitchFamily="18" charset="0"/>
              </a:rPr>
              <a:t/>
            </a:r>
            <a:br>
              <a:rPr lang="ru-RU" sz="2400" i="1" dirty="0" smtClean="0">
                <a:solidFill>
                  <a:srgbClr val="000099"/>
                </a:solidFill>
                <a:effectLst/>
                <a:latin typeface="Times New Roman" pitchFamily="18" charset="0"/>
                <a:cs typeface="Times New Roman" pitchFamily="18" charset="0"/>
              </a:rPr>
            </a:br>
            <a:r>
              <a:rPr lang="ru-RU" sz="2800" dirty="0">
                <a:solidFill>
                  <a:srgbClr val="000099"/>
                </a:solidFill>
                <a:effectLst/>
                <a:latin typeface="Times New Roman" pitchFamily="18" charset="0"/>
                <a:cs typeface="Times New Roman" pitchFamily="18" charset="0"/>
              </a:rPr>
              <a:t/>
            </a:r>
            <a:br>
              <a:rPr lang="ru-RU" sz="2800" dirty="0">
                <a:solidFill>
                  <a:srgbClr val="000099"/>
                </a:solidFill>
                <a:effectLst/>
                <a:latin typeface="Times New Roman" pitchFamily="18" charset="0"/>
                <a:cs typeface="Times New Roman" pitchFamily="18" charset="0"/>
              </a:rPr>
            </a:br>
            <a:r>
              <a:rPr lang="ru-RU" sz="2800" dirty="0">
                <a:effectLst/>
                <a:latin typeface="Times New Roman" pitchFamily="18" charset="0"/>
                <a:cs typeface="Times New Roman" pitchFamily="18" charset="0"/>
              </a:rPr>
              <a:t> </a:t>
            </a:r>
            <a:r>
              <a:rPr lang="ru-RU" sz="2000" dirty="0"/>
              <a:t/>
            </a:r>
            <a:br>
              <a:rPr lang="ru-RU" sz="2000" dirty="0"/>
            </a:br>
            <a:endParaRPr lang="ru-RU" sz="2000" dirty="0">
              <a:latin typeface="Times New Roman" pitchFamily="18" charset="0"/>
              <a:cs typeface="Times New Roman" pitchFamily="18" charset="0"/>
            </a:endParaRPr>
          </a:p>
        </p:txBody>
      </p:sp>
      <p:pic>
        <p:nvPicPr>
          <p:cNvPr id="1026" name="Picture 2" descr="C:\Users\User\Downloads\MP900409051.JPG"/>
          <p:cNvPicPr>
            <a:picLocks noChangeAspect="1" noChangeArrowheads="1"/>
          </p:cNvPicPr>
          <p:nvPr/>
        </p:nvPicPr>
        <p:blipFill>
          <a:blip r:embed="rId2" cstate="print"/>
          <a:srcRect/>
          <a:stretch>
            <a:fillRect/>
          </a:stretch>
        </p:blipFill>
        <p:spPr bwMode="auto">
          <a:xfrm>
            <a:off x="5214942" y="3571876"/>
            <a:ext cx="3500438" cy="2786082"/>
          </a:xfrm>
          <a:prstGeom prst="rect">
            <a:avLst/>
          </a:prstGeom>
          <a:noFill/>
        </p:spPr>
      </p:pic>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3434786"/>
          </a:xfrm>
        </p:spPr>
        <p:txBody>
          <a:bodyPr/>
          <a:lstStyle/>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r>
              <a:rPr lang="ru-RU" sz="2800" dirty="0" smtClean="0">
                <a:effectLst/>
                <a:latin typeface="Times New Roman" pitchFamily="18" charset="0"/>
                <a:cs typeface="Times New Roman" pitchFamily="18" charset="0"/>
              </a:rPr>
              <a:t>                                                </a:t>
            </a:r>
            <a:r>
              <a:rPr lang="ru-RU" sz="2800" dirty="0" smtClean="0">
                <a:solidFill>
                  <a:srgbClr val="000099"/>
                </a:solidFill>
                <a:effectLst/>
                <a:latin typeface="Times New Roman" pitchFamily="18" charset="0"/>
                <a:cs typeface="Times New Roman" pitchFamily="18" charset="0"/>
              </a:rPr>
              <a:t>Лист самооценки.</a:t>
            </a:r>
            <a:br>
              <a:rPr lang="ru-RU" sz="2800" dirty="0" smtClean="0">
                <a:solidFill>
                  <a:srgbClr val="000099"/>
                </a:solidFill>
                <a:effectLst/>
                <a:latin typeface="Times New Roman" pitchFamily="18" charset="0"/>
                <a:cs typeface="Times New Roman" pitchFamily="18" charset="0"/>
              </a:rPr>
            </a:br>
            <a:r>
              <a:rPr lang="ru-RU" sz="2800" dirty="0" smtClean="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Суммируйте количество баллов в листе </a:t>
            </a:r>
            <a:r>
              <a:rPr lang="ru-RU" sz="2400" i="1" dirty="0" err="1" smtClean="0">
                <a:solidFill>
                  <a:srgbClr val="000099"/>
                </a:solidFill>
                <a:effectLst/>
                <a:latin typeface="Times New Roman" pitchFamily="18" charset="0"/>
                <a:cs typeface="Times New Roman" pitchFamily="18" charset="0"/>
              </a:rPr>
              <a:t>взаимооценки</a:t>
            </a:r>
            <a:r>
              <a:rPr lang="ru-RU" sz="2400" i="1" dirty="0" smtClean="0">
                <a:solidFill>
                  <a:srgbClr val="000099"/>
                </a:solidFill>
                <a:effectLst/>
                <a:latin typeface="Times New Roman" pitchFamily="18" charset="0"/>
                <a:cs typeface="Times New Roman" pitchFamily="18" charset="0"/>
              </a:rPr>
              <a:t>, таблицы «Верные и неверные суждения» и за </a:t>
            </a:r>
            <a:r>
              <a:rPr lang="ru-RU" sz="2400" i="1" dirty="0" err="1" smtClean="0">
                <a:solidFill>
                  <a:srgbClr val="000099"/>
                </a:solidFill>
                <a:effectLst/>
                <a:latin typeface="Times New Roman" pitchFamily="18" charset="0"/>
                <a:cs typeface="Times New Roman" pitchFamily="18" charset="0"/>
              </a:rPr>
              <a:t>синквейн</a:t>
            </a:r>
            <a:r>
              <a:rPr lang="ru-RU" sz="2400" i="1" dirty="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(5 баллов).</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Максимальное количество – 16 баллов.</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16 – 15 баллов – «5»</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14 – 9 баллов – «4»</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8 – 6 баллов – «3»</a:t>
            </a:r>
            <a:br>
              <a:rPr lang="ru-RU" sz="2400" i="1" dirty="0" smtClean="0">
                <a:solidFill>
                  <a:srgbClr val="000099"/>
                </a:solidFill>
                <a:effectLst/>
                <a:latin typeface="Times New Roman" pitchFamily="18" charset="0"/>
                <a:cs typeface="Times New Roman" pitchFamily="18" charset="0"/>
              </a:rPr>
            </a:br>
            <a:r>
              <a:rPr lang="ru-RU" sz="2400" i="1" dirty="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   5 – 1 баллов – «2»</a:t>
            </a:r>
            <a:endParaRPr lang="ru-RU" sz="2400" i="1" dirty="0">
              <a:solidFill>
                <a:srgbClr val="000099"/>
              </a:solidFill>
              <a:effectLst/>
              <a:latin typeface="Times New Roman" pitchFamily="18" charset="0"/>
              <a:cs typeface="Times New Roman" pitchFamily="18" charset="0"/>
            </a:endParaRPr>
          </a:p>
        </p:txBody>
      </p:sp>
      <p:pic>
        <p:nvPicPr>
          <p:cNvPr id="3" name="Рисунок 2" descr="http://900igr.net/datai/pedagogika/Formy-vospitatelnoj-raboty/0007-005-Informativnaja.png">
            <a:hlinkClick r:id="rId2" tgtFrame="_blank"/>
          </p:cNvPr>
          <p:cNvPicPr/>
          <p:nvPr/>
        </p:nvPicPr>
        <p:blipFill>
          <a:blip r:embed="rId3"/>
          <a:srcRect/>
          <a:stretch>
            <a:fillRect/>
          </a:stretch>
        </p:blipFill>
        <p:spPr bwMode="auto">
          <a:xfrm>
            <a:off x="5072065" y="3143248"/>
            <a:ext cx="2714645" cy="2928958"/>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1661993"/>
          </a:xfrm>
        </p:spPr>
        <p:txBody>
          <a:bodyPr/>
          <a:lstStyle/>
          <a:p>
            <a:r>
              <a:rPr lang="ru-RU" sz="2400" dirty="0" smtClean="0">
                <a:solidFill>
                  <a:srgbClr val="002060"/>
                </a:solidFill>
                <a:effectLst/>
                <a:latin typeface="Times New Roman" pitchFamily="18" charset="0"/>
                <a:cs typeface="Times New Roman" pitchFamily="18" charset="0"/>
              </a:rPr>
              <a:t>                                    </a:t>
            </a:r>
            <a:br>
              <a:rPr lang="ru-RU" sz="2400" dirty="0" smtClean="0">
                <a:solidFill>
                  <a:srgbClr val="002060"/>
                </a:solidFill>
                <a:effectLst/>
                <a:latin typeface="Times New Roman" pitchFamily="18" charset="0"/>
                <a:cs typeface="Times New Roman" pitchFamily="18" charset="0"/>
              </a:rPr>
            </a:br>
            <a:r>
              <a:rPr lang="ru-RU" sz="2400" dirty="0">
                <a:solidFill>
                  <a:srgbClr val="002060"/>
                </a:solidFill>
                <a:effectLst/>
                <a:latin typeface="Times New Roman" pitchFamily="18" charset="0"/>
                <a:cs typeface="Times New Roman" pitchFamily="18" charset="0"/>
              </a:rPr>
              <a:t/>
            </a:r>
            <a:br>
              <a:rPr lang="ru-RU" sz="2400" dirty="0">
                <a:solidFill>
                  <a:srgbClr val="002060"/>
                </a:solidFill>
                <a:effectLst/>
                <a:latin typeface="Times New Roman" pitchFamily="18" charset="0"/>
                <a:cs typeface="Times New Roman" pitchFamily="18" charset="0"/>
              </a:rPr>
            </a:br>
            <a:r>
              <a:rPr lang="ru-RU" sz="2400" dirty="0" smtClean="0">
                <a:solidFill>
                  <a:srgbClr val="002060"/>
                </a:solidFill>
                <a:effectLst/>
                <a:latin typeface="Times New Roman" pitchFamily="18" charset="0"/>
                <a:cs typeface="Times New Roman" pitchFamily="18" charset="0"/>
              </a:rPr>
              <a:t>                               «Верные </a:t>
            </a:r>
            <a:r>
              <a:rPr lang="ru-RU" sz="2400" dirty="0">
                <a:solidFill>
                  <a:srgbClr val="002060"/>
                </a:solidFill>
                <a:effectLst/>
                <a:latin typeface="Times New Roman" pitchFamily="18" charset="0"/>
                <a:cs typeface="Times New Roman" pitchFamily="18" charset="0"/>
              </a:rPr>
              <a:t>и неверные утверждения</a:t>
            </a:r>
            <a:r>
              <a:rPr lang="ru-RU" sz="2400" dirty="0" smtClean="0">
                <a:solidFill>
                  <a:srgbClr val="002060"/>
                </a:solidFill>
                <a:effectLst/>
                <a:latin typeface="Times New Roman" pitchFamily="18" charset="0"/>
                <a:cs typeface="Times New Roman" pitchFamily="18" charset="0"/>
              </a:rPr>
              <a:t>».</a:t>
            </a:r>
            <a:br>
              <a:rPr lang="ru-RU" sz="2400" dirty="0" smtClean="0">
                <a:solidFill>
                  <a:srgbClr val="002060"/>
                </a:solidFill>
                <a:effectLst/>
                <a:latin typeface="Times New Roman" pitchFamily="18" charset="0"/>
                <a:cs typeface="Times New Roman" pitchFamily="18" charset="0"/>
              </a:rPr>
            </a:br>
            <a:r>
              <a:rPr lang="ru-RU" sz="2400" dirty="0">
                <a:solidFill>
                  <a:srgbClr val="002060"/>
                </a:solidFill>
                <a:effectLst/>
                <a:latin typeface="Times New Roman" pitchFamily="18" charset="0"/>
                <a:cs typeface="Times New Roman" pitchFamily="18" charset="0"/>
              </a:rPr>
              <a:t> </a:t>
            </a:r>
            <a:r>
              <a:rPr lang="ru-RU" sz="2000" dirty="0" smtClean="0">
                <a:solidFill>
                  <a:srgbClr val="002060"/>
                </a:solidFill>
                <a:effectLst/>
                <a:latin typeface="Times New Roman" pitchFamily="18" charset="0"/>
                <a:cs typeface="Times New Roman" pitchFamily="18" charset="0"/>
              </a:rPr>
              <a:t>Оцените свои ответы. За каждый плюс – 1 балл.</a:t>
            </a:r>
            <a:br>
              <a:rPr lang="ru-RU" sz="2000" dirty="0" smtClean="0">
                <a:solidFill>
                  <a:srgbClr val="002060"/>
                </a:solidFill>
                <a:effectLst/>
                <a:latin typeface="Times New Roman" pitchFamily="18" charset="0"/>
                <a:cs typeface="Times New Roman" pitchFamily="18" charset="0"/>
              </a:rPr>
            </a:br>
            <a:r>
              <a:rPr lang="ru-RU" sz="2000" dirty="0" smtClean="0">
                <a:solidFill>
                  <a:srgbClr val="002060"/>
                </a:solidFill>
                <a:effectLst/>
                <a:latin typeface="Times New Roman" pitchFamily="18" charset="0"/>
                <a:cs typeface="Times New Roman" pitchFamily="18" charset="0"/>
              </a:rPr>
              <a:t>.</a:t>
            </a:r>
            <a:endParaRPr lang="ru-RU" sz="2000" dirty="0">
              <a:solidFill>
                <a:srgbClr val="002060"/>
              </a:solidFill>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1" y="1571612"/>
          <a:ext cx="9144001" cy="5120640"/>
        </p:xfrm>
        <a:graphic>
          <a:graphicData uri="http://schemas.openxmlformats.org/drawingml/2006/table">
            <a:tbl>
              <a:tblPr firstRow="1" bandRow="1">
                <a:tableStyleId>{5C22544A-7EE6-4342-B048-85BDC9FD1C3A}</a:tableStyleId>
              </a:tblPr>
              <a:tblGrid>
                <a:gridCol w="4498258"/>
                <a:gridCol w="1548581"/>
                <a:gridCol w="1696065"/>
                <a:gridCol w="1401097"/>
              </a:tblGrid>
              <a:tr h="599785">
                <a:tc>
                  <a:txBody>
                    <a:bodyPr/>
                    <a:lstStyle/>
                    <a:p>
                      <a:r>
                        <a:rPr lang="ru-RU" sz="2400" b="0" i="1" dirty="0" smtClean="0">
                          <a:solidFill>
                            <a:srgbClr val="002060"/>
                          </a:solidFill>
                          <a:latin typeface="Times New Roman" pitchFamily="18" charset="0"/>
                          <a:cs typeface="Times New Roman" pitchFamily="18" charset="0"/>
                        </a:rPr>
                        <a:t> </a:t>
                      </a:r>
                      <a:r>
                        <a:rPr lang="ru-RU" sz="2400" b="0" i="1" dirty="0" smtClean="0">
                          <a:solidFill>
                            <a:schemeClr val="bg1"/>
                          </a:solidFill>
                          <a:latin typeface="Times New Roman" pitchFamily="18" charset="0"/>
                          <a:cs typeface="Times New Roman" pitchFamily="18" charset="0"/>
                        </a:rPr>
                        <a:t>№ утверждения</a:t>
                      </a:r>
                      <a:endParaRPr lang="ru-RU" sz="2400" b="0" i="1" dirty="0">
                        <a:solidFill>
                          <a:schemeClr val="bg1"/>
                        </a:solidFill>
                        <a:latin typeface="Times New Roman" pitchFamily="18" charset="0"/>
                        <a:cs typeface="Times New Roman" pitchFamily="18" charset="0"/>
                      </a:endParaRPr>
                    </a:p>
                  </a:txBody>
                  <a:tcPr/>
                </a:tc>
                <a:tc>
                  <a:txBody>
                    <a:bodyPr/>
                    <a:lstStyle/>
                    <a:p>
                      <a:r>
                        <a:rPr lang="ru-RU" sz="2400" b="0" i="1" dirty="0" smtClean="0">
                          <a:latin typeface="Times New Roman" pitchFamily="18" charset="0"/>
                          <a:cs typeface="Times New Roman" pitchFamily="18" charset="0"/>
                        </a:rPr>
                        <a:t>Да –</a:t>
                      </a:r>
                      <a:r>
                        <a:rPr lang="ru-RU" sz="2400" b="0" i="1" baseline="0" dirty="0" smtClean="0">
                          <a:latin typeface="Times New Roman" pitchFamily="18" charset="0"/>
                          <a:cs typeface="Times New Roman" pitchFamily="18" charset="0"/>
                        </a:rPr>
                        <a:t> </a:t>
                      </a:r>
                      <a:r>
                        <a:rPr lang="ru-RU" sz="2400" b="0" i="1" dirty="0" smtClean="0">
                          <a:latin typeface="Times New Roman" pitchFamily="18" charset="0"/>
                          <a:cs typeface="Times New Roman" pitchFamily="18" charset="0"/>
                        </a:rPr>
                        <a:t> «+»</a:t>
                      </a:r>
                      <a:endParaRPr lang="ru-RU" sz="2400" b="0" i="1" dirty="0">
                        <a:latin typeface="Times New Roman" pitchFamily="18" charset="0"/>
                        <a:cs typeface="Times New Roman" pitchFamily="18" charset="0"/>
                      </a:endParaRPr>
                    </a:p>
                  </a:txBody>
                  <a:tcPr/>
                </a:tc>
                <a:tc>
                  <a:txBody>
                    <a:bodyPr/>
                    <a:lstStyle/>
                    <a:p>
                      <a:r>
                        <a:rPr lang="ru-RU" sz="2400" b="0" i="1" dirty="0" smtClean="0">
                          <a:latin typeface="Times New Roman" pitchFamily="18" charset="0"/>
                          <a:cs typeface="Times New Roman" pitchFamily="18" charset="0"/>
                        </a:rPr>
                        <a:t>Нет –</a:t>
                      </a:r>
                      <a:r>
                        <a:rPr lang="ru-RU" sz="2400" b="0" i="1" baseline="0" dirty="0" smtClean="0">
                          <a:latin typeface="Times New Roman" pitchFamily="18" charset="0"/>
                          <a:cs typeface="Times New Roman" pitchFamily="18" charset="0"/>
                        </a:rPr>
                        <a:t> «-»</a:t>
                      </a:r>
                      <a:endParaRPr lang="ru-RU" sz="2400" b="0" i="1" dirty="0">
                        <a:latin typeface="Times New Roman" pitchFamily="18" charset="0"/>
                        <a:cs typeface="Times New Roman" pitchFamily="18" charset="0"/>
                      </a:endParaRPr>
                    </a:p>
                  </a:txBody>
                  <a:tcPr/>
                </a:tc>
                <a:tc>
                  <a:txBody>
                    <a:bodyPr/>
                    <a:lstStyle/>
                    <a:p>
                      <a:r>
                        <a:rPr lang="ru-RU" b="0" i="1" dirty="0" smtClean="0"/>
                        <a:t>Совпало или нет</a:t>
                      </a:r>
                      <a:endParaRPr lang="ru-RU" b="0" i="1" dirty="0"/>
                    </a:p>
                  </a:txBody>
                  <a:tcPr/>
                </a:tc>
              </a:tr>
              <a:tr h="4474572">
                <a:tc>
                  <a:txBody>
                    <a:bodyPr/>
                    <a:lstStyle/>
                    <a:p>
                      <a:r>
                        <a:rPr lang="ru-RU" sz="1800" i="1" dirty="0" smtClean="0">
                          <a:effectLst/>
                          <a:latin typeface="Times New Roman" pitchFamily="18" charset="0"/>
                          <a:cs typeface="Times New Roman" pitchFamily="18" charset="0"/>
                        </a:rPr>
                        <a:t>1…имена числительные отвечают только на вопросы «сколько?», «который?»;</a:t>
                      </a:r>
                      <a:br>
                        <a:rPr lang="ru-RU" sz="1800" i="1" dirty="0" smtClean="0">
                          <a:effectLst/>
                          <a:latin typeface="Times New Roman" pitchFamily="18" charset="0"/>
                          <a:cs typeface="Times New Roman" pitchFamily="18" charset="0"/>
                        </a:rPr>
                      </a:br>
                      <a:r>
                        <a:rPr lang="ru-RU" sz="1800" i="1" dirty="0" smtClean="0">
                          <a:effectLst/>
                          <a:latin typeface="Times New Roman" pitchFamily="18" charset="0"/>
                          <a:cs typeface="Times New Roman" pitchFamily="18" charset="0"/>
                        </a:rPr>
                        <a:t>2…имена числительные изменяются по падежам;</a:t>
                      </a:r>
                      <a:br>
                        <a:rPr lang="ru-RU" sz="1800" i="1" dirty="0" smtClean="0">
                          <a:effectLst/>
                          <a:latin typeface="Times New Roman" pitchFamily="18" charset="0"/>
                          <a:cs typeface="Times New Roman" pitchFamily="18" charset="0"/>
                        </a:rPr>
                      </a:br>
                      <a:r>
                        <a:rPr lang="ru-RU" sz="1800" i="1" dirty="0" smtClean="0">
                          <a:effectLst/>
                          <a:latin typeface="Times New Roman" pitchFamily="18" charset="0"/>
                          <a:cs typeface="Times New Roman" pitchFamily="18" charset="0"/>
                        </a:rPr>
                        <a:t>3….все числительные можно записать цифрами;</a:t>
                      </a:r>
                      <a:br>
                        <a:rPr lang="ru-RU" sz="1800" i="1" dirty="0" smtClean="0">
                          <a:effectLst/>
                          <a:latin typeface="Times New Roman" pitchFamily="18" charset="0"/>
                          <a:cs typeface="Times New Roman" pitchFamily="18" charset="0"/>
                        </a:rPr>
                      </a:br>
                      <a:r>
                        <a:rPr lang="ru-RU" sz="1800" i="1" dirty="0" smtClean="0">
                          <a:effectLst/>
                          <a:latin typeface="Times New Roman" pitchFamily="18" charset="0"/>
                          <a:cs typeface="Times New Roman" pitchFamily="18" charset="0"/>
                        </a:rPr>
                        <a:t>4…эта часть речи может быть только определением;</a:t>
                      </a:r>
                      <a:br>
                        <a:rPr lang="ru-RU" sz="1800" i="1" dirty="0" smtClean="0">
                          <a:effectLst/>
                          <a:latin typeface="Times New Roman" pitchFamily="18" charset="0"/>
                          <a:cs typeface="Times New Roman" pitchFamily="18" charset="0"/>
                        </a:rPr>
                      </a:br>
                      <a:r>
                        <a:rPr lang="ru-RU" sz="1800" i="1" dirty="0" smtClean="0">
                          <a:effectLst/>
                          <a:latin typeface="Times New Roman" pitchFamily="18" charset="0"/>
                          <a:cs typeface="Times New Roman" pitchFamily="18" charset="0"/>
                        </a:rPr>
                        <a:t>5. числительные имеют общие признаки с существительными;</a:t>
                      </a:r>
                      <a:br>
                        <a:rPr lang="ru-RU" sz="1800" i="1" dirty="0" smtClean="0">
                          <a:effectLst/>
                          <a:latin typeface="Times New Roman" pitchFamily="18" charset="0"/>
                          <a:cs typeface="Times New Roman" pitchFamily="18" charset="0"/>
                        </a:rPr>
                      </a:br>
                      <a:r>
                        <a:rPr lang="ru-RU" sz="1800" i="1" dirty="0" smtClean="0">
                          <a:effectLst/>
                          <a:latin typeface="Times New Roman" pitchFamily="18" charset="0"/>
                          <a:cs typeface="Times New Roman" pitchFamily="18" charset="0"/>
                        </a:rPr>
                        <a:t>6…они имеют общие признаки с прилагательными;</a:t>
                      </a:r>
                      <a:br>
                        <a:rPr lang="ru-RU" sz="1800" i="1" dirty="0" smtClean="0">
                          <a:effectLst/>
                          <a:latin typeface="Times New Roman" pitchFamily="18" charset="0"/>
                          <a:cs typeface="Times New Roman" pitchFamily="18" charset="0"/>
                        </a:rPr>
                      </a:br>
                      <a:r>
                        <a:rPr lang="ru-RU" sz="1800" i="1" dirty="0" smtClean="0">
                          <a:effectLst/>
                          <a:latin typeface="Times New Roman" pitchFamily="18" charset="0"/>
                          <a:cs typeface="Times New Roman" pitchFamily="18" charset="0"/>
                        </a:rPr>
                        <a:t>7….можно прожить день, не встретив ни одного числительного;</a:t>
                      </a:r>
                      <a:br>
                        <a:rPr lang="ru-RU" sz="1800" i="1" dirty="0" smtClean="0">
                          <a:effectLst/>
                          <a:latin typeface="Times New Roman" pitchFamily="18" charset="0"/>
                          <a:cs typeface="Times New Roman" pitchFamily="18" charset="0"/>
                        </a:rPr>
                      </a:br>
                      <a:r>
                        <a:rPr lang="ru-RU" sz="1800" i="1" dirty="0" smtClean="0">
                          <a:effectLst/>
                          <a:latin typeface="Times New Roman" pitchFamily="18" charset="0"/>
                          <a:cs typeface="Times New Roman" pitchFamily="18" charset="0"/>
                        </a:rPr>
                        <a:t>8….числительное не может состоять из 3 слов;</a:t>
                      </a:r>
                      <a:endParaRPr lang="ru-RU" dirty="0"/>
                    </a:p>
                  </a:txBody>
                  <a:tcPr/>
                </a:tc>
                <a:tc>
                  <a:txBody>
                    <a:bodyPr/>
                    <a:lstStyle/>
                    <a:p>
                      <a:endParaRPr lang="ru-RU" dirty="0"/>
                    </a:p>
                  </a:txBody>
                  <a:tcPr/>
                </a:tc>
                <a:tc>
                  <a:txBody>
                    <a:bodyPr/>
                    <a:lstStyle/>
                    <a:p>
                      <a:endParaRPr lang="ru-RU"/>
                    </a:p>
                  </a:txBody>
                  <a:tcPr/>
                </a:tc>
                <a:tc>
                  <a:txBody>
                    <a:bodyPr/>
                    <a:lstStyle/>
                    <a:p>
                      <a:endParaRPr lang="ru-RU" dirty="0"/>
                    </a:p>
                  </a:txBody>
                  <a:tcPr/>
                </a:tc>
              </a:tr>
            </a:tbl>
          </a:graphicData>
        </a:graphic>
      </p:graphicFrame>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5761577"/>
          </a:xfrm>
        </p:spPr>
        <p:txBody>
          <a:bodyPr/>
          <a:lstStyle/>
          <a:p>
            <a:r>
              <a:rPr lang="ru-RU" sz="3600" dirty="0" smtClean="0">
                <a:solidFill>
                  <a:srgbClr val="002060"/>
                </a:solidFill>
                <a:latin typeface="Times New Roman" pitchFamily="18" charset="0"/>
                <a:cs typeface="Times New Roman" pitchFamily="18" charset="0"/>
              </a:rPr>
              <a:t/>
            </a:r>
            <a:br>
              <a:rPr lang="ru-RU" sz="3600" dirty="0" smtClean="0">
                <a:solidFill>
                  <a:srgbClr val="002060"/>
                </a:solidFill>
                <a:latin typeface="Times New Roman" pitchFamily="18" charset="0"/>
                <a:cs typeface="Times New Roman" pitchFamily="18" charset="0"/>
              </a:rPr>
            </a:br>
            <a:r>
              <a:rPr lang="ru-RU" sz="3600" dirty="0" smtClean="0">
                <a:solidFill>
                  <a:srgbClr val="000099"/>
                </a:solidFill>
                <a:latin typeface="Times New Roman" pitchFamily="18" charset="0"/>
                <a:cs typeface="Times New Roman" pitchFamily="18" charset="0"/>
              </a:rPr>
              <a:t>Планируемые результаты</a:t>
            </a:r>
            <a:r>
              <a:rPr lang="ru-RU" dirty="0" smtClean="0">
                <a:solidFill>
                  <a:srgbClr val="000099"/>
                </a:solidFill>
                <a:latin typeface="Times New Roman" pitchFamily="18" charset="0"/>
                <a:cs typeface="Times New Roman" pitchFamily="18" charset="0"/>
              </a:rPr>
              <a:t/>
            </a:r>
            <a:br>
              <a:rPr lang="ru-RU" dirty="0" smtClean="0">
                <a:solidFill>
                  <a:srgbClr val="000099"/>
                </a:solidFill>
                <a:latin typeface="Times New Roman" pitchFamily="18" charset="0"/>
                <a:cs typeface="Times New Roman" pitchFamily="18" charset="0"/>
              </a:rPr>
            </a:br>
            <a:r>
              <a:rPr lang="ru-RU" sz="2400" i="1" dirty="0" smtClean="0">
                <a:solidFill>
                  <a:srgbClr val="000099"/>
                </a:solidFill>
                <a:latin typeface="Times New Roman" pitchFamily="18" charset="0"/>
                <a:cs typeface="Times New Roman" pitchFamily="18" charset="0"/>
              </a:rPr>
              <a:t>Учебные – научиться определять имена числительные по их морфологическим признакам.</a:t>
            </a:r>
            <a:br>
              <a:rPr lang="ru-RU" sz="2400" i="1" dirty="0" smtClean="0">
                <a:solidFill>
                  <a:srgbClr val="000099"/>
                </a:solidFill>
                <a:latin typeface="Times New Roman" pitchFamily="18" charset="0"/>
                <a:cs typeface="Times New Roman" pitchFamily="18" charset="0"/>
              </a:rPr>
            </a:br>
            <a:r>
              <a:rPr lang="ru-RU" sz="2400" i="1" dirty="0" err="1" smtClean="0">
                <a:solidFill>
                  <a:srgbClr val="000099"/>
                </a:solidFill>
                <a:latin typeface="Times New Roman" pitchFamily="18" charset="0"/>
                <a:cs typeface="Times New Roman" pitchFamily="18" charset="0"/>
              </a:rPr>
              <a:t>Метапредметные</a:t>
            </a:r>
            <a:r>
              <a:rPr lang="ru-RU" sz="2400" i="1" dirty="0" smtClean="0">
                <a:solidFill>
                  <a:srgbClr val="000099"/>
                </a:solidFill>
                <a:latin typeface="Times New Roman" pitchFamily="18" charset="0"/>
                <a:cs typeface="Times New Roman" pitchFamily="18" charset="0"/>
              </a:rPr>
              <a:t>  УУД</a:t>
            </a:r>
            <a:br>
              <a:rPr lang="ru-RU" sz="2400" i="1" dirty="0" smtClean="0">
                <a:solidFill>
                  <a:srgbClr val="000099"/>
                </a:solidFill>
                <a:latin typeface="Times New Roman" pitchFamily="18" charset="0"/>
                <a:cs typeface="Times New Roman" pitchFamily="18" charset="0"/>
              </a:rPr>
            </a:br>
            <a:r>
              <a:rPr lang="ru-RU" sz="2400" i="1" dirty="0" smtClean="0">
                <a:solidFill>
                  <a:srgbClr val="000099"/>
                </a:solidFill>
                <a:latin typeface="Times New Roman" pitchFamily="18" charset="0"/>
                <a:cs typeface="Times New Roman" pitchFamily="18" charset="0"/>
              </a:rPr>
              <a:t>Коммуникативные: управлять своим поведением (контроль, </a:t>
            </a:r>
            <a:r>
              <a:rPr lang="ru-RU" sz="2400" i="1" dirty="0" err="1" smtClean="0">
                <a:solidFill>
                  <a:srgbClr val="000099"/>
                </a:solidFill>
                <a:latin typeface="Times New Roman" pitchFamily="18" charset="0"/>
                <a:cs typeface="Times New Roman" pitchFamily="18" charset="0"/>
              </a:rPr>
              <a:t>самокоррекция</a:t>
            </a:r>
            <a:r>
              <a:rPr lang="ru-RU" sz="2400" i="1" dirty="0" smtClean="0">
                <a:solidFill>
                  <a:srgbClr val="000099"/>
                </a:solidFill>
                <a:latin typeface="Times New Roman" pitchFamily="18" charset="0"/>
                <a:cs typeface="Times New Roman" pitchFamily="18" charset="0"/>
              </a:rPr>
              <a:t>, оценка своего действия);</a:t>
            </a:r>
            <a:br>
              <a:rPr lang="ru-RU" sz="2400" i="1" dirty="0" smtClean="0">
                <a:solidFill>
                  <a:srgbClr val="000099"/>
                </a:solidFill>
                <a:latin typeface="Times New Roman" pitchFamily="18" charset="0"/>
                <a:cs typeface="Times New Roman" pitchFamily="18" charset="0"/>
              </a:rPr>
            </a:br>
            <a:r>
              <a:rPr lang="ru-RU" sz="2400" i="1" dirty="0" smtClean="0">
                <a:solidFill>
                  <a:srgbClr val="000099"/>
                </a:solidFill>
                <a:latin typeface="Times New Roman" pitchFamily="18" charset="0"/>
                <a:cs typeface="Times New Roman" pitchFamily="18" charset="0"/>
              </a:rPr>
              <a:t>Регулятивные: осознавать самого себя  как движущую силу своего  научения, свою способность к преодолению препятствий и </a:t>
            </a:r>
            <a:r>
              <a:rPr lang="ru-RU" sz="2400" i="1" dirty="0" err="1" smtClean="0">
                <a:solidFill>
                  <a:srgbClr val="000099"/>
                </a:solidFill>
                <a:latin typeface="Times New Roman" pitchFamily="18" charset="0"/>
                <a:cs typeface="Times New Roman" pitchFamily="18" charset="0"/>
              </a:rPr>
              <a:t>самокоррекции</a:t>
            </a:r>
            <a:r>
              <a:rPr lang="ru-RU" sz="2400" i="1" dirty="0" smtClean="0">
                <a:solidFill>
                  <a:srgbClr val="000099"/>
                </a:solidFill>
                <a:latin typeface="Times New Roman" pitchFamily="18" charset="0"/>
                <a:cs typeface="Times New Roman" pitchFamily="18" charset="0"/>
              </a:rPr>
              <a:t>;</a:t>
            </a:r>
            <a:br>
              <a:rPr lang="ru-RU" sz="2400" i="1" dirty="0" smtClean="0">
                <a:solidFill>
                  <a:srgbClr val="000099"/>
                </a:solidFill>
                <a:latin typeface="Times New Roman" pitchFamily="18" charset="0"/>
                <a:cs typeface="Times New Roman" pitchFamily="18" charset="0"/>
              </a:rPr>
            </a:br>
            <a:r>
              <a:rPr lang="ru-RU" sz="2400" i="1" dirty="0" smtClean="0">
                <a:solidFill>
                  <a:srgbClr val="000099"/>
                </a:solidFill>
                <a:latin typeface="Times New Roman" pitchFamily="18" charset="0"/>
                <a:cs typeface="Times New Roman" pitchFamily="18" charset="0"/>
              </a:rPr>
              <a:t>Познавательные: объяснять языковые </a:t>
            </a:r>
            <a:r>
              <a:rPr lang="ru-RU" sz="2400" i="1" dirty="0">
                <a:solidFill>
                  <a:srgbClr val="000099"/>
                </a:solidFill>
                <a:latin typeface="Times New Roman" pitchFamily="18" charset="0"/>
                <a:cs typeface="Times New Roman" pitchFamily="18" charset="0"/>
              </a:rPr>
              <a:t>явления, процессы, связи и отношения, выявляемые в ходе исследования имён </a:t>
            </a:r>
            <a:r>
              <a:rPr lang="ru-RU" sz="2400" i="1" dirty="0" smtClean="0">
                <a:solidFill>
                  <a:srgbClr val="000099"/>
                </a:solidFill>
                <a:latin typeface="Times New Roman" pitchFamily="18" charset="0"/>
                <a:cs typeface="Times New Roman" pitchFamily="18" charset="0"/>
              </a:rPr>
              <a:t>числительных.</a:t>
            </a:r>
            <a:br>
              <a:rPr lang="ru-RU" sz="2400" i="1" dirty="0" smtClean="0">
                <a:solidFill>
                  <a:srgbClr val="000099"/>
                </a:solidFill>
                <a:latin typeface="Times New Roman" pitchFamily="18" charset="0"/>
                <a:cs typeface="Times New Roman" pitchFamily="18" charset="0"/>
              </a:rPr>
            </a:br>
            <a:r>
              <a:rPr lang="ru-RU" sz="2400" i="1" dirty="0" smtClean="0">
                <a:solidFill>
                  <a:srgbClr val="000099"/>
                </a:solidFill>
                <a:latin typeface="Times New Roman" pitchFamily="18" charset="0"/>
                <a:cs typeface="Times New Roman" pitchFamily="18" charset="0"/>
              </a:rPr>
              <a:t>Личностные УУД: формирование устойчивой мотивации к самосовершенствованию.</a:t>
            </a:r>
            <a:br>
              <a:rPr lang="ru-RU" sz="2400" i="1" dirty="0" smtClean="0">
                <a:solidFill>
                  <a:srgbClr val="000099"/>
                </a:solidFill>
                <a:latin typeface="Times New Roman" pitchFamily="18" charset="0"/>
                <a:cs typeface="Times New Roman" pitchFamily="18" charset="0"/>
              </a:rPr>
            </a:br>
            <a:r>
              <a:rPr lang="ru-RU" sz="2800" i="1" dirty="0">
                <a:solidFill>
                  <a:srgbClr val="000099"/>
                </a:solidFill>
                <a:latin typeface="Times New Roman" pitchFamily="18" charset="0"/>
                <a:cs typeface="Times New Roman" pitchFamily="18" charset="0"/>
              </a:rPr>
              <a:t/>
            </a:r>
            <a:br>
              <a:rPr lang="ru-RU" sz="2800" i="1" dirty="0">
                <a:solidFill>
                  <a:srgbClr val="000099"/>
                </a:solidFill>
                <a:latin typeface="Times New Roman" pitchFamily="18" charset="0"/>
                <a:cs typeface="Times New Roman" pitchFamily="18" charset="0"/>
              </a:rPr>
            </a:br>
            <a:endParaRPr lang="ru-RU" sz="2800" i="1" dirty="0">
              <a:solidFill>
                <a:srgbClr val="000099"/>
              </a:solidFill>
            </a:endParaRPr>
          </a:p>
        </p:txBody>
      </p:sp>
    </p:spTree>
    <p:extLst>
      <p:ext uri="{BB962C8B-B14F-4D97-AF65-F5344CB8AC3E}">
        <p14:creationId xmlns:p14="http://schemas.microsoft.com/office/powerpoint/2010/main" val="2917000324"/>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5650778"/>
          </a:xfrm>
        </p:spPr>
        <p:txBody>
          <a:bodyPr/>
          <a:lstStyle/>
          <a:p>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000" dirty="0" smtClean="0">
                <a:latin typeface="Times New Roman" pitchFamily="18" charset="0"/>
                <a:cs typeface="Times New Roman" pitchFamily="18" charset="0"/>
              </a:rPr>
              <a:t>  </a:t>
            </a:r>
            <a:r>
              <a:rPr lang="ru-RU" sz="2800" b="1" i="1" dirty="0" smtClean="0">
                <a:ln w="11430"/>
                <a:solidFill>
                  <a:srgbClr val="000099"/>
                </a:solidFill>
                <a:effectLst/>
                <a:latin typeface="Times New Roman" pitchFamily="18" charset="0"/>
                <a:cs typeface="Times New Roman" pitchFamily="18" charset="0"/>
              </a:rPr>
              <a:t>Тип </a:t>
            </a:r>
            <a:r>
              <a:rPr lang="ru-RU" sz="2800" b="1" i="1" dirty="0">
                <a:ln w="11430"/>
                <a:solidFill>
                  <a:srgbClr val="000099"/>
                </a:solidFill>
                <a:effectLst/>
                <a:latin typeface="Times New Roman" pitchFamily="18" charset="0"/>
                <a:cs typeface="Times New Roman" pitchFamily="18" charset="0"/>
              </a:rPr>
              <a:t>урока</a:t>
            </a:r>
            <a:r>
              <a:rPr lang="ru-RU" sz="2800" dirty="0">
                <a:ln w="11430"/>
                <a:solidFill>
                  <a:srgbClr val="000099"/>
                </a:solidFill>
                <a:effectLst/>
                <a:latin typeface="Times New Roman" pitchFamily="18" charset="0"/>
                <a:cs typeface="Times New Roman" pitchFamily="18" charset="0"/>
              </a:rPr>
              <a:t>:  </a:t>
            </a:r>
            <a:r>
              <a:rPr lang="ru-RU" sz="2400" i="1" dirty="0" smtClean="0">
                <a:ln w="11430"/>
                <a:solidFill>
                  <a:srgbClr val="000099"/>
                </a:solidFill>
                <a:effectLst/>
                <a:latin typeface="Times New Roman" pitchFamily="18" charset="0"/>
                <a:cs typeface="Times New Roman" pitchFamily="18" charset="0"/>
              </a:rPr>
              <a:t>изучение нового материала.</a:t>
            </a:r>
            <a:r>
              <a:rPr lang="ru-RU" sz="2800" i="1" dirty="0" smtClean="0">
                <a:ln w="11430"/>
                <a:solidFill>
                  <a:srgbClr val="000099"/>
                </a:solidFill>
                <a:effectLst/>
                <a:latin typeface="Times New Roman" pitchFamily="18" charset="0"/>
                <a:cs typeface="Times New Roman" pitchFamily="18" charset="0"/>
              </a:rPr>
              <a:t/>
            </a:r>
            <a:br>
              <a:rPr lang="ru-RU" sz="2800" i="1" dirty="0" smtClean="0">
                <a:ln w="11430"/>
                <a:solidFill>
                  <a:srgbClr val="000099"/>
                </a:solidFill>
                <a:effectLst/>
                <a:latin typeface="Times New Roman" pitchFamily="18" charset="0"/>
                <a:cs typeface="Times New Roman" pitchFamily="18" charset="0"/>
              </a:rPr>
            </a:br>
            <a:r>
              <a:rPr lang="ru-RU" sz="2800" dirty="0">
                <a:solidFill>
                  <a:srgbClr val="000099"/>
                </a:solidFill>
              </a:rPr>
              <a:t> </a:t>
            </a:r>
            <a:r>
              <a:rPr lang="ru-RU" sz="2400" b="1" i="1" dirty="0" smtClean="0">
                <a:solidFill>
                  <a:srgbClr val="000099"/>
                </a:solidFill>
                <a:effectLst/>
                <a:latin typeface="Times New Roman" pitchFamily="18" charset="0"/>
                <a:cs typeface="Times New Roman" pitchFamily="18" charset="0"/>
              </a:rPr>
              <a:t>Технологии</a:t>
            </a:r>
            <a:r>
              <a:rPr lang="ru-RU" sz="2400" b="1" i="1" dirty="0">
                <a:solidFill>
                  <a:srgbClr val="000099"/>
                </a:solidFill>
                <a:effectLst/>
                <a:latin typeface="Times New Roman" pitchFamily="18" charset="0"/>
                <a:cs typeface="Times New Roman" pitchFamily="18" charset="0"/>
              </a:rPr>
              <a:t>:</a:t>
            </a:r>
            <a:br>
              <a:rPr lang="ru-RU" sz="2400" b="1" i="1" dirty="0">
                <a:solidFill>
                  <a:srgbClr val="000099"/>
                </a:solidFill>
                <a:effectLst/>
                <a:latin typeface="Times New Roman" pitchFamily="18" charset="0"/>
                <a:cs typeface="Times New Roman" pitchFamily="18" charset="0"/>
              </a:rPr>
            </a:br>
            <a:r>
              <a:rPr lang="ru-RU" sz="2400" b="1" i="1" dirty="0">
                <a:solidFill>
                  <a:srgbClr val="000099"/>
                </a:solidFill>
                <a:effectLst/>
                <a:latin typeface="Times New Roman" pitchFamily="18" charset="0"/>
                <a:cs typeface="Times New Roman" pitchFamily="18" charset="0"/>
              </a:rPr>
              <a:t> </a:t>
            </a:r>
            <a:r>
              <a:rPr lang="ru-RU" sz="2400" b="1" i="1" dirty="0" smtClean="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технология </a:t>
            </a:r>
            <a:r>
              <a:rPr lang="ru-RU" sz="2400" i="1" dirty="0">
                <a:solidFill>
                  <a:srgbClr val="000099"/>
                </a:solidFill>
                <a:effectLst/>
                <a:latin typeface="Times New Roman" pitchFamily="18" charset="0"/>
                <a:cs typeface="Times New Roman" pitchFamily="18" charset="0"/>
              </a:rPr>
              <a:t>развития критического мышления  (приёмы: </a:t>
            </a:r>
            <a:r>
              <a:rPr sz="2400" i="1" dirty="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верные и     неверные суждения, </a:t>
            </a:r>
            <a:r>
              <a:rPr lang="ru-RU" sz="2400" i="1" dirty="0" err="1" smtClean="0">
                <a:solidFill>
                  <a:srgbClr val="000099"/>
                </a:solidFill>
                <a:effectLst/>
                <a:latin typeface="Times New Roman" pitchFamily="18" charset="0"/>
                <a:cs typeface="Times New Roman" pitchFamily="18" charset="0"/>
              </a:rPr>
              <a:t>денотатный</a:t>
            </a:r>
            <a:r>
              <a:rPr lang="ru-RU" sz="2400" i="1" dirty="0" smtClean="0">
                <a:solidFill>
                  <a:srgbClr val="000099"/>
                </a:solidFill>
                <a:effectLst/>
                <a:latin typeface="Times New Roman" pitchFamily="18" charset="0"/>
                <a:cs typeface="Times New Roman" pitchFamily="18" charset="0"/>
              </a:rPr>
              <a:t> граф, </a:t>
            </a:r>
            <a:r>
              <a:rPr lang="ru-RU" sz="2400" i="1" dirty="0" err="1" smtClean="0">
                <a:solidFill>
                  <a:srgbClr val="000099"/>
                </a:solidFill>
                <a:effectLst/>
                <a:latin typeface="Times New Roman" pitchFamily="18" charset="0"/>
                <a:cs typeface="Times New Roman" pitchFamily="18" charset="0"/>
              </a:rPr>
              <a:t>синквейн</a:t>
            </a:r>
            <a:r>
              <a:rPr lang="ru-RU" sz="2400" i="1" dirty="0" smtClean="0">
                <a:solidFill>
                  <a:srgbClr val="000099"/>
                </a:solidFill>
                <a:effectLst/>
                <a:latin typeface="Times New Roman" pitchFamily="18" charset="0"/>
                <a:cs typeface="Times New Roman" pitchFamily="18" charset="0"/>
              </a:rPr>
              <a:t>);</a:t>
            </a:r>
            <a:r>
              <a:rPr lang="ru-RU" sz="2400" i="1" dirty="0">
                <a:solidFill>
                  <a:srgbClr val="000099"/>
                </a:solidFill>
                <a:effectLst/>
                <a:latin typeface="Times New Roman" pitchFamily="18" charset="0"/>
                <a:cs typeface="Times New Roman" pitchFamily="18" charset="0"/>
              </a:rPr>
              <a:t/>
            </a:r>
            <a:br>
              <a:rPr lang="ru-RU" sz="2400" i="1" dirty="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информационно-коммуникационные технология).</a:t>
            </a:r>
            <a:r>
              <a:rPr lang="ru-RU" sz="2400" i="1" dirty="0">
                <a:solidFill>
                  <a:srgbClr val="000099"/>
                </a:solidFill>
                <a:effectLst/>
                <a:latin typeface="Times New Roman" pitchFamily="18" charset="0"/>
                <a:cs typeface="Times New Roman" pitchFamily="18" charset="0"/>
              </a:rPr>
              <a:t/>
            </a:r>
            <a:br>
              <a:rPr lang="ru-RU" sz="2400" i="1" dirty="0">
                <a:solidFill>
                  <a:srgbClr val="000099"/>
                </a:solidFill>
                <a:effectLst/>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
            </a:r>
            <a:br>
              <a:rPr lang="ru-RU" sz="2400" dirty="0" smtClean="0">
                <a:solidFill>
                  <a:srgbClr val="000099"/>
                </a:solidFill>
                <a:effectLst/>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  </a:t>
            </a:r>
            <a:r>
              <a:rPr lang="ru-RU" sz="2400" b="1" i="1" dirty="0" smtClean="0">
                <a:solidFill>
                  <a:srgbClr val="000099"/>
                </a:solidFill>
                <a:effectLst/>
                <a:latin typeface="Times New Roman" pitchFamily="18" charset="0"/>
                <a:cs typeface="Times New Roman" pitchFamily="18" charset="0"/>
              </a:rPr>
              <a:t>Методы </a:t>
            </a:r>
            <a:r>
              <a:rPr lang="ru-RU" sz="2400" b="1" i="1" dirty="0">
                <a:solidFill>
                  <a:srgbClr val="000099"/>
                </a:solidFill>
                <a:effectLst/>
                <a:latin typeface="Times New Roman" pitchFamily="18" charset="0"/>
                <a:cs typeface="Times New Roman" pitchFamily="18" charset="0"/>
              </a:rPr>
              <a:t>обучения</a:t>
            </a:r>
            <a:r>
              <a:rPr lang="ru-RU" sz="2400" dirty="0">
                <a:solidFill>
                  <a:srgbClr val="000099"/>
                </a:solidFill>
                <a:effectLst/>
                <a:latin typeface="Times New Roman" pitchFamily="18" charset="0"/>
                <a:cs typeface="Times New Roman" pitchFamily="18" charset="0"/>
              </a:rPr>
              <a:t>:</a:t>
            </a:r>
            <a:br>
              <a:rPr lang="ru-RU" sz="2400" dirty="0">
                <a:solidFill>
                  <a:srgbClr val="000099"/>
                </a:solidFill>
                <a:effectLst/>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исследовательский</a:t>
            </a:r>
            <a:r>
              <a:rPr lang="ru-RU" sz="2400" i="1" dirty="0">
                <a:solidFill>
                  <a:srgbClr val="000099"/>
                </a:solidFill>
                <a:effectLst/>
                <a:latin typeface="Times New Roman" pitchFamily="18" charset="0"/>
                <a:cs typeface="Times New Roman" pitchFamily="18" charset="0"/>
              </a:rPr>
              <a:t>;</a:t>
            </a:r>
            <a:br>
              <a:rPr lang="ru-RU" sz="2400" i="1" dirty="0">
                <a:solidFill>
                  <a:srgbClr val="000099"/>
                </a:solidFill>
                <a:effectLst/>
                <a:latin typeface="Times New Roman" pitchFamily="18" charset="0"/>
                <a:cs typeface="Times New Roman" pitchFamily="18" charset="0"/>
              </a:rPr>
            </a:br>
            <a:r>
              <a:rPr lang="ru-RU" sz="2400" i="1" dirty="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 частично </a:t>
            </a:r>
            <a:r>
              <a:rPr lang="ru-RU" sz="2400" i="1" dirty="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поисковый; </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рефлексивный.</a:t>
            </a:r>
            <a:r>
              <a:rPr lang="ru-RU" sz="2400" i="1" dirty="0">
                <a:solidFill>
                  <a:srgbClr val="000099"/>
                </a:solidFill>
                <a:effectLst/>
                <a:latin typeface="Times New Roman" pitchFamily="18" charset="0"/>
                <a:cs typeface="Times New Roman" pitchFamily="18" charset="0"/>
              </a:rPr>
              <a:t/>
            </a:r>
            <a:br>
              <a:rPr lang="ru-RU" sz="2400" i="1" dirty="0">
                <a:solidFill>
                  <a:srgbClr val="000099"/>
                </a:solidFill>
                <a:effectLst/>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
            </a:r>
            <a:br>
              <a:rPr lang="ru-RU" sz="2400" dirty="0" smtClean="0">
                <a:solidFill>
                  <a:srgbClr val="000099"/>
                </a:solidFill>
                <a:effectLst/>
                <a:latin typeface="Times New Roman" pitchFamily="18" charset="0"/>
                <a:cs typeface="Times New Roman" pitchFamily="18" charset="0"/>
              </a:rPr>
            </a:br>
            <a:r>
              <a:rPr lang="ru-RU" sz="2400" b="1" i="1" dirty="0">
                <a:solidFill>
                  <a:srgbClr val="000099"/>
                </a:solidFill>
                <a:effectLst/>
                <a:latin typeface="Times New Roman" pitchFamily="18" charset="0"/>
                <a:cs typeface="Times New Roman" pitchFamily="18" charset="0"/>
              </a:rPr>
              <a:t> </a:t>
            </a:r>
            <a:r>
              <a:rPr lang="ru-RU" sz="2400" b="1" i="1" dirty="0" smtClean="0">
                <a:solidFill>
                  <a:srgbClr val="000099"/>
                </a:solidFill>
                <a:effectLst/>
                <a:latin typeface="Times New Roman" pitchFamily="18" charset="0"/>
                <a:cs typeface="Times New Roman" pitchFamily="18" charset="0"/>
              </a:rPr>
              <a:t>Формы </a:t>
            </a:r>
            <a:r>
              <a:rPr lang="ru-RU" sz="2400" b="1" i="1" dirty="0">
                <a:solidFill>
                  <a:srgbClr val="000099"/>
                </a:solidFill>
                <a:effectLst/>
                <a:latin typeface="Times New Roman" pitchFamily="18" charset="0"/>
                <a:cs typeface="Times New Roman" pitchFamily="18" charset="0"/>
              </a:rPr>
              <a:t>обучения:</a:t>
            </a:r>
            <a:br>
              <a:rPr lang="ru-RU" sz="2400" b="1" i="1" dirty="0">
                <a:solidFill>
                  <a:srgbClr val="000099"/>
                </a:solidFill>
                <a:effectLst/>
                <a:latin typeface="Times New Roman" pitchFamily="18" charset="0"/>
                <a:cs typeface="Times New Roman" pitchFamily="18" charset="0"/>
              </a:rPr>
            </a:br>
            <a:r>
              <a:rPr lang="ru-RU" sz="2400" b="1" i="1" dirty="0">
                <a:solidFill>
                  <a:srgbClr val="000099"/>
                </a:solidFill>
                <a:effectLst/>
                <a:latin typeface="Times New Roman" pitchFamily="18" charset="0"/>
                <a:cs typeface="Times New Roman" pitchFamily="18" charset="0"/>
              </a:rPr>
              <a:t>  </a:t>
            </a:r>
            <a:r>
              <a:rPr lang="ru-RU" sz="2400" i="1" dirty="0">
                <a:solidFill>
                  <a:srgbClr val="000099"/>
                </a:solidFill>
                <a:effectLst/>
                <a:latin typeface="Times New Roman" pitchFamily="18" charset="0"/>
                <a:cs typeface="Times New Roman" pitchFamily="18" charset="0"/>
              </a:rPr>
              <a:t>фронтальная работа; </a:t>
            </a:r>
            <a:br>
              <a:rPr lang="ru-RU" sz="2400" i="1" dirty="0">
                <a:solidFill>
                  <a:srgbClr val="000099"/>
                </a:solidFill>
                <a:effectLst/>
                <a:latin typeface="Times New Roman" pitchFamily="18" charset="0"/>
                <a:cs typeface="Times New Roman" pitchFamily="18" charset="0"/>
              </a:rPr>
            </a:br>
            <a:r>
              <a:rPr lang="ru-RU" sz="2400" i="1" dirty="0">
                <a:solidFill>
                  <a:srgbClr val="000099"/>
                </a:solidFill>
                <a:effectLst/>
                <a:latin typeface="Times New Roman" pitchFamily="18" charset="0"/>
                <a:cs typeface="Times New Roman" pitchFamily="18" charset="0"/>
              </a:rPr>
              <a:t>  работа  в парах;</a:t>
            </a:r>
            <a:br>
              <a:rPr lang="ru-RU" sz="2400" i="1" dirty="0">
                <a:solidFill>
                  <a:srgbClr val="000099"/>
                </a:solidFill>
                <a:effectLst/>
                <a:latin typeface="Times New Roman" pitchFamily="18" charset="0"/>
                <a:cs typeface="Times New Roman" pitchFamily="18" charset="0"/>
              </a:rPr>
            </a:br>
            <a:r>
              <a:rPr lang="ru-RU" sz="2400" i="1" dirty="0">
                <a:solidFill>
                  <a:srgbClr val="000099"/>
                </a:solidFill>
                <a:effectLst/>
                <a:latin typeface="Times New Roman" pitchFamily="18" charset="0"/>
                <a:cs typeface="Times New Roman" pitchFamily="18" charset="0"/>
              </a:rPr>
              <a:t>  индивидуальная (самостоятельная) </a:t>
            </a:r>
            <a:r>
              <a:rPr lang="ru-RU" sz="2400" i="1" dirty="0" smtClean="0">
                <a:solidFill>
                  <a:srgbClr val="000099"/>
                </a:solidFill>
                <a:effectLst/>
                <a:latin typeface="Times New Roman" pitchFamily="18" charset="0"/>
                <a:cs typeface="Times New Roman" pitchFamily="18" charset="0"/>
              </a:rPr>
              <a:t>работа.</a:t>
            </a:r>
            <a:endParaRPr lang="ru-RU" sz="2400" i="1" dirty="0">
              <a:solidFill>
                <a:srgbClr val="000099"/>
              </a:solidFill>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4321183"/>
          </a:xfrm>
        </p:spPr>
        <p:txBody>
          <a:bodyPr/>
          <a:lstStyle/>
          <a:p>
            <a:r>
              <a:rPr lang="ru-RU" sz="2400" i="1" smtClean="0">
                <a:solidFill>
                  <a:srgbClr val="000099"/>
                </a:solidFill>
                <a:effectLst/>
                <a:latin typeface="Times New Roman" panose="02020603050405020304" pitchFamily="18" charset="0"/>
                <a:cs typeface="Times New Roman" panose="02020603050405020304" pitchFamily="18" charset="0"/>
              </a:rPr>
              <a:t/>
            </a:r>
            <a:br>
              <a:rPr lang="ru-RU" sz="2400" i="1" smtClean="0">
                <a:solidFill>
                  <a:srgbClr val="000099"/>
                </a:solidFill>
                <a:effectLst/>
                <a:latin typeface="Times New Roman" panose="02020603050405020304" pitchFamily="18" charset="0"/>
                <a:cs typeface="Times New Roman" panose="02020603050405020304" pitchFamily="18" charset="0"/>
              </a:rPr>
            </a:br>
            <a:r>
              <a:rPr lang="ru-RU" sz="2400" i="1" smtClean="0">
                <a:solidFill>
                  <a:srgbClr val="000099"/>
                </a:solidFill>
                <a:effectLst/>
                <a:latin typeface="Times New Roman" panose="02020603050405020304" pitchFamily="18" charset="0"/>
                <a:cs typeface="Times New Roman" panose="02020603050405020304" pitchFamily="18" charset="0"/>
              </a:rPr>
              <a:t/>
            </a:r>
            <a:br>
              <a:rPr lang="ru-RU" sz="2400" i="1" smtClean="0">
                <a:solidFill>
                  <a:srgbClr val="000099"/>
                </a:solidFill>
                <a:effectLst/>
                <a:latin typeface="Times New Roman" panose="02020603050405020304" pitchFamily="18" charset="0"/>
                <a:cs typeface="Times New Roman" panose="02020603050405020304" pitchFamily="18" charset="0"/>
              </a:rPr>
            </a:br>
            <a:r>
              <a:rPr lang="ru-RU" sz="2400" i="1" smtClean="0">
                <a:solidFill>
                  <a:srgbClr val="000099"/>
                </a:solidFill>
                <a:effectLst/>
                <a:latin typeface="Times New Roman" panose="02020603050405020304" pitchFamily="18" charset="0"/>
                <a:cs typeface="Times New Roman" panose="02020603050405020304" pitchFamily="18" charset="0"/>
              </a:rPr>
              <a:t>Обоснование выбора технологий</a:t>
            </a:r>
            <a:r>
              <a:rPr lang="ru-RU" sz="2400" i="1" dirty="0">
                <a:solidFill>
                  <a:srgbClr val="000099"/>
                </a:solidFill>
                <a:effectLst/>
                <a:latin typeface="Times New Roman" panose="02020603050405020304" pitchFamily="18" charset="0"/>
                <a:cs typeface="Times New Roman" panose="02020603050405020304" pitchFamily="18" charset="0"/>
              </a:rPr>
              <a:t/>
            </a:r>
            <a:br>
              <a:rPr lang="ru-RU" sz="2400" i="1" dirty="0">
                <a:solidFill>
                  <a:srgbClr val="000099"/>
                </a:solidFill>
                <a:effectLst/>
                <a:latin typeface="Times New Roman" panose="02020603050405020304" pitchFamily="18" charset="0"/>
                <a:cs typeface="Times New Roman" panose="02020603050405020304" pitchFamily="18" charset="0"/>
              </a:rPr>
            </a:br>
            <a:r>
              <a:rPr lang="ru-RU" sz="2400" i="1" dirty="0" smtClean="0">
                <a:solidFill>
                  <a:srgbClr val="000099"/>
                </a:solidFill>
                <a:effectLst/>
                <a:latin typeface="Times New Roman" panose="02020603050405020304" pitchFamily="18" charset="0"/>
                <a:cs typeface="Times New Roman" panose="02020603050405020304" pitchFamily="18" charset="0"/>
              </a:rPr>
              <a:t>Информационно-коммуникационная технология. Применение данной технологии </a:t>
            </a:r>
            <a:r>
              <a:rPr lang="ru-RU" sz="2400" i="1" dirty="0">
                <a:solidFill>
                  <a:srgbClr val="000099"/>
                </a:solidFill>
                <a:effectLst/>
                <a:latin typeface="Times New Roman" panose="02020603050405020304" pitchFamily="18" charset="0"/>
                <a:cs typeface="Times New Roman" panose="02020603050405020304" pitchFamily="18" charset="0"/>
              </a:rPr>
              <a:t>делает урок нетрадиционным, ярким, насыщенным. На этих уроках каждый ученик работает активно и увлечённо, у ребят развивается любознательность, познавательный интерес</a:t>
            </a:r>
            <a:r>
              <a:rPr lang="ru-RU" sz="2400" i="1" dirty="0" smtClean="0">
                <a:solidFill>
                  <a:srgbClr val="000099"/>
                </a:solidFill>
                <a:effectLst/>
                <a:latin typeface="Times New Roman" panose="02020603050405020304" pitchFamily="18" charset="0"/>
                <a:cs typeface="Times New Roman" panose="02020603050405020304" pitchFamily="18" charset="0"/>
              </a:rPr>
              <a:t>.</a:t>
            </a:r>
            <a:br>
              <a:rPr lang="ru-RU" sz="2400" i="1" dirty="0" smtClean="0">
                <a:solidFill>
                  <a:srgbClr val="000099"/>
                </a:solidFill>
                <a:effectLst/>
                <a:latin typeface="Times New Roman" panose="02020603050405020304" pitchFamily="18" charset="0"/>
                <a:cs typeface="Times New Roman" panose="02020603050405020304" pitchFamily="18" charset="0"/>
              </a:rPr>
            </a:br>
            <a:r>
              <a:rPr lang="ru-RU" sz="2400" i="1" dirty="0">
                <a:solidFill>
                  <a:srgbClr val="000099"/>
                </a:solidFill>
                <a:effectLst/>
                <a:latin typeface="Times New Roman" panose="02020603050405020304" pitchFamily="18" charset="0"/>
                <a:cs typeface="Times New Roman" panose="02020603050405020304" pitchFamily="18" charset="0"/>
              </a:rPr>
              <a:t/>
            </a:r>
            <a:br>
              <a:rPr lang="ru-RU" sz="2400" i="1" dirty="0">
                <a:solidFill>
                  <a:srgbClr val="000099"/>
                </a:solidFill>
                <a:effectLst/>
                <a:latin typeface="Times New Roman" panose="02020603050405020304" pitchFamily="18" charset="0"/>
                <a:cs typeface="Times New Roman" panose="02020603050405020304" pitchFamily="18" charset="0"/>
              </a:rPr>
            </a:br>
            <a:r>
              <a:rPr lang="ru-RU" sz="2400" i="1" dirty="0" smtClean="0">
                <a:solidFill>
                  <a:srgbClr val="000099"/>
                </a:solidFill>
                <a:effectLst/>
                <a:latin typeface="Times New Roman" panose="02020603050405020304" pitchFamily="18" charset="0"/>
                <a:cs typeface="Times New Roman" panose="02020603050405020304" pitchFamily="18" charset="0"/>
              </a:rPr>
              <a:t>Технология развития критического мышления. Данная технология основана на творческом сотрудничестве ученика и учителя, на развитии у школьников аналитического подхода к любому материалу. Она рассчитана не на запоминание материала, а на постановку проблемы </a:t>
            </a:r>
            <a:r>
              <a:rPr lang="ru-RU" sz="2400" i="1" dirty="0">
                <a:solidFill>
                  <a:srgbClr val="000099"/>
                </a:solidFill>
                <a:effectLst/>
                <a:latin typeface="Times New Roman" panose="02020603050405020304" pitchFamily="18" charset="0"/>
                <a:cs typeface="Times New Roman" panose="02020603050405020304" pitchFamily="18" charset="0"/>
              </a:rPr>
              <a:t>и поиск ее решения</a:t>
            </a:r>
            <a:r>
              <a:rPr lang="ru-RU" sz="2400" i="1" dirty="0" smtClean="0">
                <a:solidFill>
                  <a:srgbClr val="000099"/>
                </a:solidFill>
                <a:effectLst/>
                <a:latin typeface="Times New Roman" panose="02020603050405020304" pitchFamily="18" charset="0"/>
                <a:cs typeface="Times New Roman" panose="02020603050405020304" pitchFamily="18" charset="0"/>
              </a:rPr>
              <a:t>.</a:t>
            </a:r>
            <a:endParaRPr lang="ru-RU" sz="2400" i="1" dirty="0">
              <a:solidFill>
                <a:srgbClr val="0000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917421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30188"/>
            <a:ext cx="8405842" cy="5650778"/>
          </a:xfrm>
        </p:spPr>
        <p:txBody>
          <a:bodyPr/>
          <a:lstStyle/>
          <a:p>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lang="ru-RU" sz="2000" dirty="0">
                <a:latin typeface="Times New Roman" pitchFamily="18" charset="0"/>
                <a:cs typeface="Times New Roman" pitchFamily="18" charset="0"/>
              </a:rPr>
              <a:t/>
            </a:r>
            <a:br>
              <a:rPr lang="ru-RU" sz="2000" dirty="0">
                <a:latin typeface="Times New Roman" pitchFamily="18" charset="0"/>
                <a:cs typeface="Times New Roman" pitchFamily="18" charset="0"/>
              </a:rPr>
            </a:br>
            <a:r>
              <a:rPr lang="ru-RU" sz="2800" i="1" dirty="0">
                <a:ln w="11430"/>
                <a:solidFill>
                  <a:srgbClr val="000099"/>
                </a:solidFill>
                <a:effectLst/>
                <a:latin typeface="Times New Roman" pitchFamily="18" charset="0"/>
                <a:cs typeface="Times New Roman" pitchFamily="18" charset="0"/>
              </a:rPr>
              <a:t>Стадии  урока:</a:t>
            </a:r>
            <a:r>
              <a:rPr lang="ru-RU" sz="2800" b="1" dirty="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
            </a:r>
            <a:br>
              <a:rPr lang="ru-RU" sz="2800" b="1" dirty="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br>
            <a:r>
              <a:rPr lang="ru-RU" sz="2800" b="1" i="1" dirty="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 </a:t>
            </a:r>
            <a:r>
              <a:rPr sz="2800" b="1" i="1" dirty="0" smtClean="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I</a:t>
            </a:r>
            <a:r>
              <a:rPr lang="ru-RU" sz="2800" b="1" i="1" dirty="0" smtClean="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 </a:t>
            </a:r>
            <a:r>
              <a:rPr lang="ru-RU" sz="2800" b="1" i="1" dirty="0" smtClean="0">
                <a:ln w="11430"/>
                <a:solidFill>
                  <a:srgbClr val="000099"/>
                </a:solidFill>
                <a:effectLst/>
                <a:latin typeface="Times New Roman" pitchFamily="18" charset="0"/>
                <a:cs typeface="Times New Roman" pitchFamily="18" charset="0"/>
              </a:rPr>
              <a:t>стадия  </a:t>
            </a:r>
            <a:r>
              <a:rPr lang="ru-RU" sz="2800" b="1" i="1" dirty="0">
                <a:ln w="11430"/>
                <a:solidFill>
                  <a:srgbClr val="000099"/>
                </a:solidFill>
                <a:effectLst/>
                <a:latin typeface="Times New Roman" pitchFamily="18" charset="0"/>
                <a:cs typeface="Times New Roman" pitchFamily="18" charset="0"/>
              </a:rPr>
              <a:t>«Вызов</a:t>
            </a:r>
            <a:r>
              <a:rPr lang="ru-RU" sz="2800" b="1" i="1" dirty="0" smtClean="0">
                <a:ln w="11430"/>
                <a:solidFill>
                  <a:srgbClr val="000099"/>
                </a:solidFill>
                <a:effectLst/>
                <a:latin typeface="Times New Roman" pitchFamily="18" charset="0"/>
                <a:cs typeface="Times New Roman" pitchFamily="18" charset="0"/>
              </a:rPr>
              <a:t>»</a:t>
            </a:r>
            <a:r>
              <a:rPr lang="ru-RU" sz="2800" b="1" i="1" dirty="0">
                <a:ln w="11430"/>
                <a:solidFill>
                  <a:srgbClr val="000099"/>
                </a:solidFill>
                <a:effectLst/>
                <a:latin typeface="Times New Roman" pitchFamily="18" charset="0"/>
                <a:cs typeface="Times New Roman" pitchFamily="18" charset="0"/>
              </a:rPr>
              <a:t>.</a:t>
            </a:r>
            <a:r>
              <a:rPr lang="ru-RU" sz="2800" b="1" dirty="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
            </a:r>
            <a:br>
              <a:rPr lang="ru-RU" sz="2800" b="1" dirty="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br>
            <a:r>
              <a:rPr lang="ru-RU" sz="2800" dirty="0">
                <a:solidFill>
                  <a:srgbClr val="000099"/>
                </a:solidFill>
                <a:effectLst/>
                <a:latin typeface="Times New Roman" pitchFamily="18" charset="0"/>
                <a:cs typeface="Times New Roman" pitchFamily="18" charset="0"/>
              </a:rPr>
              <a:t>Задача</a:t>
            </a:r>
            <a:r>
              <a:rPr lang="ru-RU" sz="2800" i="1" dirty="0">
                <a:solidFill>
                  <a:srgbClr val="000099"/>
                </a:solidFill>
                <a:effectLst/>
                <a:latin typeface="Times New Roman" pitchFamily="18" charset="0"/>
                <a:cs typeface="Times New Roman" pitchFamily="18" charset="0"/>
              </a:rPr>
              <a:t>: активизация </a:t>
            </a:r>
            <a:r>
              <a:rPr lang="ru-RU" sz="2800" i="1" dirty="0" smtClean="0">
                <a:solidFill>
                  <a:srgbClr val="000099"/>
                </a:solidFill>
                <a:effectLst/>
                <a:latin typeface="Times New Roman" pitchFamily="18" charset="0"/>
                <a:cs typeface="Times New Roman" pitchFamily="18" charset="0"/>
              </a:rPr>
              <a:t>знаний, </a:t>
            </a:r>
            <a:r>
              <a:rPr lang="ru-RU" sz="2800" i="1" dirty="0">
                <a:solidFill>
                  <a:srgbClr val="000099"/>
                </a:solidFill>
                <a:effectLst/>
                <a:latin typeface="Times New Roman" pitchFamily="18" charset="0"/>
                <a:cs typeface="Times New Roman" pitchFamily="18" charset="0"/>
              </a:rPr>
              <a:t>вызов интереса к теме</a:t>
            </a:r>
            <a:r>
              <a:rPr lang="ru-RU" sz="2800" i="1" dirty="0" smtClean="0">
                <a:solidFill>
                  <a:srgbClr val="000099"/>
                </a:solidFill>
                <a:effectLst/>
                <a:latin typeface="Times New Roman" pitchFamily="18" charset="0"/>
                <a:cs typeface="Times New Roman" pitchFamily="18" charset="0"/>
              </a:rPr>
              <a:t>.</a:t>
            </a:r>
            <a:br>
              <a:rPr lang="ru-RU" sz="2800" i="1" dirty="0" smtClean="0">
                <a:solidFill>
                  <a:srgbClr val="000099"/>
                </a:solidFill>
                <a:effectLst/>
                <a:latin typeface="Times New Roman" pitchFamily="18" charset="0"/>
                <a:cs typeface="Times New Roman" pitchFamily="18" charset="0"/>
              </a:rPr>
            </a:br>
            <a:r>
              <a:rPr lang="ru-RU" sz="2800" i="1" dirty="0" smtClean="0">
                <a:solidFill>
                  <a:srgbClr val="000099"/>
                </a:solidFill>
                <a:effectLst/>
                <a:latin typeface="Times New Roman" pitchFamily="18" charset="0"/>
                <a:cs typeface="Times New Roman" pitchFamily="18" charset="0"/>
              </a:rPr>
              <a:t> </a:t>
            </a:r>
            <a:br>
              <a:rPr lang="ru-RU" sz="2800" i="1" dirty="0" smtClean="0">
                <a:solidFill>
                  <a:srgbClr val="000099"/>
                </a:solidFill>
                <a:effectLst/>
                <a:latin typeface="Times New Roman" pitchFamily="18" charset="0"/>
                <a:cs typeface="Times New Roman" pitchFamily="18" charset="0"/>
              </a:rPr>
            </a:br>
            <a:r>
              <a:rPr sz="2800" b="1" i="1" dirty="0" smtClean="0">
                <a:solidFill>
                  <a:srgbClr val="000099"/>
                </a:solidFill>
                <a:effectLst/>
                <a:latin typeface="Times New Roman" pitchFamily="18" charset="0"/>
                <a:cs typeface="Times New Roman" pitchFamily="18" charset="0"/>
              </a:rPr>
              <a:t>II </a:t>
            </a:r>
            <a:r>
              <a:rPr lang="ru-RU" sz="2800" b="1" i="1" kern="0" dirty="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с</a:t>
            </a:r>
            <a:r>
              <a:rPr lang="ru-RU" sz="2800" b="1" i="1" kern="0" dirty="0" smtClean="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тадия </a:t>
            </a:r>
            <a:r>
              <a:rPr lang="ru-RU" sz="2800" b="1" i="1" kern="0" dirty="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a:t>
            </a:r>
            <a:r>
              <a:rPr lang="ru-RU" sz="2800" b="1" i="1" kern="0" dirty="0" smtClean="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Осмысление».</a:t>
            </a:r>
            <a:r>
              <a:rPr lang="ru-RU" sz="2800" b="1" kern="0" dirty="0" smtClean="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
            </a:r>
            <a:br>
              <a:rPr lang="ru-RU" sz="2800" b="1" kern="0" dirty="0" smtClean="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br>
            <a:r>
              <a:rPr lang="ru-RU" sz="2800" dirty="0">
                <a:solidFill>
                  <a:srgbClr val="000099"/>
                </a:solidFill>
                <a:effectLst/>
                <a:latin typeface="Times New Roman" pitchFamily="18" charset="0"/>
                <a:cs typeface="Times New Roman" pitchFamily="18" charset="0"/>
              </a:rPr>
              <a:t>Задача: </a:t>
            </a:r>
            <a:r>
              <a:rPr lang="ru-RU" sz="2800" i="1" dirty="0">
                <a:solidFill>
                  <a:srgbClr val="000099"/>
                </a:solidFill>
                <a:effectLst/>
                <a:latin typeface="Times New Roman" pitchFamily="18" charset="0"/>
                <a:cs typeface="Times New Roman" pitchFamily="18" charset="0"/>
              </a:rPr>
              <a:t>соотнесение старой и новой информации и нахождение новой</a:t>
            </a:r>
            <a:r>
              <a:rPr lang="ru-RU" sz="2800" i="1" dirty="0" smtClean="0">
                <a:solidFill>
                  <a:srgbClr val="000099"/>
                </a:solidFill>
                <a:effectLst/>
                <a:latin typeface="Times New Roman" pitchFamily="18" charset="0"/>
                <a:cs typeface="Times New Roman" pitchFamily="18" charset="0"/>
              </a:rPr>
              <a:t>.</a:t>
            </a:r>
            <a:br>
              <a:rPr lang="ru-RU" sz="2800" i="1" dirty="0" smtClean="0">
                <a:solidFill>
                  <a:srgbClr val="000099"/>
                </a:solidFill>
                <a:effectLst/>
                <a:latin typeface="Times New Roman" pitchFamily="18" charset="0"/>
                <a:cs typeface="Times New Roman" pitchFamily="18" charset="0"/>
              </a:rPr>
            </a:br>
            <a:r>
              <a:rPr lang="ru-RU" sz="2800" dirty="0">
                <a:solidFill>
                  <a:srgbClr val="000099"/>
                </a:solidFill>
                <a:latin typeface="Times New Roman" pitchFamily="18" charset="0"/>
                <a:cs typeface="Times New Roman" pitchFamily="18" charset="0"/>
              </a:rPr>
              <a:t/>
            </a:r>
            <a:br>
              <a:rPr lang="ru-RU" sz="2800" dirty="0">
                <a:solidFill>
                  <a:srgbClr val="000099"/>
                </a:solidFill>
                <a:latin typeface="Times New Roman" pitchFamily="18" charset="0"/>
                <a:cs typeface="Times New Roman" pitchFamily="18" charset="0"/>
              </a:rPr>
            </a:br>
            <a:r>
              <a:rPr sz="2800" dirty="0" smtClean="0">
                <a:solidFill>
                  <a:srgbClr val="000099"/>
                </a:solidFill>
                <a:latin typeface="Times New Roman" pitchFamily="18" charset="0"/>
                <a:cs typeface="Times New Roman" pitchFamily="18" charset="0"/>
              </a:rPr>
              <a:t> </a:t>
            </a:r>
            <a:r>
              <a:rPr sz="2800" b="1" i="1" dirty="0" smtClean="0">
                <a:solidFill>
                  <a:srgbClr val="000099"/>
                </a:solidFill>
                <a:effectLst/>
                <a:latin typeface="Times New Roman" pitchFamily="18" charset="0"/>
                <a:cs typeface="Times New Roman" pitchFamily="18" charset="0"/>
              </a:rPr>
              <a:t>III</a:t>
            </a:r>
            <a:r>
              <a:rPr sz="2800" b="1" i="1" dirty="0" smtClean="0">
                <a:solidFill>
                  <a:srgbClr val="000099"/>
                </a:solidFill>
                <a:latin typeface="Times New Roman" pitchFamily="18" charset="0"/>
                <a:cs typeface="Times New Roman" pitchFamily="18" charset="0"/>
              </a:rPr>
              <a:t> </a:t>
            </a:r>
            <a:r>
              <a:rPr lang="ru-RU" sz="2800" b="1" i="1" dirty="0">
                <a:ln w="11430"/>
                <a:solidFill>
                  <a:srgbClr val="000099"/>
                </a:solidFill>
                <a:effectLst/>
                <a:latin typeface="Times New Roman" pitchFamily="18" charset="0"/>
                <a:cs typeface="Times New Roman" pitchFamily="18" charset="0"/>
              </a:rPr>
              <a:t>с</a:t>
            </a:r>
            <a:r>
              <a:rPr lang="ru-RU" sz="2800" b="1" i="1" dirty="0" smtClean="0">
                <a:ln w="11430"/>
                <a:solidFill>
                  <a:srgbClr val="000099"/>
                </a:solidFill>
                <a:effectLst/>
                <a:latin typeface="Times New Roman" pitchFamily="18" charset="0"/>
                <a:cs typeface="Times New Roman" pitchFamily="18" charset="0"/>
              </a:rPr>
              <a:t>тадия </a:t>
            </a:r>
            <a:r>
              <a:rPr lang="ru-RU" sz="2800" b="1" i="1" dirty="0">
                <a:ln w="11430"/>
                <a:solidFill>
                  <a:srgbClr val="000099"/>
                </a:solidFill>
                <a:effectLst/>
                <a:latin typeface="Times New Roman" pitchFamily="18" charset="0"/>
                <a:cs typeface="Times New Roman" pitchFamily="18" charset="0"/>
              </a:rPr>
              <a:t>«</a:t>
            </a:r>
            <a:r>
              <a:rPr lang="ru-RU" sz="2800" b="1" i="1" dirty="0" smtClean="0">
                <a:ln w="11430"/>
                <a:solidFill>
                  <a:srgbClr val="000099"/>
                </a:solidFill>
                <a:effectLst/>
                <a:latin typeface="Times New Roman" pitchFamily="18" charset="0"/>
                <a:cs typeface="Times New Roman" pitchFamily="18" charset="0"/>
              </a:rPr>
              <a:t>Рефлексия».</a:t>
            </a:r>
            <a:r>
              <a:rPr lang="ru-RU" sz="2800" b="1" dirty="0" smtClean="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t/>
            </a:r>
            <a:br>
              <a:rPr lang="ru-RU" sz="2800" b="1" dirty="0" smtClean="0">
                <a:ln w="11430"/>
                <a:solidFill>
                  <a:srgbClr val="000099"/>
                </a:solidFill>
                <a:effectLst>
                  <a:outerShdw blurRad="80000" dist="40000" dir="5040000" algn="tl">
                    <a:srgbClr val="000000">
                      <a:alpha val="30000"/>
                    </a:srgbClr>
                  </a:outerShdw>
                </a:effectLst>
                <a:latin typeface="Times New Roman" pitchFamily="18" charset="0"/>
                <a:cs typeface="Times New Roman" pitchFamily="18" charset="0"/>
              </a:rPr>
            </a:br>
            <a:r>
              <a:rPr lang="ru-RU" sz="2800" dirty="0">
                <a:solidFill>
                  <a:srgbClr val="000099"/>
                </a:solidFill>
                <a:effectLst/>
                <a:latin typeface="Times New Roman" pitchFamily="18" charset="0"/>
                <a:cs typeface="Times New Roman" pitchFamily="18" charset="0"/>
              </a:rPr>
              <a:t>Задача: </a:t>
            </a:r>
            <a:r>
              <a:rPr lang="ru-RU" sz="2800" i="1" dirty="0">
                <a:solidFill>
                  <a:srgbClr val="000099"/>
                </a:solidFill>
                <a:effectLst/>
                <a:latin typeface="Times New Roman" pitchFamily="18" charset="0"/>
                <a:cs typeface="Times New Roman" pitchFamily="18" charset="0"/>
              </a:rPr>
              <a:t>р</a:t>
            </a:r>
            <a:r>
              <a:rPr lang="ru-RU" sz="2800" i="1" dirty="0" smtClean="0">
                <a:solidFill>
                  <a:srgbClr val="000099"/>
                </a:solidFill>
                <a:effectLst/>
                <a:latin typeface="Times New Roman" pitchFamily="18" charset="0"/>
                <a:cs typeface="Times New Roman" pitchFamily="18" charset="0"/>
              </a:rPr>
              <a:t>ефлексия </a:t>
            </a:r>
            <a:r>
              <a:rPr lang="ru-RU" sz="2800" i="1" dirty="0">
                <a:solidFill>
                  <a:srgbClr val="000099"/>
                </a:solidFill>
                <a:effectLst/>
                <a:latin typeface="Times New Roman" pitchFamily="18" charset="0"/>
                <a:cs typeface="Times New Roman" pitchFamily="18" charset="0"/>
              </a:rPr>
              <a:t>процесса учения. Выведение знаний на уровень </a:t>
            </a:r>
            <a:r>
              <a:rPr lang="ru-RU" sz="2800" i="1" dirty="0" smtClean="0">
                <a:solidFill>
                  <a:srgbClr val="000099"/>
                </a:solidFill>
                <a:effectLst/>
                <a:latin typeface="Times New Roman" pitchFamily="18" charset="0"/>
                <a:cs typeface="Times New Roman" pitchFamily="18" charset="0"/>
              </a:rPr>
              <a:t>осмысления</a:t>
            </a:r>
            <a:r>
              <a:rPr lang="ru-RU" sz="2800" i="1" dirty="0">
                <a:solidFill>
                  <a:srgbClr val="000099"/>
                </a:solidFill>
                <a:effectLst/>
                <a:latin typeface="Times New Roman" pitchFamily="18" charset="0"/>
                <a:cs typeface="Times New Roman" pitchFamily="18" charset="0"/>
              </a:rPr>
              <a:t>.</a:t>
            </a:r>
            <a:r>
              <a:rPr lang="ru-RU" sz="2800" dirty="0">
                <a:solidFill>
                  <a:srgbClr val="000099"/>
                </a:solidFill>
                <a:latin typeface="Times New Roman" pitchFamily="18" charset="0"/>
                <a:cs typeface="Times New Roman" pitchFamily="18" charset="0"/>
              </a:rPr>
              <a:t/>
            </a:r>
            <a:br>
              <a:rPr lang="ru-RU" sz="2800" dirty="0">
                <a:solidFill>
                  <a:srgbClr val="000099"/>
                </a:solidFill>
                <a:latin typeface="Times New Roman" pitchFamily="18" charset="0"/>
                <a:cs typeface="Times New Roman" pitchFamily="18" charset="0"/>
              </a:rPr>
            </a:br>
            <a:r>
              <a:rPr lang="ru-RU" sz="2000" b="1" dirty="0">
                <a:ln w="11430"/>
                <a:solidFill>
                  <a:srgbClr val="000099"/>
                </a:solidFill>
                <a:effectLst>
                  <a:outerShdw blurRad="80000" dist="40000" dir="5040000" algn="tl">
                    <a:srgbClr val="000000">
                      <a:alpha val="30000"/>
                    </a:srgbClr>
                  </a:outerShdw>
                </a:effectLst>
              </a:rPr>
              <a:t/>
            </a:r>
            <a:br>
              <a:rPr lang="ru-RU" sz="2000" b="1" dirty="0">
                <a:ln w="11430"/>
                <a:solidFill>
                  <a:srgbClr val="000099"/>
                </a:solidFill>
                <a:effectLst>
                  <a:outerShdw blurRad="80000" dist="40000" dir="5040000" algn="tl">
                    <a:srgbClr val="000000">
                      <a:alpha val="30000"/>
                    </a:srgbClr>
                  </a:outerShdw>
                </a:effectLst>
              </a:rPr>
            </a:br>
            <a:r>
              <a:rPr lang="ru-RU" sz="2000" i="1" dirty="0">
                <a:solidFill>
                  <a:srgbClr val="005686"/>
                </a:solidFill>
                <a:effectLst/>
                <a:latin typeface="Times New Roman" pitchFamily="18" charset="0"/>
                <a:cs typeface="Times New Roman" pitchFamily="18" charset="0"/>
              </a:rPr>
              <a:t/>
            </a:r>
            <a:br>
              <a:rPr lang="ru-RU" sz="2000" i="1" dirty="0">
                <a:solidFill>
                  <a:srgbClr val="005686"/>
                </a:solidFill>
                <a:effectLst/>
                <a:latin typeface="Times New Roman" pitchFamily="18" charset="0"/>
                <a:cs typeface="Times New Roman" pitchFamily="18" charset="0"/>
              </a:rPr>
            </a:br>
            <a:endParaRPr lang="ru-RU" sz="2000" i="1" dirty="0">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7645170"/>
          </a:xfrm>
        </p:spPr>
        <p:txBody>
          <a:bodyPr/>
          <a:lstStyle/>
          <a:p>
            <a:pPr lvl="0">
              <a:lnSpc>
                <a:spcPct val="115000"/>
              </a:lnSpc>
            </a:pPr>
            <a:r>
              <a:rPr lang="ru-RU" sz="2400" b="1" dirty="0" smtClean="0"/>
              <a:t/>
            </a:r>
            <a:br>
              <a:rPr lang="ru-RU" sz="2400" b="1" dirty="0" smtClean="0"/>
            </a:br>
            <a:r>
              <a:rPr lang="ru-RU" sz="2400" b="1" dirty="0"/>
              <a:t/>
            </a:r>
            <a:br>
              <a:rPr lang="ru-RU" sz="2400" b="1" dirty="0"/>
            </a:br>
            <a:r>
              <a:rPr lang="ru-RU" sz="2400" i="1" dirty="0" smtClean="0">
                <a:solidFill>
                  <a:srgbClr val="000099"/>
                </a:solidFill>
                <a:effectLst/>
                <a:latin typeface="Times New Roman" pitchFamily="18" charset="0"/>
                <a:cs typeface="Times New Roman" pitchFamily="18" charset="0"/>
              </a:rPr>
              <a:t>                                   Используемые ресурсы.</a:t>
            </a:r>
            <a:r>
              <a:rPr lang="ru-RU" sz="2400" b="1" dirty="0" smtClean="0">
                <a:solidFill>
                  <a:srgbClr val="000099"/>
                </a:solidFill>
              </a:rPr>
              <a:t/>
            </a:r>
            <a:br>
              <a:rPr lang="ru-RU" sz="2400" b="1" dirty="0" smtClean="0">
                <a:solidFill>
                  <a:srgbClr val="000099"/>
                </a:solidFill>
              </a:rPr>
            </a:br>
            <a:r>
              <a:rPr lang="ru-RU" sz="2400" i="1" dirty="0" smtClean="0">
                <a:solidFill>
                  <a:srgbClr val="000099"/>
                </a:solidFill>
                <a:effectLst/>
                <a:latin typeface="Times New Roman" pitchFamily="18" charset="0"/>
                <a:cs typeface="Times New Roman" pitchFamily="18" charset="0"/>
              </a:rPr>
              <a:t>УМК:</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1.Русский </a:t>
            </a:r>
            <a:r>
              <a:rPr lang="ru-RU" sz="2400" i="1" dirty="0">
                <a:solidFill>
                  <a:srgbClr val="000099"/>
                </a:solidFill>
                <a:effectLst/>
                <a:latin typeface="Times New Roman" pitchFamily="18" charset="0"/>
                <a:cs typeface="Times New Roman" pitchFamily="18" charset="0"/>
              </a:rPr>
              <a:t>язык. Теория. 5 – 9 классы./</a:t>
            </a:r>
            <a:r>
              <a:rPr lang="ru-RU" sz="2400" i="1" dirty="0" err="1">
                <a:solidFill>
                  <a:srgbClr val="000099"/>
                </a:solidFill>
                <a:effectLst/>
                <a:latin typeface="Times New Roman" pitchFamily="18" charset="0"/>
                <a:cs typeface="Times New Roman" pitchFamily="18" charset="0"/>
              </a:rPr>
              <a:t>Бабайцева</a:t>
            </a:r>
            <a:r>
              <a:rPr lang="ru-RU" sz="2400" i="1" dirty="0">
                <a:solidFill>
                  <a:srgbClr val="000099"/>
                </a:solidFill>
                <a:effectLst/>
                <a:latin typeface="Times New Roman" pitchFamily="18" charset="0"/>
                <a:cs typeface="Times New Roman" pitchFamily="18" charset="0"/>
              </a:rPr>
              <a:t> В.В., </a:t>
            </a:r>
            <a:r>
              <a:rPr lang="ru-RU" sz="2400" i="1" dirty="0" err="1">
                <a:solidFill>
                  <a:srgbClr val="000099"/>
                </a:solidFill>
                <a:effectLst/>
                <a:latin typeface="Times New Roman" pitchFamily="18" charset="0"/>
                <a:cs typeface="Times New Roman" pitchFamily="18" charset="0"/>
              </a:rPr>
              <a:t>Чеснокова</a:t>
            </a:r>
            <a:r>
              <a:rPr lang="ru-RU" sz="2400" i="1" dirty="0">
                <a:solidFill>
                  <a:srgbClr val="000099"/>
                </a:solidFill>
                <a:effectLst/>
                <a:latin typeface="Times New Roman" pitchFamily="18" charset="0"/>
                <a:cs typeface="Times New Roman" pitchFamily="18" charset="0"/>
              </a:rPr>
              <a:t> Л.Д. – М.: Дрофа, </a:t>
            </a:r>
            <a:r>
              <a:rPr lang="ru-RU" sz="2400" i="1" dirty="0" smtClean="0">
                <a:solidFill>
                  <a:srgbClr val="000099"/>
                </a:solidFill>
                <a:effectLst/>
                <a:latin typeface="Times New Roman" pitchFamily="18" charset="0"/>
                <a:cs typeface="Times New Roman" pitchFamily="18" charset="0"/>
              </a:rPr>
              <a:t>2016</a:t>
            </a:r>
            <a:r>
              <a:rPr lang="ru-RU" sz="2400" i="1" dirty="0">
                <a:solidFill>
                  <a:srgbClr val="000099"/>
                </a:solidFill>
                <a:effectLst/>
                <a:latin typeface="Times New Roman" pitchFamily="18" charset="0"/>
                <a:cs typeface="Times New Roman" pitchFamily="18" charset="0"/>
              </a:rPr>
              <a:t/>
            </a:r>
            <a:br>
              <a:rPr lang="ru-RU" sz="2400" i="1" dirty="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2. Русский </a:t>
            </a:r>
            <a:r>
              <a:rPr lang="ru-RU" sz="2400" i="1" dirty="0">
                <a:solidFill>
                  <a:srgbClr val="000099"/>
                </a:solidFill>
                <a:effectLst/>
                <a:latin typeface="Times New Roman" pitchFamily="18" charset="0"/>
                <a:cs typeface="Times New Roman" pitchFamily="18" charset="0"/>
              </a:rPr>
              <a:t>язык. Практика. 6 класс. Учебник./Под ред. </a:t>
            </a:r>
            <a:r>
              <a:rPr lang="ru-RU" sz="2400" i="1" dirty="0" err="1">
                <a:solidFill>
                  <a:srgbClr val="000099"/>
                </a:solidFill>
                <a:effectLst/>
                <a:latin typeface="Times New Roman" pitchFamily="18" charset="0"/>
                <a:cs typeface="Times New Roman" pitchFamily="18" charset="0"/>
              </a:rPr>
              <a:t>Лидман-Орловой</a:t>
            </a:r>
            <a:r>
              <a:rPr lang="ru-RU" sz="2400" i="1" dirty="0">
                <a:solidFill>
                  <a:srgbClr val="000099"/>
                </a:solidFill>
                <a:effectLst/>
                <a:latin typeface="Times New Roman" pitchFamily="18" charset="0"/>
                <a:cs typeface="Times New Roman" pitchFamily="18" charset="0"/>
              </a:rPr>
              <a:t> Г.К. – М.: Дрофа, </a:t>
            </a:r>
            <a:r>
              <a:rPr lang="ru-RU" sz="2400" i="1" dirty="0" smtClean="0">
                <a:solidFill>
                  <a:srgbClr val="000099"/>
                </a:solidFill>
                <a:effectLst/>
                <a:latin typeface="Times New Roman" pitchFamily="18" charset="0"/>
                <a:cs typeface="Times New Roman" pitchFamily="18" charset="0"/>
              </a:rPr>
              <a:t>2016.</a:t>
            </a:r>
            <a:r>
              <a:rPr lang="ru-RU" sz="2400" i="1" dirty="0">
                <a:solidFill>
                  <a:srgbClr val="000099"/>
                </a:solidFill>
                <a:effectLst/>
                <a:latin typeface="Times New Roman" pitchFamily="18" charset="0"/>
                <a:cs typeface="Times New Roman" pitchFamily="18" charset="0"/>
              </a:rPr>
              <a:t/>
            </a:r>
            <a:br>
              <a:rPr lang="ru-RU" sz="2400" i="1" dirty="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 3.Русская </a:t>
            </a:r>
            <a:r>
              <a:rPr lang="ru-RU" sz="2400" i="1" dirty="0">
                <a:solidFill>
                  <a:srgbClr val="000099"/>
                </a:solidFill>
                <a:effectLst/>
                <a:latin typeface="Times New Roman" pitchFamily="18" charset="0"/>
                <a:cs typeface="Times New Roman" pitchFamily="18" charset="0"/>
              </a:rPr>
              <a:t>речь. Развитие речи. 6 класс./Никитина Е.И. – М.: Дрофа, </a:t>
            </a:r>
            <a:r>
              <a:rPr lang="ru-RU" sz="2400" i="1" dirty="0" smtClean="0">
                <a:solidFill>
                  <a:srgbClr val="000099"/>
                </a:solidFill>
                <a:effectLst/>
                <a:latin typeface="Times New Roman" pitchFamily="18" charset="0"/>
                <a:cs typeface="Times New Roman" pitchFamily="18" charset="0"/>
              </a:rPr>
              <a:t>2016.</a:t>
            </a:r>
            <a:br>
              <a:rPr lang="ru-RU" sz="2400" i="1" dirty="0" smtClean="0">
                <a:solidFill>
                  <a:srgbClr val="000099"/>
                </a:solidFill>
                <a:effectLst/>
                <a:latin typeface="Times New Roman" pitchFamily="18" charset="0"/>
                <a:cs typeface="Times New Roman" pitchFamily="18" charset="0"/>
              </a:rPr>
            </a:br>
            <a:r>
              <a:rPr lang="ru-RU" sz="2400" i="1" dirty="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cs typeface="Times New Roman" pitchFamily="18" charset="0"/>
              </a:rPr>
              <a:t/>
            </a:r>
            <a:br>
              <a:rPr lang="ru-RU" sz="2400" i="1" dirty="0" smtClean="0">
                <a:solidFill>
                  <a:srgbClr val="000099"/>
                </a:solidFill>
                <a:effectLst/>
                <a:latin typeface="Times New Roman" pitchFamily="18" charset="0"/>
                <a:cs typeface="Times New Roman" pitchFamily="18" charset="0"/>
              </a:rPr>
            </a:br>
            <a:r>
              <a:rPr lang="ru-RU" sz="2400" i="1" dirty="0" smtClean="0">
                <a:solidFill>
                  <a:srgbClr val="000099"/>
                </a:solidFill>
                <a:effectLst/>
                <a:latin typeface="Times New Roman" pitchFamily="18" charset="0"/>
                <a:cs typeface="Times New Roman" pitchFamily="18" charset="0"/>
              </a:rPr>
              <a:t>Статья  </a:t>
            </a:r>
            <a:r>
              <a:rPr lang="ru-RU" sz="2400" i="1" dirty="0">
                <a:solidFill>
                  <a:srgbClr val="000099"/>
                </a:solidFill>
                <a:effectLst/>
                <a:latin typeface="Times New Roman" pitchFamily="18" charset="0"/>
                <a:cs typeface="Times New Roman" pitchFamily="18" charset="0"/>
              </a:rPr>
              <a:t>справочника «Грамматика — 80» (</a:t>
            </a:r>
            <a:r>
              <a:rPr lang="ru-RU" sz="2400" i="1" dirty="0" err="1" smtClean="0">
                <a:solidFill>
                  <a:srgbClr val="000099"/>
                </a:solidFill>
                <a:effectLst/>
                <a:latin typeface="Times New Roman" pitchFamily="18" charset="0"/>
                <a:cs typeface="Times New Roman" pitchFamily="18" charset="0"/>
              </a:rPr>
              <a:t>Н.М.Шанский</a:t>
            </a:r>
            <a:r>
              <a:rPr lang="ru-RU" sz="2400" i="1" dirty="0" smtClean="0">
                <a:solidFill>
                  <a:srgbClr val="000099"/>
                </a:solidFill>
                <a:effectLst/>
                <a:latin typeface="Times New Roman" pitchFamily="18" charset="0"/>
                <a:cs typeface="Times New Roman" pitchFamily="18" charset="0"/>
              </a:rPr>
              <a:t> , </a:t>
            </a:r>
            <a:r>
              <a:rPr lang="ru-RU" sz="2400" i="1" dirty="0" err="1" smtClean="0">
                <a:solidFill>
                  <a:srgbClr val="000099"/>
                </a:solidFill>
                <a:effectLst/>
                <a:latin typeface="Times New Roman" pitchFamily="18" charset="0"/>
                <a:cs typeface="Times New Roman" pitchFamily="18" charset="0"/>
              </a:rPr>
              <a:t>В.В.Бабайцева</a:t>
            </a:r>
            <a:r>
              <a:rPr lang="ru-RU" sz="2400" i="1" dirty="0" smtClean="0">
                <a:solidFill>
                  <a:srgbClr val="000099"/>
                </a:solidFill>
                <a:effectLst/>
                <a:latin typeface="Times New Roman" pitchFamily="18" charset="0"/>
                <a:cs typeface="Times New Roman" pitchFamily="18" charset="0"/>
              </a:rPr>
              <a:t>).</a:t>
            </a:r>
            <a:r>
              <a:rPr lang="ru-RU" sz="2400" i="1" dirty="0">
                <a:solidFill>
                  <a:srgbClr val="000099"/>
                </a:solidFill>
                <a:effectLst/>
                <a:latin typeface="Times New Roman" pitchFamily="18" charset="0"/>
                <a:cs typeface="Times New Roman" pitchFamily="18" charset="0"/>
              </a:rPr>
              <a:t/>
            </a:r>
            <a:br>
              <a:rPr lang="ru-RU" sz="2400" i="1" dirty="0">
                <a:solidFill>
                  <a:srgbClr val="000099"/>
                </a:solidFill>
                <a:effectLst/>
                <a:latin typeface="Times New Roman" pitchFamily="18" charset="0"/>
                <a:cs typeface="Times New Roman" pitchFamily="18" charset="0"/>
              </a:rPr>
            </a:br>
            <a:r>
              <a:rPr lang="ru-RU" sz="2400" i="1" dirty="0">
                <a:solidFill>
                  <a:srgbClr val="000099"/>
                </a:solidFill>
                <a:effectLst/>
                <a:latin typeface="Times New Roman" pitchFamily="18" charset="0"/>
                <a:cs typeface="Times New Roman" pitchFamily="18" charset="0"/>
              </a:rPr>
              <a:t> </a:t>
            </a:r>
            <a:r>
              <a:rPr lang="ru-RU" sz="2400" i="1" dirty="0" smtClean="0">
                <a:solidFill>
                  <a:srgbClr val="000099"/>
                </a:solidFill>
                <a:effectLst/>
                <a:latin typeface="Times New Roman" pitchFamily="18" charset="0"/>
                <a:ea typeface="Times New Roman"/>
                <a:cs typeface="Times New Roman" pitchFamily="18" charset="0"/>
              </a:rPr>
              <a:t>Карточки </a:t>
            </a:r>
            <a:r>
              <a:rPr lang="ru-RU" sz="2400" i="1" dirty="0">
                <a:solidFill>
                  <a:srgbClr val="000099"/>
                </a:solidFill>
                <a:effectLst/>
                <a:latin typeface="Times New Roman" pitchFamily="18" charset="0"/>
                <a:ea typeface="Times New Roman"/>
                <a:cs typeface="Times New Roman" pitchFamily="18" charset="0"/>
              </a:rPr>
              <a:t>самооценки</a:t>
            </a:r>
            <a:r>
              <a:rPr lang="ru-RU" sz="2400" i="1" dirty="0" smtClean="0">
                <a:solidFill>
                  <a:srgbClr val="000099"/>
                </a:solidFill>
                <a:effectLst/>
                <a:latin typeface="Times New Roman" pitchFamily="18" charset="0"/>
                <a:ea typeface="Times New Roman"/>
                <a:cs typeface="Times New Roman" pitchFamily="18" charset="0"/>
              </a:rPr>
              <a:t>.</a:t>
            </a:r>
            <a:br>
              <a:rPr lang="ru-RU" sz="2400" i="1" dirty="0" smtClean="0">
                <a:solidFill>
                  <a:srgbClr val="000099"/>
                </a:solidFill>
                <a:effectLst/>
                <a:latin typeface="Times New Roman" pitchFamily="18" charset="0"/>
                <a:ea typeface="Times New Roman"/>
                <a:cs typeface="Times New Roman" pitchFamily="18" charset="0"/>
              </a:rPr>
            </a:br>
            <a:r>
              <a:rPr lang="ru-RU" sz="2400" i="1" dirty="0" smtClean="0">
                <a:solidFill>
                  <a:srgbClr val="000099"/>
                </a:solidFill>
                <a:effectLst/>
                <a:latin typeface="Times New Roman" pitchFamily="18" charset="0"/>
                <a:ea typeface="Times New Roman"/>
                <a:cs typeface="Times New Roman" pitchFamily="18" charset="0"/>
              </a:rPr>
              <a:t> Мультимедийный </a:t>
            </a:r>
            <a:r>
              <a:rPr lang="ru-RU" sz="2400" i="1" dirty="0">
                <a:solidFill>
                  <a:srgbClr val="000099"/>
                </a:solidFill>
                <a:effectLst/>
                <a:latin typeface="Times New Roman" pitchFamily="18" charset="0"/>
                <a:ea typeface="Times New Roman"/>
                <a:cs typeface="Times New Roman" pitchFamily="18" charset="0"/>
              </a:rPr>
              <a:t>проектор.</a:t>
            </a:r>
            <a:r>
              <a:rPr lang="ru-RU" sz="2400" dirty="0">
                <a:solidFill>
                  <a:srgbClr val="000099"/>
                </a:solidFill>
                <a:ea typeface="Times New Roman"/>
                <a:cs typeface="Times New Roman"/>
              </a:rPr>
              <a:t/>
            </a:r>
            <a:br>
              <a:rPr lang="ru-RU" sz="2400" dirty="0">
                <a:solidFill>
                  <a:srgbClr val="000099"/>
                </a:solidFill>
                <a:ea typeface="Times New Roman"/>
                <a:cs typeface="Times New Roman"/>
              </a:rPr>
            </a:br>
            <a:r>
              <a:rPr lang="ru-RU" sz="2400" dirty="0">
                <a:solidFill>
                  <a:schemeClr val="accent2">
                    <a:lumMod val="50000"/>
                  </a:schemeClr>
                </a:solidFill>
              </a:rPr>
              <a:t/>
            </a:r>
            <a:br>
              <a:rPr lang="ru-RU" sz="2400" dirty="0">
                <a:solidFill>
                  <a:schemeClr val="accent2">
                    <a:lumMod val="50000"/>
                  </a:schemeClr>
                </a:solidFill>
              </a:rPr>
            </a:br>
            <a:r>
              <a:rPr lang="ru-RU" sz="2400" dirty="0">
                <a:solidFill>
                  <a:srgbClr val="002060"/>
                </a:solidFill>
              </a:rPr>
              <a:t>	</a:t>
            </a:r>
            <a:br>
              <a:rPr lang="ru-RU" sz="2400" dirty="0">
                <a:solidFill>
                  <a:srgbClr val="002060"/>
                </a:solidFill>
              </a:rPr>
            </a:br>
            <a:r>
              <a:rPr lang="ru-RU" sz="2400" dirty="0">
                <a:solidFill>
                  <a:srgbClr val="002060"/>
                </a:solidFill>
              </a:rPr>
              <a:t> </a:t>
            </a:r>
            <a:r>
              <a:rPr lang="ru-RU" sz="2400" dirty="0"/>
              <a:t/>
            </a:r>
            <a:br>
              <a:rPr lang="ru-RU" sz="2400" dirty="0"/>
            </a:br>
            <a:endParaRPr lang="ru-RU" sz="2400" dirty="0">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230188"/>
            <a:ext cx="8382000" cy="997196"/>
          </a:xfrm>
        </p:spPr>
        <p:txBody>
          <a:bodyPr/>
          <a:lstStyle/>
          <a:p>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a:latin typeface="Times New Roman" pitchFamily="18" charset="0"/>
                <a:cs typeface="Times New Roman" pitchFamily="18" charset="0"/>
              </a:rPr>
              <a:t/>
            </a:r>
            <a:br>
              <a:rPr lang="ru-RU"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244953129"/>
              </p:ext>
            </p:extLst>
          </p:nvPr>
        </p:nvGraphicFramePr>
        <p:xfrm>
          <a:off x="285720" y="785794"/>
          <a:ext cx="8501124" cy="5540698"/>
        </p:xfrm>
        <a:graphic>
          <a:graphicData uri="http://schemas.openxmlformats.org/drawingml/2006/table">
            <a:tbl>
              <a:tblPr firstRow="1" bandRow="1">
                <a:tableStyleId>{21E4AEA4-8DFA-4A89-87EB-49C32662AFE0}</a:tableStyleId>
              </a:tblPr>
              <a:tblGrid>
                <a:gridCol w="1714512"/>
                <a:gridCol w="2071702"/>
                <a:gridCol w="2286016"/>
                <a:gridCol w="2428894"/>
              </a:tblGrid>
              <a:tr h="785818">
                <a:tc>
                  <a:txBody>
                    <a:bodyPr/>
                    <a:lstStyle/>
                    <a:p>
                      <a:r>
                        <a:rPr lang="ru-RU" dirty="0" smtClean="0">
                          <a:latin typeface="Times New Roman" pitchFamily="18" charset="0"/>
                          <a:cs typeface="Times New Roman" pitchFamily="18" charset="0"/>
                        </a:rPr>
                        <a:t> Этапы   урока</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       Задачи</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Деятельность учителя</a:t>
                      </a:r>
                      <a:endParaRPr lang="ru-RU" dirty="0">
                        <a:latin typeface="Times New Roman" pitchFamily="18" charset="0"/>
                        <a:cs typeface="Times New Roman" pitchFamily="18" charset="0"/>
                      </a:endParaRPr>
                    </a:p>
                  </a:txBody>
                  <a:tcPr/>
                </a:tc>
                <a:tc>
                  <a:txBody>
                    <a:bodyPr/>
                    <a:lstStyle/>
                    <a:p>
                      <a:r>
                        <a:rPr lang="ru-RU" dirty="0" smtClean="0">
                          <a:latin typeface="Times New Roman" pitchFamily="18" charset="0"/>
                          <a:cs typeface="Times New Roman" pitchFamily="18" charset="0"/>
                        </a:rPr>
                        <a:t>Деятельность учащихся</a:t>
                      </a:r>
                      <a:endParaRPr lang="ru-RU" dirty="0">
                        <a:latin typeface="Times New Roman" pitchFamily="18" charset="0"/>
                        <a:cs typeface="Times New Roman" pitchFamily="18" charset="0"/>
                      </a:endParaRPr>
                    </a:p>
                  </a:txBody>
                  <a:tcPr/>
                </a:tc>
              </a:tr>
              <a:tr h="3837283">
                <a:tc>
                  <a:txBody>
                    <a:bodyPr/>
                    <a:lstStyle/>
                    <a:p>
                      <a:r>
                        <a:rPr lang="ru-RU" sz="1800" b="1" i="1" dirty="0" smtClean="0">
                          <a:ln w="11430"/>
                          <a:solidFill>
                            <a:srgbClr val="002060"/>
                          </a:solidFill>
                          <a:effectLst/>
                          <a:latin typeface="Times New Roman" pitchFamily="18" charset="0"/>
                          <a:cs typeface="Times New Roman" pitchFamily="18" charset="0"/>
                        </a:rPr>
                        <a:t>Стадия  «Вызов»</a:t>
                      </a:r>
                    </a:p>
                    <a:p>
                      <a:r>
                        <a:rPr lang="ru-RU" sz="1800" i="1" dirty="0" err="1" smtClean="0">
                          <a:solidFill>
                            <a:srgbClr val="002060"/>
                          </a:solidFill>
                          <a:effectLst/>
                          <a:latin typeface="Times New Roman" pitchFamily="18" charset="0"/>
                          <a:cs typeface="Times New Roman" pitchFamily="18" charset="0"/>
                        </a:rPr>
                        <a:t>Организацион</a:t>
                      </a:r>
                      <a:endParaRPr lang="ru-RU" sz="1800" i="1" dirty="0" smtClean="0">
                        <a:solidFill>
                          <a:srgbClr val="002060"/>
                        </a:solidFill>
                        <a:effectLst/>
                        <a:latin typeface="Times New Roman" pitchFamily="18" charset="0"/>
                        <a:cs typeface="Times New Roman" pitchFamily="18" charset="0"/>
                      </a:endParaRPr>
                    </a:p>
                    <a:p>
                      <a:r>
                        <a:rPr lang="ru-RU" sz="1800" i="1" dirty="0" err="1" smtClean="0">
                          <a:solidFill>
                            <a:srgbClr val="002060"/>
                          </a:solidFill>
                          <a:effectLst/>
                          <a:latin typeface="Times New Roman" pitchFamily="18" charset="0"/>
                          <a:cs typeface="Times New Roman" pitchFamily="18" charset="0"/>
                        </a:rPr>
                        <a:t>ный</a:t>
                      </a:r>
                      <a:r>
                        <a:rPr lang="ru-RU" sz="1800" i="1" baseline="0" dirty="0" smtClean="0">
                          <a:solidFill>
                            <a:srgbClr val="002060"/>
                          </a:solidFill>
                          <a:effectLst/>
                          <a:latin typeface="Times New Roman" pitchFamily="18" charset="0"/>
                          <a:cs typeface="Times New Roman" pitchFamily="18" charset="0"/>
                        </a:rPr>
                        <a:t> момент.</a:t>
                      </a:r>
                    </a:p>
                    <a:p>
                      <a:r>
                        <a:rPr lang="ru-RU" sz="1800" i="1" dirty="0" smtClean="0">
                          <a:solidFill>
                            <a:srgbClr val="002060"/>
                          </a:solidFill>
                          <a:effectLst/>
                          <a:latin typeface="Times New Roman" pitchFamily="18" charset="0"/>
                          <a:cs typeface="Times New Roman" pitchFamily="18" charset="0"/>
                        </a:rPr>
                        <a:t>Выход на тему урока (6 мин.).</a:t>
                      </a: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p>
                      <a:endParaRPr lang="ru-RU" sz="1800" b="1" i="1" dirty="0" smtClean="0">
                        <a:solidFill>
                          <a:srgbClr val="002060"/>
                        </a:solidFill>
                        <a:effectLst/>
                        <a:latin typeface="Times New Roman" pitchFamily="18" charset="0"/>
                        <a:cs typeface="Times New Roman" pitchFamily="18" charset="0"/>
                      </a:endParaRPr>
                    </a:p>
                  </a:txBody>
                  <a:tcPr/>
                </a:tc>
                <a:tc>
                  <a:txBody>
                    <a:bodyPr/>
                    <a:lstStyle/>
                    <a:p>
                      <a:r>
                        <a:rPr lang="ru-RU" sz="1800" i="1" kern="1200" dirty="0" smtClean="0">
                          <a:solidFill>
                            <a:srgbClr val="002060"/>
                          </a:solidFill>
                          <a:latin typeface="Times New Roman" pitchFamily="18" charset="0"/>
                          <a:ea typeface="+mn-ea"/>
                          <a:cs typeface="Times New Roman" pitchFamily="18" charset="0"/>
                        </a:rPr>
                        <a:t>Актуализировать имеющиеся знания, сформировать личностный интерес к получению новой информации.</a:t>
                      </a:r>
                      <a:endParaRPr lang="ru-RU" sz="1800" i="1" dirty="0">
                        <a:solidFill>
                          <a:srgbClr val="002060"/>
                        </a:solidFill>
                        <a:latin typeface="Times New Roman" pitchFamily="18" charset="0"/>
                        <a:cs typeface="Times New Roman" pitchFamily="18" charset="0"/>
                      </a:endParaRPr>
                    </a:p>
                  </a:txBody>
                  <a:tcPr/>
                </a:tc>
                <a:tc>
                  <a:txBody>
                    <a:bodyPr/>
                    <a:lstStyle/>
                    <a:p>
                      <a:pPr lvl="0"/>
                      <a:r>
                        <a:rPr lang="ru-RU" sz="1800" i="1" kern="1200" dirty="0" smtClean="0">
                          <a:solidFill>
                            <a:srgbClr val="002060"/>
                          </a:solidFill>
                          <a:latin typeface="Times New Roman" pitchFamily="18" charset="0"/>
                          <a:ea typeface="+mn-ea"/>
                          <a:cs typeface="Times New Roman" pitchFamily="18" charset="0"/>
                        </a:rPr>
                        <a:t>Учитель предлагает</a:t>
                      </a:r>
                      <a:r>
                        <a:rPr lang="ru-RU" sz="1800" i="1" kern="1200" baseline="0" dirty="0" smtClean="0">
                          <a:solidFill>
                            <a:srgbClr val="002060"/>
                          </a:solidFill>
                          <a:latin typeface="Times New Roman" pitchFamily="18" charset="0"/>
                          <a:ea typeface="+mn-ea"/>
                          <a:cs typeface="Times New Roman" pitchFamily="18" charset="0"/>
                        </a:rPr>
                        <a:t> учащимся выполнить</a:t>
                      </a:r>
                      <a:r>
                        <a:rPr lang="ru-RU" sz="1800" i="1" kern="1200" dirty="0" smtClean="0">
                          <a:solidFill>
                            <a:srgbClr val="002060"/>
                          </a:solidFill>
                          <a:latin typeface="Times New Roman" pitchFamily="18" charset="0"/>
                          <a:ea typeface="+mn-ea"/>
                          <a:cs typeface="Times New Roman" pitchFamily="18" charset="0"/>
                        </a:rPr>
                        <a:t> задание - обобщить слова каждого ряда, найти «лишние»;</a:t>
                      </a:r>
                      <a:r>
                        <a:rPr lang="ru-RU" sz="1800" i="1" kern="1200" baseline="0" dirty="0" smtClean="0">
                          <a:solidFill>
                            <a:srgbClr val="002060"/>
                          </a:solidFill>
                          <a:latin typeface="Times New Roman" pitchFamily="18" charset="0"/>
                          <a:ea typeface="+mn-ea"/>
                          <a:cs typeface="Times New Roman" pitchFamily="18" charset="0"/>
                        </a:rPr>
                        <a:t> продумать вопросы;</a:t>
                      </a:r>
                    </a:p>
                    <a:p>
                      <a:pPr lvl="0"/>
                      <a:r>
                        <a:rPr lang="ru-RU" sz="1800" i="1" kern="1200" baseline="0" dirty="0" smtClean="0">
                          <a:solidFill>
                            <a:srgbClr val="002060"/>
                          </a:solidFill>
                          <a:latin typeface="Times New Roman" pitchFamily="18" charset="0"/>
                          <a:ea typeface="+mn-ea"/>
                          <a:cs typeface="Times New Roman" pitchFamily="18" charset="0"/>
                        </a:rPr>
                        <a:t>назвать тему урока.</a:t>
                      </a:r>
                      <a:endParaRPr lang="ru-RU" sz="1800" i="1" kern="1200" dirty="0" smtClean="0">
                        <a:solidFill>
                          <a:srgbClr val="002060"/>
                        </a:solidFill>
                        <a:latin typeface="Times New Roman" pitchFamily="18" charset="0"/>
                        <a:ea typeface="+mn-ea"/>
                        <a:cs typeface="Times New Roman" pitchFamily="18" charset="0"/>
                      </a:endParaRPr>
                    </a:p>
                    <a:p>
                      <a:pPr lvl="0"/>
                      <a:endParaRPr lang="ru-RU" sz="1800" i="1" kern="1200" dirty="0" smtClean="0">
                        <a:solidFill>
                          <a:srgbClr val="002060"/>
                        </a:solidFill>
                        <a:latin typeface="Times New Roman" pitchFamily="18" charset="0"/>
                        <a:ea typeface="+mn-ea"/>
                        <a:cs typeface="Times New Roman" pitchFamily="18" charset="0"/>
                      </a:endParaRPr>
                    </a:p>
                    <a:p>
                      <a:pPr lvl="0"/>
                      <a:endParaRPr lang="ru-RU" sz="1800" i="1" kern="1200" dirty="0" smtClean="0">
                        <a:solidFill>
                          <a:srgbClr val="002060"/>
                        </a:solidFill>
                        <a:latin typeface="Times New Roman" pitchFamily="18" charset="0"/>
                        <a:ea typeface="+mn-ea"/>
                        <a:cs typeface="Times New Roman" pitchFamily="18" charset="0"/>
                      </a:endParaRPr>
                    </a:p>
                    <a:p>
                      <a:pPr lvl="0"/>
                      <a:endParaRPr lang="ru-RU" sz="1800" i="1" kern="1200" dirty="0" smtClean="0">
                        <a:solidFill>
                          <a:srgbClr val="002060"/>
                        </a:solidFill>
                        <a:latin typeface="Times New Roman" pitchFamily="18" charset="0"/>
                        <a:ea typeface="+mn-ea"/>
                        <a:cs typeface="Times New Roman" pitchFamily="18" charset="0"/>
                      </a:endParaRPr>
                    </a:p>
                    <a:p>
                      <a:pPr lvl="0"/>
                      <a:endParaRPr lang="ru-RU" sz="1800" i="1" kern="1200" dirty="0" smtClean="0">
                        <a:solidFill>
                          <a:srgbClr val="002060"/>
                        </a:solidFill>
                        <a:latin typeface="Times New Roman" pitchFamily="18" charset="0"/>
                        <a:ea typeface="+mn-ea"/>
                        <a:cs typeface="Times New Roman" pitchFamily="18" charset="0"/>
                      </a:endParaRPr>
                    </a:p>
                    <a:p>
                      <a:endParaRPr lang="ru-RU" sz="1800" dirty="0" smtClean="0"/>
                    </a:p>
                    <a:p>
                      <a:pPr lvl="0"/>
                      <a:r>
                        <a:rPr lang="ru-RU" sz="1800" i="1" dirty="0" smtClean="0">
                          <a:solidFill>
                            <a:srgbClr val="002060"/>
                          </a:solidFill>
                          <a:effectLst/>
                          <a:latin typeface="Times New Roman" pitchFamily="18" charset="0"/>
                          <a:cs typeface="Times New Roman" pitchFamily="18" charset="0"/>
                        </a:rPr>
                        <a:t/>
                      </a:r>
                      <a:br>
                        <a:rPr lang="ru-RU" sz="1800" i="1" dirty="0" smtClean="0">
                          <a:solidFill>
                            <a:srgbClr val="002060"/>
                          </a:solidFill>
                          <a:effectLst/>
                          <a:latin typeface="Times New Roman" pitchFamily="18" charset="0"/>
                          <a:cs typeface="Times New Roman" pitchFamily="18" charset="0"/>
                        </a:rPr>
                      </a:br>
                      <a:r>
                        <a:rPr lang="ru-RU" sz="1800" i="1" dirty="0" smtClean="0">
                          <a:solidFill>
                            <a:srgbClr val="002060"/>
                          </a:solidFill>
                          <a:effectLst/>
                          <a:latin typeface="Times New Roman" pitchFamily="18" charset="0"/>
                          <a:cs typeface="Times New Roman" pitchFamily="18" charset="0"/>
                        </a:rPr>
                        <a:t>		          </a:t>
                      </a:r>
                      <a:br>
                        <a:rPr lang="ru-RU" sz="1800" i="1" dirty="0" smtClean="0">
                          <a:solidFill>
                            <a:srgbClr val="002060"/>
                          </a:solidFill>
                          <a:effectLst/>
                          <a:latin typeface="Times New Roman" pitchFamily="18" charset="0"/>
                          <a:cs typeface="Times New Roman" pitchFamily="18" charset="0"/>
                        </a:rPr>
                      </a:br>
                      <a:endParaRPr lang="ru-RU" sz="1800" dirty="0"/>
                    </a:p>
                  </a:txBody>
                  <a:tcPr/>
                </a:tc>
                <a:tc>
                  <a:txBody>
                    <a:bodyPr/>
                    <a:lstStyle/>
                    <a:p>
                      <a:r>
                        <a:rPr lang="ru-RU" sz="1800" i="1" dirty="0" smtClean="0">
                          <a:solidFill>
                            <a:srgbClr val="002060"/>
                          </a:solidFill>
                          <a:latin typeface="Times New Roman" pitchFamily="18" charset="0"/>
                          <a:cs typeface="Times New Roman" pitchFamily="18" charset="0"/>
                        </a:rPr>
                        <a:t>Учащиеся</a:t>
                      </a:r>
                      <a:r>
                        <a:rPr lang="ru-RU" sz="1800" i="1" baseline="0" dirty="0" smtClean="0">
                          <a:solidFill>
                            <a:srgbClr val="002060"/>
                          </a:solidFill>
                          <a:latin typeface="Times New Roman" pitchFamily="18" charset="0"/>
                          <a:cs typeface="Times New Roman" pitchFamily="18" charset="0"/>
                        </a:rPr>
                        <a:t> обобщают и находят лишнее слово, аргументируют свой ответ.</a:t>
                      </a:r>
                    </a:p>
                    <a:p>
                      <a:r>
                        <a:rPr lang="ru-RU" sz="1800" i="1" baseline="0" dirty="0" smtClean="0">
                          <a:solidFill>
                            <a:srgbClr val="002060"/>
                          </a:solidFill>
                          <a:latin typeface="Times New Roman" pitchFamily="18" charset="0"/>
                          <a:cs typeface="Times New Roman" pitchFamily="18" charset="0"/>
                        </a:rPr>
                        <a:t>Предлагают вопросы, которые помогут изучить новую часть речи.</a:t>
                      </a:r>
                    </a:p>
                    <a:p>
                      <a:r>
                        <a:rPr lang="ru-RU" sz="1800" i="1" baseline="0" dirty="0" smtClean="0">
                          <a:solidFill>
                            <a:srgbClr val="002060"/>
                          </a:solidFill>
                          <a:latin typeface="Times New Roman" pitchFamily="18" charset="0"/>
                          <a:cs typeface="Times New Roman" pitchFamily="18" charset="0"/>
                        </a:rPr>
                        <a:t>Называют тему урока.</a:t>
                      </a:r>
                      <a:endParaRPr lang="ru-RU" sz="1800" i="1" dirty="0">
                        <a:solidFill>
                          <a:srgbClr val="002060"/>
                        </a:solidFill>
                        <a:latin typeface="Times New Roman" pitchFamily="18" charset="0"/>
                        <a:cs typeface="Times New Roman" pitchFamily="18" charset="0"/>
                      </a:endParaRPr>
                    </a:p>
                  </a:txBody>
                  <a:tcPr/>
                </a:tc>
              </a:tr>
            </a:tbl>
          </a:graphicData>
        </a:graphic>
      </p:graphicFrame>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692696"/>
            <a:ext cx="8382000" cy="6426375"/>
          </a:xfrm>
        </p:spPr>
        <p:txBody>
          <a:bodyPr/>
          <a:lstStyle/>
          <a:p>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a:latin typeface="Times New Roman" pitchFamily="18" charset="0"/>
                <a:cs typeface="Times New Roman" pitchFamily="18" charset="0"/>
              </a:rPr>
              <a:t/>
            </a:r>
            <a:br>
              <a:rPr lang="ru-RU" sz="1600" dirty="0">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Организационный момент.</a:t>
            </a: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 </a:t>
            </a:r>
            <a:r>
              <a:rPr lang="ru-RU" sz="2000" i="1" dirty="0" smtClean="0">
                <a:solidFill>
                  <a:srgbClr val="000099"/>
                </a:solidFill>
                <a:effectLst/>
                <a:latin typeface="Times New Roman" pitchFamily="18" charset="0"/>
                <a:cs typeface="Times New Roman" pitchFamily="18" charset="0"/>
              </a:rPr>
              <a:t>Здравствуйте, уважаемые путешественники по стране </a:t>
            </a:r>
            <a:r>
              <a:rPr lang="ru-RU" sz="2000" i="1" dirty="0" err="1" smtClean="0">
                <a:solidFill>
                  <a:srgbClr val="000099"/>
                </a:solidFill>
                <a:effectLst/>
                <a:latin typeface="Times New Roman" pitchFamily="18" charset="0"/>
                <a:cs typeface="Times New Roman" pitchFamily="18" charset="0"/>
              </a:rPr>
              <a:t>Лингвинии</a:t>
            </a:r>
            <a:r>
              <a:rPr lang="ru-RU" sz="2000" i="1" dirty="0" smtClean="0">
                <a:solidFill>
                  <a:srgbClr val="000099"/>
                </a:solidFill>
                <a:effectLst/>
                <a:latin typeface="Times New Roman" pitchFamily="18" charset="0"/>
                <a:cs typeface="Times New Roman" pitchFamily="18" charset="0"/>
              </a:rPr>
              <a:t>. Мы с вами посетили уже много островов страны, сегодня нас ждут коренные жители ещё одного удивительного островка. Итак, в путь!</a:t>
            </a:r>
            <a:br>
              <a:rPr lang="ru-RU" sz="2000" i="1" dirty="0" smtClean="0">
                <a:solidFill>
                  <a:srgbClr val="000099"/>
                </a:solidFill>
                <a:effectLst/>
                <a:latin typeface="Times New Roman" pitchFamily="18" charset="0"/>
                <a:cs typeface="Times New Roman" pitchFamily="18" charset="0"/>
              </a:rPr>
            </a:br>
            <a:r>
              <a:rPr lang="ru-RU" sz="2000" b="1" i="1" dirty="0" smtClean="0">
                <a:solidFill>
                  <a:srgbClr val="000099"/>
                </a:solidFill>
                <a:effectLst/>
                <a:latin typeface="Times New Roman" pitchFamily="18" charset="0"/>
                <a:cs typeface="Times New Roman" pitchFamily="18" charset="0"/>
              </a:rPr>
              <a:t> </a:t>
            </a: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000" dirty="0" smtClean="0">
                <a:solidFill>
                  <a:srgbClr val="000099"/>
                </a:solidFill>
                <a:effectLst/>
                <a:latin typeface="Times New Roman" pitchFamily="18" charset="0"/>
                <a:cs typeface="Times New Roman" pitchFamily="18" charset="0"/>
              </a:rPr>
              <a:t>На  слайде  ряды  слов: </a:t>
            </a:r>
            <a:r>
              <a:rPr lang="ru-RU" sz="2000" i="1" dirty="0" smtClean="0">
                <a:solidFill>
                  <a:srgbClr val="000099"/>
                </a:solidFill>
                <a:effectLst/>
                <a:latin typeface="Times New Roman" pitchFamily="18" charset="0"/>
                <a:cs typeface="Times New Roman" pitchFamily="18" charset="0"/>
              </a:rPr>
              <a:t>пятый, пятерка, пятак, пятерня.</a:t>
            </a: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		      Тройка, троица, третий, трояк.</a:t>
            </a: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Задание:</a:t>
            </a:r>
            <a:r>
              <a:rPr lang="ru-RU" sz="2000" dirty="0" smtClean="0">
                <a:solidFill>
                  <a:srgbClr val="000099"/>
                </a:solidFill>
                <a:effectLst/>
                <a:latin typeface="Times New Roman" pitchFamily="18" charset="0"/>
                <a:cs typeface="Times New Roman" pitchFamily="18" charset="0"/>
              </a:rPr>
              <a:t> </a:t>
            </a:r>
            <a:r>
              <a:rPr lang="ru-RU" sz="2000" i="1" dirty="0" smtClean="0">
                <a:solidFill>
                  <a:srgbClr val="000099"/>
                </a:solidFill>
                <a:effectLst/>
                <a:latin typeface="Times New Roman" pitchFamily="18" charset="0"/>
                <a:cs typeface="Times New Roman" pitchFamily="18" charset="0"/>
              </a:rPr>
              <a:t>сначала обобщите слова каждого ряда, затем найдите «лишние».</a:t>
            </a:r>
            <a:r>
              <a:rPr lang="ru-RU" sz="2000" dirty="0" smtClean="0">
                <a:solidFill>
                  <a:srgbClr val="000099"/>
                </a:solidFill>
                <a:effectLst/>
                <a:latin typeface="Times New Roman" pitchFamily="18" charset="0"/>
                <a:cs typeface="Times New Roman" pitchFamily="18" charset="0"/>
              </a:rPr>
              <a:t/>
            </a:r>
            <a:br>
              <a:rPr lang="ru-RU" sz="2000" dirty="0" smtClean="0">
                <a:solidFill>
                  <a:srgbClr val="000099"/>
                </a:solidFill>
                <a:effectLst/>
                <a:latin typeface="Times New Roman" pitchFamily="18" charset="0"/>
                <a:cs typeface="Times New Roman" pitchFamily="18" charset="0"/>
              </a:rPr>
            </a:br>
            <a:r>
              <a:rPr lang="ru-RU" sz="2400" dirty="0" smtClean="0">
                <a:solidFill>
                  <a:srgbClr val="000099"/>
                </a:solidFill>
                <a:effectLst/>
                <a:latin typeface="Times New Roman" pitchFamily="18" charset="0"/>
                <a:cs typeface="Times New Roman" pitchFamily="18" charset="0"/>
              </a:rPr>
              <a:t>Предполагаемые ответы</a:t>
            </a:r>
            <a:r>
              <a:rPr lang="ru-RU" sz="2000" dirty="0" smtClean="0">
                <a:solidFill>
                  <a:srgbClr val="000099"/>
                </a:solidFill>
                <a:effectLst/>
                <a:latin typeface="Times New Roman" pitchFamily="18" charset="0"/>
                <a:cs typeface="Times New Roman" pitchFamily="18" charset="0"/>
              </a:rPr>
              <a:t>. </a:t>
            </a:r>
            <a:r>
              <a:rPr lang="ru-RU" sz="2000" i="1" dirty="0" smtClean="0">
                <a:solidFill>
                  <a:srgbClr val="000099"/>
                </a:solidFill>
                <a:effectLst/>
                <a:latin typeface="Times New Roman" pitchFamily="18" charset="0"/>
                <a:cs typeface="Times New Roman" pitchFamily="18" charset="0"/>
              </a:rPr>
              <a:t>Обобщение:</a:t>
            </a:r>
            <a:r>
              <a:rPr lang="ru-RU" sz="2000" dirty="0" smtClean="0">
                <a:solidFill>
                  <a:srgbClr val="000099"/>
                </a:solidFill>
                <a:effectLst/>
                <a:latin typeface="Times New Roman" pitchFamily="18" charset="0"/>
                <a:cs typeface="Times New Roman" pitchFamily="18" charset="0"/>
              </a:rPr>
              <a:t> </a:t>
            </a:r>
            <a:r>
              <a:rPr lang="ru-RU" sz="2000" i="1" dirty="0" smtClean="0">
                <a:solidFill>
                  <a:srgbClr val="000099"/>
                </a:solidFill>
                <a:effectLst/>
                <a:latin typeface="Times New Roman" pitchFamily="18" charset="0"/>
                <a:cs typeface="Times New Roman" pitchFamily="18" charset="0"/>
              </a:rPr>
              <a:t>все слова ряда начинаются на одну букву, однокоренные слова и т.п. (ответы могут быть самыми неожиданными).</a:t>
            </a:r>
            <a:br>
              <a:rPr lang="ru-RU" sz="2000" i="1" dirty="0" smtClean="0">
                <a:solidFill>
                  <a:srgbClr val="000099"/>
                </a:solidFill>
                <a:effectLst/>
                <a:latin typeface="Times New Roman" pitchFamily="18" charset="0"/>
                <a:cs typeface="Times New Roman" pitchFamily="18" charset="0"/>
              </a:rPr>
            </a:br>
            <a:r>
              <a:rPr lang="ru-RU" sz="2000" i="1" dirty="0" smtClean="0">
                <a:solidFill>
                  <a:srgbClr val="000099"/>
                </a:solidFill>
                <a:effectLst/>
                <a:latin typeface="Times New Roman" pitchFamily="18" charset="0"/>
                <a:cs typeface="Times New Roman" pitchFamily="18" charset="0"/>
              </a:rPr>
              <a:t>Лишнее слово. Могут возникнуть разные мнения (например, лишнее по стилистической принадлежности, однозначности-многозначности и т.п.) Учитель подводит к тому, что лишнее слово в первом ряду: пятый, во втором ряду: третий. </a:t>
            </a:r>
            <a:br>
              <a:rPr lang="ru-RU" sz="2000" i="1" dirty="0" smtClean="0">
                <a:solidFill>
                  <a:srgbClr val="000099"/>
                </a:solidFill>
                <a:effectLst/>
                <a:latin typeface="Times New Roman" pitchFamily="18" charset="0"/>
                <a:cs typeface="Times New Roman" pitchFamily="18" charset="0"/>
              </a:rPr>
            </a:br>
            <a:r>
              <a:rPr lang="ru-RU" sz="2000" b="1" i="1" dirty="0" smtClean="0">
                <a:solidFill>
                  <a:srgbClr val="000099"/>
                </a:solidFill>
                <a:effectLst/>
                <a:latin typeface="Times New Roman" pitchFamily="18" charset="0"/>
                <a:cs typeface="Times New Roman" pitchFamily="18" charset="0"/>
              </a:rPr>
              <a:t>Ученики</a:t>
            </a:r>
            <a:r>
              <a:rPr lang="ru-RU" sz="2000" i="1" dirty="0" smtClean="0">
                <a:solidFill>
                  <a:srgbClr val="000099"/>
                </a:solidFill>
                <a:effectLst/>
                <a:latin typeface="Times New Roman" pitchFamily="18" charset="0"/>
                <a:cs typeface="Times New Roman" pitchFamily="18" charset="0"/>
              </a:rPr>
              <a:t> дают ответ: Эти слова являются лишними, т.к. они не являются именами существительными, как остальные.</a:t>
            </a:r>
            <a:br>
              <a:rPr lang="ru-RU" sz="2000" i="1" dirty="0" smtClean="0">
                <a:solidFill>
                  <a:srgbClr val="000099"/>
                </a:solidFill>
                <a:effectLst/>
                <a:latin typeface="Times New Roman" pitchFamily="18" charset="0"/>
                <a:cs typeface="Times New Roman" pitchFamily="18" charset="0"/>
              </a:rPr>
            </a:br>
            <a:r>
              <a:rPr lang="ru-RU" sz="2000" b="1" i="1" dirty="0" smtClean="0">
                <a:solidFill>
                  <a:srgbClr val="000099"/>
                </a:solidFill>
                <a:effectLst/>
                <a:latin typeface="Times New Roman" pitchFamily="18" charset="0"/>
                <a:cs typeface="Times New Roman" pitchFamily="18" charset="0"/>
              </a:rPr>
              <a:t>Учитель</a:t>
            </a:r>
            <a:r>
              <a:rPr lang="ru-RU" sz="2000" i="1" dirty="0" smtClean="0">
                <a:solidFill>
                  <a:srgbClr val="000099"/>
                </a:solidFill>
                <a:effectLst/>
                <a:latin typeface="Times New Roman" pitchFamily="18" charset="0"/>
                <a:cs typeface="Times New Roman" pitchFamily="18" charset="0"/>
              </a:rPr>
              <a:t> предлагает определить принадлежность этих слов к </a:t>
            </a:r>
            <a:r>
              <a:rPr lang="ru-RU" sz="2000" i="1" dirty="0">
                <a:solidFill>
                  <a:srgbClr val="000099"/>
                </a:solidFill>
                <a:effectLst/>
                <a:latin typeface="Times New Roman" pitchFamily="18" charset="0"/>
                <a:cs typeface="Times New Roman" pitchFamily="18" charset="0"/>
              </a:rPr>
              <a:t>какой-либо части речи</a:t>
            </a:r>
            <a:br>
              <a:rPr lang="ru-RU" sz="2000" i="1" dirty="0">
                <a:solidFill>
                  <a:srgbClr val="000099"/>
                </a:solidFill>
                <a:effectLst/>
                <a:latin typeface="Times New Roman" pitchFamily="18" charset="0"/>
                <a:cs typeface="Times New Roman" pitchFamily="18" charset="0"/>
              </a:rPr>
            </a:br>
            <a:r>
              <a:rPr lang="ru-RU" sz="2000" i="1" dirty="0">
                <a:solidFill>
                  <a:srgbClr val="000099"/>
                </a:solidFill>
                <a:effectLst/>
                <a:latin typeface="Times New Roman" pitchFamily="18" charset="0"/>
                <a:cs typeface="Times New Roman" pitchFamily="18" charset="0"/>
              </a:rPr>
              <a:t>В этой ситуации ученики чаще всего считают эти слова именами прилагательными, но находится несколько несогласных учащихся. Это выход на проблему</a:t>
            </a:r>
            <a:r>
              <a:rPr lang="ru-RU" sz="2000" i="1" dirty="0" smtClean="0">
                <a:solidFill>
                  <a:srgbClr val="000099"/>
                </a:solidFill>
                <a:effectLst/>
                <a:latin typeface="Times New Roman" pitchFamily="18" charset="0"/>
                <a:cs typeface="Times New Roman" pitchFamily="18" charset="0"/>
              </a:rPr>
              <a:t>.</a:t>
            </a:r>
            <a:r>
              <a:rPr lang="ru-RU" sz="2000" dirty="0">
                <a:solidFill>
                  <a:srgbClr val="000099"/>
                </a:solidFill>
              </a:rPr>
              <a:t/>
            </a:r>
            <a:br>
              <a:rPr lang="ru-RU" sz="2000" dirty="0">
                <a:solidFill>
                  <a:srgbClr val="000099"/>
                </a:solidFill>
              </a:rPr>
            </a:br>
            <a:r>
              <a:rPr lang="ru-RU" sz="2000" i="1" dirty="0" smtClean="0">
                <a:solidFill>
                  <a:srgbClr val="000099"/>
                </a:solidFill>
                <a:effectLst/>
                <a:latin typeface="Times New Roman" pitchFamily="18" charset="0"/>
                <a:cs typeface="Times New Roman" pitchFamily="18" charset="0"/>
              </a:rPr>
              <a:t/>
            </a:r>
            <a:br>
              <a:rPr lang="ru-RU" sz="2000" i="1" dirty="0" smtClean="0">
                <a:solidFill>
                  <a:srgbClr val="000099"/>
                </a:solidFill>
                <a:effectLst/>
                <a:latin typeface="Times New Roman" pitchFamily="18" charset="0"/>
                <a:cs typeface="Times New Roman" pitchFamily="18" charset="0"/>
              </a:rPr>
            </a:br>
            <a:r>
              <a:rPr lang="ru-RU" sz="2000" dirty="0" smtClean="0">
                <a:effectLst/>
                <a:latin typeface="Times New Roman" pitchFamily="18" charset="0"/>
                <a:cs typeface="Times New Roman" pitchFamily="18" charset="0"/>
              </a:rPr>
              <a:t/>
            </a:r>
            <a:br>
              <a:rPr lang="ru-RU" sz="2000" dirty="0" smtClean="0">
                <a:effectLst/>
                <a:latin typeface="Times New Roman" pitchFamily="18" charset="0"/>
                <a:cs typeface="Times New Roman" pitchFamily="18" charset="0"/>
              </a:rPr>
            </a:br>
            <a:endParaRPr lang="ru-RU" sz="2000" dirty="0">
              <a:effectLst/>
              <a:latin typeface="Times New Roman" pitchFamily="18"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86">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Белый текст и шрифт Courier для слайдов с кодом">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F83F853-FA01-4B06-983B-0DEE9474D6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TS010286786</Template>
  <TotalTime>1170</TotalTime>
  <Words>666</Words>
  <Application>Microsoft Office PowerPoint</Application>
  <PresentationFormat>Экран (4:3)</PresentationFormat>
  <Paragraphs>204</Paragraphs>
  <Slides>27</Slides>
  <Notes>6</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27</vt:i4>
      </vt:variant>
    </vt:vector>
  </HeadingPairs>
  <TitlesOfParts>
    <vt:vector size="35" baseType="lpstr">
      <vt:lpstr>Arial</vt:lpstr>
      <vt:lpstr>Calibri</vt:lpstr>
      <vt:lpstr>Courier New</vt:lpstr>
      <vt:lpstr>Segoe</vt:lpstr>
      <vt:lpstr>Times New Roman</vt:lpstr>
      <vt:lpstr>Wingdings</vt:lpstr>
      <vt:lpstr>TS010286786</vt:lpstr>
      <vt:lpstr>Белый текст и шрифт Courier для слайдов с кодом</vt:lpstr>
      <vt:lpstr>      Мультимедийная  презентация  урока русского языка в  6  классе   </vt:lpstr>
      <vt:lpstr>  Тема урока:  «Имя числительное как часть речи». Цели урока Образовательные: сформировать понятие о числительном как части речи, его грамматических и синтаксических признаках. Выработать умение находить числительные в тексте.  Развивающие: развивать умение выделять существенную информацию, систематизировать её и представлять в графическом виде, обобщать; развивать творческое воображение. Воспитательные: развивать коммуникативные качества (умение сотрудничать, принимать чужое мнение, аргументировано отстаивать свою точку зрения). </vt:lpstr>
      <vt:lpstr> Планируемые результаты Учебные – научиться определять имена числительные по их морфологическим признакам. Метапредметные  УУД Коммуникативные: управлять своим поведением (контроль, самокоррекция, оценка своего действия); Регулятивные: осознавать самого себя  как движущую силу своего  научения, свою способность к преодолению препятствий и самокоррекции; Познавательные: объяснять языковые явления, процессы, связи и отношения, выявляемые в ходе исследования имён числительных. Личностные УУД: формирование устойчивой мотивации к самосовершенствованию.  </vt:lpstr>
      <vt:lpstr>    Тип урока:  изучение нового материала.  Технологии:   технология развития критического мышления  (приёмы:  верные и     неверные суждения, денотатный граф, синквейн);   информационно-коммуникационные технология).    Методы обучения:   исследовательский;   частично – поисковый;    рефлексивный.   Формы обучения:   фронтальная работа;    работа  в парах;   индивидуальная (самостоятельная) работа.</vt:lpstr>
      <vt:lpstr>  Обоснование выбора технологий Информационно-коммуникационная технология. Применение данной технологии делает урок нетрадиционным, ярким, насыщенным. На этих уроках каждый ученик работает активно и увлечённо, у ребят развивается любознательность, познавательный интерес.  Технология развития критического мышления. Данная технология основана на творческом сотрудничестве ученика и учителя, на развитии у школьников аналитического подхода к любому материалу. Она рассчитана не на запоминание материала, а на постановку проблемы и поиск ее решения.</vt:lpstr>
      <vt:lpstr>  Стадии  урока:  I стадия  «Вызов». Задача: активизация знаний, вызов интереса к теме.   II стадия «Осмысление». Задача: соотнесение старой и новой информации и нахождение новой.   III стадия «Рефлексия». Задача: рефлексия процесса учения. Выведение знаний на уровень осмысления.   </vt:lpstr>
      <vt:lpstr>                                     Используемые ресурсы. УМК:   1.Русский язык. Теория. 5 – 9 классы./Бабайцева В.В., Чеснокова Л.Д. – М.: Дрофа, 2016  2. Русский язык. Практика. 6 класс. Учебник./Под ред. Лидман-Орловой Г.К. – М.: Дрофа, 2016.  3.Русская речь. Развитие речи. 6 класс./Никитина Е.И. – М.: Дрофа, 2016.   Статья  справочника «Грамматика — 80» (Н.М.Шанский , В.В.Бабайцева).  Карточки самооценки.  Мультимедийный проектор.      </vt:lpstr>
      <vt:lpstr>  </vt:lpstr>
      <vt:lpstr>  Организационный момент.  Здравствуйте, уважаемые путешественники по стране Лингвинии. Мы с вами посетили уже много островов страны, сегодня нас ждут коренные жители ещё одного удивительного островка. Итак, в путь!   На  слайде  ряды  слов: пятый, пятерка, пятак, пятерня.         Тройка, троица, третий, трояк. Задание: сначала обобщите слова каждого ряда, затем найдите «лишние». Предполагаемые ответы. Обобщение: все слова ряда начинаются на одну букву, однокоренные слова и т.п. (ответы могут быть самыми неожиданными). Лишнее слово. Могут возникнуть разные мнения (например, лишнее по стилистической принадлежности, однозначности-многозначности и т.п.) Учитель подводит к тому, что лишнее слово в первом ряду: пятый, во втором ряду: третий.  Ученики дают ответ: Эти слова являются лишними, т.к. они не являются именами существительными, как остальные. Учитель предлагает определить принадлежность этих слов к какой-либо части речи В этой ситуации ученики чаще всего считают эти слова именами прилагательными, но находится несколько несогласных учащихся. Это выход на проблему.   </vt:lpstr>
      <vt:lpstr>Учитель: да, ребята. Эти «лишние» в рядах слова – коренные жители одного из островов Лингвинии. Давайте подумаем, какие вопросы нам необходимо задать жителям-словам, чтобы узнать их получше. Ученики предлагают вопросы (т.к. они уже знакомы с системой частей речи, то вопросы составят легко): - На какие вопросы отвечают эти слова? - Что обозначают? - Как изменяются? - Чем являются в предложении? И другие вопросы, которые интересуют ребят. Все вопросы фиксируются на доске. Учитель: Вы уже догадались, о какой части речи сегодня нам предстоит узнать много нового. Как называется наш урок? Ученики: Имя числительное (или: имя числительное как часть речи) Запись темы урока в тетради. Учитель: Запишите в тетрадь слова обоих рядов, поставьте к ним вопросы. Учащийся комментирует с места, объясняя орфограммы в словах. </vt:lpstr>
      <vt:lpstr>Презентация PowerPoint</vt:lpstr>
      <vt:lpstr> Прием «верные и неверные утверждения». Учитель: прежде, чем мы познакомимся с числительными, попробуйте угадать, какие они, слова этой части речи. У вас на столах лежат таблички, цифры на них – номера вопросов. Я предлагаю вам несколько утверждений, которые начинаются со слов «Правда ли, что..». Если вы отвечаете «да», то ставьте «+», если нет, то «-».  Утверждения: 1…имена числительные отвечают только на вопросы «сколько?», «который?»; 2…имена числительные изменяются по падежам; 3….все числительные можно записать цифрами; 4…эта часть речи может быть только определением; 5… числительные имеют общие признаки с существительными; 6…они имеют общие признаки с прилагательными; 7….можно прожить день, не встретив ни одного числительного; 8….числительное не может состоять из 3 слов;  Учитель: мы вернемся к нашим предположениям в конце урока и проверим, в чём мы были правы, а где наше мнение изменилось  </vt:lpstr>
      <vt:lpstr>Презентация PowerPoint</vt:lpstr>
      <vt:lpstr>   Прием «денотатный граф». Учитель. Помогать знакомиться с именами числительными нам будет  денотатный граф (на каждой парте лист с начерченным овалом, далее заполнять всё будут  учащиеся). У вас на партах листы с «головой» нашего графа. Туда мы впишем главное понятие сегодняшнего урока. Какое? Ученики. Имя числительное. Учитель. Сейчас вы посоветуетесь друг с другом и подберете глаголы, которые нам помогут познакомиться с числительными. Работа в парах.  Учащиеся предлагают глаголы: обозначает, состоит, делится, изменяется, является, сочетается, включает и другие. Все глаголы фиксируются на  слайде. Учитель. Сейчас нашим помощником станет учебник. Чтобы завершить строительство денотатного графа, прочтем статью о числительном. Как вы думаете, на что надо обратить внимание при чтении? Ученики. На глаголы, которые нам помогут выделить главное в этой части речи. Работа с текстом статьи.</vt:lpstr>
      <vt:lpstr>Презентация PowerPoint</vt:lpstr>
      <vt:lpstr>  Работа в группах . Учитель. Прочитав текст, вы многое узнали о числительных. Чтобы запомнилось это лучше, надолго, давайте достроим денотатного графа, свяжем выбранные глаголы с самыми важными, ключевыми понятиями текста. Работать предлагаю в группах, но, если кто-нибудь хочет завершить работу индивидуально, он может работать один.  Учащиеся работают группами, завершая работу с денотатным графом. Учитель консультирует группы, отвечая на возникающие у учащихся вопросы, но не вмешиваясь в творчество.   Представление продукта работы (представляют графический рисунок не менее двух человек от каждой группы). Учащиеся оценивают проекты по листам взаимооценки.   Обсуждение: отмечаем только самое положительное: - Чьи графы оказались наиболее содержательными?  - Наиболее логично построенными?  - Чьё представление графа стало самым ярким в речевом оформлении? Учитель. Предлагаю теперь, если необходимо, внести коррективы в свои денотатные графы.                     </vt:lpstr>
      <vt:lpstr>                                                                             Лист  взаимооценки.  Оценивание  денотатного графа 3 балла – полный ответ: 2 балла – есть дополнения; 1 балл – «могу ещё многое сказать». </vt:lpstr>
      <vt:lpstr>                                           Денотатный граф</vt:lpstr>
      <vt:lpstr>   Описание содержания денотатного графа.  Ключевое понятие: ИМЯ ЧИСЛИТЕЛЬНОЕ. Глаголы-связки и признаки. Обозначает – число, количество, порядок предметов при счёте. Отвечает – на вопросы «сколько?, который?» Делится – на 2 разряда: количественные и порядковые. Изменяется – по падежам (количественные), по родам, числам, падежам (порядковые). Является – любым членом предложения. Сочетается – с существительными, местоимениями, глаголами. Употребляется – в устной и письменной речи (документы). Учитель. Подведем итоги нашему предварительному знакомству с числительными. Обобщите в одном предложении всё, что теперь вы знаете об этой части речи. Ученики (2-3) обобщают изученное, например: «Числительное – часть речи, обозначающая количество предметов или порядок их при счете, изменяющаяся по падежам, может быть любым членом предложения». </vt:lpstr>
      <vt:lpstr>Презентация PowerPoint</vt:lpstr>
      <vt:lpstr>  Письменная работа, вырабатывающая умение находить числительные в тексте.  Учитель. Вы теперь многое знаете о числительных и можете сказать, почему «лишние» слова, найденные нами в начале урока, числительные? Ученики.  Обозначают порядок при счёте. Учитель. Значит, вы сможете обнаружить и другие числительные в тексте. Предлагаю списать текст упр. 457, подчеркнув все числительные, особое внимание обращая на их правописание. Самостоятельная работа учащихся. Списывание текста. Текст интересен тем, что в нем есть слово «миллион». По окончании списывания учащимся предлагается назвать числительные. Среди ответов обязательно звучит «миллион». Учитель. Как можно убедиться, что мы не ошиблись и это слово тоже числительное? Ученики. Обратиться к  справочникам. Работа со статьями  справочника «Грамматика — 80» , Н.М.Шанского и В.В.Бабайцевой  Учитель. К какой части речи относит это  слово справочник «Грамматика -  80»? Ученики. К именам существительным. Учитель. Как вы думаете, почему? Ученики высказывают различные предположения. Это проецирование будущих тем. Учитель. Поскольку мы сейчас не можем ответить на этот вопрос, я предлагаю подумать над ним дома и написать миниатюру на тему: «Почему «миллион» не числительное?». «Почему «миллион» числительное?». Кто желает, может написать на другую тему: «Мир без числительных».  </vt:lpstr>
      <vt:lpstr>   Выход на тему следующих уроков «Склонение числительных».  Учитель. Продолжим знакомство с числительными, какие загадки нам они ещё преподнесут? Объявляется «Конкурс дикторов». Ребята, перед вами текст, ознакомьтесь  с ним. Вам предстоит прочитать его в  эфире, не сделав ошибок. Ученики читают текст «про себя». Текст. В середине 17 века население Земли составляло лишь 545 миллионов человек. Ровно через 100 лет оно увеличилось до 725 миллионов. Ещё через столетие население земного шара перевалило через миллиард и стало равняться 1 миллиарду 171 миллиону человек. В середине 20 века оно достигло 2 миллиардов 517 миллионов. Конкурс. Выступают в качестве дикторов 2-3 ученика. Никто не может прочесть данный текст, правильно произнося числительные, без особой тренировки. Учитель. Что же получается? Неужели никто из вас не сможет стать диктором телевидения? Чем же можно помочь? Ученики. Варианты ответов. Научиться правильно произносить числительные. Узнать, как правильно изменять числительные по падежам. Учитель. Это мы запланируем на следующие уроки - путешествия по Лингвинии.  </vt:lpstr>
      <vt:lpstr>Презентация PowerPoint</vt:lpstr>
      <vt:lpstr>  РЕФЛЕКСИЯ . Обращение к таблице «верные и неверные утверждения» Учитель. Чтобы выяснить, не ошибались ли мы в своих предположениях, вновь обратимся к таблице, которую вы заполняли в начале урока. Я вновь прочту утверждения, а вы в третьей колонке поставьте «+» или «-». Заполнение третьей колонки. Обсуждение. - По каким утверждениям ваше мнение совпало?  - Где вы изменили свое мнение? Почему?  -Оцените свои ответы (см.таблицу). Прием синквейн. Учитель. Мы сегодня только начали знакомство с числительными, пора подвести некоторые итоги. Я предлагаю сделать это в синквейне.  - Что мы изучали сегодня? Ученики. Имя числительное. - Какое оно? Ученики. Количественное. Порядковое. Многоликое. Непростое. Собирательное. - Какие действия характерны для него? Ученики. Считает. Измеряет. Изменяется. - Что вы о нем думаете? Обобщите в последней строке. Сочинение синквейна самостоятельно или в парах (по выбору учащихся).  </vt:lpstr>
      <vt:lpstr>  Итоги урока: - Что нового вы узнали  на уроке? - Что осталось непонятным? - О чем вы расскажете родителям? -Оцените свою работу. Домашнее задание прокомментировано ранее.  Запись в дневники. Оценки. Спасибо за урок!    </vt:lpstr>
      <vt:lpstr>                                                  Лист самооценки.  Суммируйте количество баллов в листе взаимооценки, таблицы «Верные и неверные суждения» и за синквейн (5 баллов).  Максимальное количество – 16 баллов.  16 – 15 баллов – «5»  14 – 9 баллов – «4»     8 – 6 баллов – «3»     5 – 1 баллов – «2»</vt:lpstr>
      <vt:lpstr>                                                                     «Верные и неверные утверждения».  Оцените свои ответы. За каждый плюс – 1 балл.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Муниципальное  бюджетное  общеобразовательное  учреждение                                                     «Средняя  общеобразовательная  школа № 9».    Мультимидийная презентация.    Урок русского языка в  6  классе   на тему «Имя числительное».</dc:title>
  <dc:creator>User</dc:creator>
  <cp:lastModifiedBy>user</cp:lastModifiedBy>
  <cp:revision>128</cp:revision>
  <dcterms:created xsi:type="dcterms:W3CDTF">2012-12-23T07:20:58Z</dcterms:created>
  <dcterms:modified xsi:type="dcterms:W3CDTF">2017-01-12T16:15:49Z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TC102867869990</vt:lpwstr>
  </property>
</Properties>
</file>