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1" r:id="rId2"/>
    <p:sldId id="257" r:id="rId3"/>
    <p:sldId id="258" r:id="rId4"/>
    <p:sldId id="260" r:id="rId5"/>
    <p:sldId id="263" r:id="rId6"/>
    <p:sldId id="264" r:id="rId7"/>
    <p:sldId id="262" r:id="rId8"/>
    <p:sldId id="265" r:id="rId9"/>
    <p:sldId id="266" r:id="rId10"/>
    <p:sldId id="267" r:id="rId11"/>
    <p:sldId id="268" r:id="rId12"/>
    <p:sldId id="269" r:id="rId13"/>
    <p:sldId id="259" r:id="rId14"/>
    <p:sldId id="270" r:id="rId15"/>
    <p:sldId id="271" r:id="rId16"/>
    <p:sldId id="273" r:id="rId17"/>
    <p:sldId id="272"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Sheet1!$A$2</c:f>
              <c:strCache>
                <c:ptCount val="1"/>
                <c:pt idx="0">
                  <c:v>Высокий</c:v>
                </c:pt>
              </c:strCache>
            </c:strRef>
          </c:tx>
          <c:dLbls>
            <c:spPr>
              <a:noFill/>
              <a:ln>
                <a:noFill/>
              </a:ln>
              <a:effectLst/>
            </c:spPr>
            <c:showVal val="1"/>
            <c:extLst>
              <c:ext xmlns:c15="http://schemas.microsoft.com/office/drawing/2012/chart" uri="{CE6537A1-D6FC-4f65-9D91-7224C49458BB}">
                <c15:layout/>
                <c15:showLeaderLines val="0"/>
              </c:ext>
            </c:extLst>
          </c:dLbls>
          <c:cat>
            <c:numRef>
              <c:f>Sheet1!$B$1:$E$1</c:f>
              <c:numCache>
                <c:formatCode>General</c:formatCode>
                <c:ptCount val="4"/>
              </c:numCache>
            </c:numRef>
          </c:cat>
          <c:val>
            <c:numRef>
              <c:f>Sheet1!$B$2:$E$2</c:f>
              <c:numCache>
                <c:formatCode>General</c:formatCode>
                <c:ptCount val="4"/>
                <c:pt idx="0">
                  <c:v>30</c:v>
                </c:pt>
              </c:numCache>
            </c:numRef>
          </c:val>
        </c:ser>
        <c:ser>
          <c:idx val="1"/>
          <c:order val="1"/>
          <c:tx>
            <c:strRef>
              <c:f>Sheet1!$A$3</c:f>
              <c:strCache>
                <c:ptCount val="1"/>
                <c:pt idx="0">
                  <c:v>Средний</c:v>
                </c:pt>
              </c:strCache>
            </c:strRef>
          </c:tx>
          <c:dLbls>
            <c:spPr>
              <a:noFill/>
              <a:ln>
                <a:noFill/>
              </a:ln>
              <a:effectLst/>
            </c:spPr>
            <c:showVal val="1"/>
            <c:extLst>
              <c:ext xmlns:c15="http://schemas.microsoft.com/office/drawing/2012/chart" uri="{CE6537A1-D6FC-4f65-9D91-7224C49458BB}">
                <c15:layout/>
                <c15:showLeaderLines val="0"/>
              </c:ext>
            </c:extLst>
          </c:dLbls>
          <c:cat>
            <c:numRef>
              <c:f>Sheet1!$B$1:$E$1</c:f>
              <c:numCache>
                <c:formatCode>General</c:formatCode>
                <c:ptCount val="4"/>
              </c:numCache>
            </c:numRef>
          </c:cat>
          <c:val>
            <c:numRef>
              <c:f>Sheet1!$B$3:$E$3</c:f>
              <c:numCache>
                <c:formatCode>General</c:formatCode>
                <c:ptCount val="4"/>
                <c:pt idx="0">
                  <c:v>70</c:v>
                </c:pt>
              </c:numCache>
            </c:numRef>
          </c:val>
        </c:ser>
        <c:ser>
          <c:idx val="2"/>
          <c:order val="2"/>
          <c:tx>
            <c:strRef>
              <c:f>Sheet1!$A$4</c:f>
              <c:strCache>
                <c:ptCount val="1"/>
                <c:pt idx="0">
                  <c:v>Нижесреднего</c:v>
                </c:pt>
              </c:strCache>
            </c:strRef>
          </c:tx>
          <c:dLbls>
            <c:spPr>
              <a:noFill/>
              <a:ln>
                <a:noFill/>
              </a:ln>
              <a:effectLst/>
            </c:spPr>
            <c:showVal val="1"/>
            <c:extLst>
              <c:ext xmlns:c15="http://schemas.microsoft.com/office/drawing/2012/chart" uri="{CE6537A1-D6FC-4f65-9D91-7224C49458BB}">
                <c15:layout/>
                <c15:showLeaderLines val="0"/>
              </c:ext>
            </c:extLst>
          </c:dLbls>
          <c:cat>
            <c:numRef>
              <c:f>Sheet1!$B$1:$E$1</c:f>
              <c:numCache>
                <c:formatCode>General</c:formatCode>
                <c:ptCount val="4"/>
              </c:numCache>
            </c:numRef>
          </c:cat>
          <c:val>
            <c:numRef>
              <c:f>Sheet1!$B$4:$E$4</c:f>
              <c:numCache>
                <c:formatCode>General</c:formatCode>
                <c:ptCount val="4"/>
                <c:pt idx="0">
                  <c:v>10</c:v>
                </c:pt>
              </c:numCache>
            </c:numRef>
          </c:val>
        </c:ser>
        <c:ser>
          <c:idx val="3"/>
          <c:order val="3"/>
          <c:tx>
            <c:strRef>
              <c:f>Sheet1!$A$5</c:f>
              <c:strCache>
                <c:ptCount val="1"/>
                <c:pt idx="0">
                  <c:v>Низкий</c:v>
                </c:pt>
              </c:strCache>
            </c:strRef>
          </c:tx>
          <c:dLbls>
            <c:spPr>
              <a:noFill/>
              <a:ln>
                <a:noFill/>
              </a:ln>
              <a:effectLst/>
            </c:spPr>
            <c:showVal val="1"/>
            <c:extLst>
              <c:ext xmlns:c15="http://schemas.microsoft.com/office/drawing/2012/chart" uri="{CE6537A1-D6FC-4f65-9D91-7224C49458BB}">
                <c15:layout/>
                <c15:showLeaderLines val="0"/>
              </c:ext>
            </c:extLst>
          </c:dLbls>
          <c:cat>
            <c:numRef>
              <c:f>Sheet1!$B$1:$E$1</c:f>
              <c:numCache>
                <c:formatCode>General</c:formatCode>
                <c:ptCount val="4"/>
              </c:numCache>
            </c:numRef>
          </c:cat>
          <c:val>
            <c:numRef>
              <c:f>Sheet1!$B$5:$E$5</c:f>
              <c:numCache>
                <c:formatCode>General</c:formatCode>
                <c:ptCount val="4"/>
                <c:pt idx="0">
                  <c:v>0</c:v>
                </c:pt>
              </c:numCache>
            </c:numRef>
          </c:val>
        </c:ser>
        <c:axId val="192130048"/>
        <c:axId val="179569408"/>
      </c:barChart>
      <c:catAx>
        <c:axId val="192130048"/>
        <c:scaling>
          <c:orientation val="minMax"/>
        </c:scaling>
        <c:axPos val="b"/>
        <c:numFmt formatCode="General" sourceLinked="1"/>
        <c:majorTickMark val="none"/>
        <c:tickLblPos val="low"/>
        <c:spPr>
          <a:ln w="3175">
            <a:solidFill>
              <a:schemeClr val="tx1"/>
            </a:solidFill>
            <a:prstDash val="solid"/>
          </a:ln>
        </c:spPr>
        <c:txPr>
          <a:bodyPr rot="0" vert="horz"/>
          <a:lstStyle/>
          <a:p>
            <a:pPr>
              <a:defRPr sz="1825" b="1" i="0" u="none" strike="noStrike" baseline="0">
                <a:solidFill>
                  <a:schemeClr val="tx1"/>
                </a:solidFill>
                <a:latin typeface="Calibri"/>
                <a:ea typeface="Calibri"/>
                <a:cs typeface="Calibri"/>
              </a:defRPr>
            </a:pPr>
            <a:endParaRPr lang="ru-RU"/>
          </a:p>
        </c:txPr>
        <c:crossAx val="179569408"/>
        <c:crosses val="autoZero"/>
        <c:auto val="1"/>
        <c:lblAlgn val="ctr"/>
        <c:lblOffset val="100"/>
        <c:tickLblSkip val="1"/>
        <c:tickMarkSkip val="1"/>
      </c:catAx>
      <c:valAx>
        <c:axId val="179569408"/>
        <c:scaling>
          <c:orientation val="minMax"/>
        </c:scaling>
        <c:axPos val="l"/>
        <c:majorGridlines>
          <c:spPr>
            <a:ln w="3175">
              <a:solidFill>
                <a:schemeClr val="tx1"/>
              </a:solidFill>
              <a:prstDash val="solid"/>
            </a:ln>
          </c:spPr>
        </c:majorGridlines>
        <c:numFmt formatCode="General" sourceLinked="1"/>
        <c:majorTickMark val="none"/>
        <c:tickLblPos val="nextTo"/>
        <c:spPr>
          <a:ln w="3175">
            <a:solidFill>
              <a:schemeClr val="tx1"/>
            </a:solidFill>
            <a:prstDash val="solid"/>
          </a:ln>
        </c:spPr>
        <c:txPr>
          <a:bodyPr rot="0" vert="horz"/>
          <a:lstStyle/>
          <a:p>
            <a:pPr>
              <a:defRPr sz="1825" b="1" i="0" u="none" strike="noStrike" baseline="0">
                <a:solidFill>
                  <a:schemeClr val="tx1"/>
                </a:solidFill>
                <a:latin typeface="Calibri"/>
                <a:ea typeface="Calibri"/>
                <a:cs typeface="Calibri"/>
              </a:defRPr>
            </a:pPr>
            <a:endParaRPr lang="ru-RU"/>
          </a:p>
        </c:txPr>
        <c:crossAx val="192130048"/>
        <c:crosses val="autoZero"/>
        <c:crossBetween val="between"/>
      </c:valAx>
    </c:plotArea>
    <c:legend>
      <c:legendPos val="t"/>
    </c:legend>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3880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405752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299978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400324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0671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6358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66120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57978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95062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106E36-FD25-4E2D-B0AA-010F637433A0}" type="datetimeFigureOut">
              <a:rPr lang="ru-RU" smtClean="0"/>
              <a:pPr/>
              <a:t>19.01.2017</a:t>
            </a:fld>
            <a:endParaRPr lang="ru-RU"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134753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 xmlns:p14="http://schemas.microsoft.com/office/powerpoint/2010/main" val="153148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106E36-FD25-4E2D-B0AA-010F637433A0}" type="datetimeFigureOut">
              <a:rPr lang="ru-RU" smtClean="0"/>
              <a:pPr/>
              <a:t>19.01.2017</a:t>
            </a:fld>
            <a:endParaRPr lang="ru-RU"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25C68B6-61C2-468F-89AB-4B9F7531AA68}" type="slidenum">
              <a:rPr lang="ru-RU" smtClean="0"/>
              <a:pPr/>
              <a:t>‹#›</a:t>
            </a:fld>
            <a:endParaRPr lang="ru-RU"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834445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pic>
        <p:nvPicPr>
          <p:cNvPr id="2" name="Рисунок 1"/>
          <p:cNvPicPr>
            <a:picLocks noChangeAspect="1"/>
          </p:cNvPicPr>
          <p:nvPr/>
        </p:nvPicPr>
        <p:blipFill>
          <a:blip r:embed="rId3">
            <a:extLst>
              <a:ext uri="{BEBA8EAE-BF5A-486C-A8C5-ECC9F3942E4B}">
                <a14:imgProps xmlns="" xmlns:a14="http://schemas.microsoft.com/office/drawing/2010/main">
                  <a14:imgLayer r:embed="rId4">
                    <a14:imgEffect>
                      <a14:backgroundRemoval t="0" b="98986" l="576" r="100000"/>
                    </a14:imgEffect>
                  </a14:imgLayer>
                </a14:imgProps>
              </a:ext>
            </a:extLst>
          </a:blip>
          <a:stretch>
            <a:fillRect/>
          </a:stretch>
        </p:blipFill>
        <p:spPr>
          <a:xfrm>
            <a:off x="5115684" y="4000504"/>
            <a:ext cx="4028316" cy="2857496"/>
          </a:xfrm>
          <a:prstGeom prst="rect">
            <a:avLst/>
          </a:prstGeom>
        </p:spPr>
      </p:pic>
      <p:sp>
        <p:nvSpPr>
          <p:cNvPr id="23553" name="Rectangle 1"/>
          <p:cNvSpPr>
            <a:spLocks noChangeArrowheads="1"/>
          </p:cNvSpPr>
          <p:nvPr/>
        </p:nvSpPr>
        <p:spPr bwMode="auto">
          <a:xfrm>
            <a:off x="1428728" y="285728"/>
            <a:ext cx="750099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23554" name="Rectangle 2"/>
          <p:cNvSpPr>
            <a:spLocks noChangeArrowheads="1"/>
          </p:cNvSpPr>
          <p:nvPr/>
        </p:nvSpPr>
        <p:spPr bwMode="auto">
          <a:xfrm>
            <a:off x="2786050" y="2428868"/>
            <a:ext cx="46434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Times New Roman CYR"/>
                <a:ea typeface="SimSun" pitchFamily="2" charset="-122"/>
                <a:cs typeface="Arial" pitchFamily="34" charset="0"/>
              </a:rPr>
              <a:t>Проект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cs typeface="Arial" pitchFamily="34" charset="0"/>
              </a:rPr>
              <a:t>Сюжетно – ролевой игры </a:t>
            </a:r>
          </a:p>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solidFill>
                  <a:schemeClr val="accent2">
                    <a:lumMod val="50000"/>
                  </a:schemeClr>
                </a:solidFill>
                <a:latin typeface="Arial" pitchFamily="34" charset="0"/>
                <a:cs typeface="Arial" pitchFamily="34" charset="0"/>
              </a:rPr>
              <a:t>«Салон красоты»</a:t>
            </a:r>
            <a:endParaRPr kumimoji="0" lang="ru-RU" sz="24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23555" name="Rectangle 3"/>
          <p:cNvSpPr>
            <a:spLocks noChangeArrowheads="1"/>
          </p:cNvSpPr>
          <p:nvPr/>
        </p:nvSpPr>
        <p:spPr bwMode="auto">
          <a:xfrm>
            <a:off x="1571604" y="5286388"/>
            <a:ext cx="34290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2">
                    <a:lumMod val="50000"/>
                  </a:schemeClr>
                </a:solidFill>
                <a:effectLst/>
                <a:latin typeface="Times New Roman CYR"/>
                <a:ea typeface="SimSun" pitchFamily="2" charset="-122"/>
                <a:cs typeface="Arial" pitchFamily="34" charset="0"/>
              </a:rPr>
              <a:t>Зыковой Екатерины Алексеевны</a:t>
            </a:r>
            <a:endParaRPr kumimoji="0" lang="en-US" sz="1600" b="0" i="0" u="none" strike="noStrike" cap="none" normalizeH="0" baseline="0" dirty="0" smtClean="0">
              <a:ln>
                <a:noFill/>
              </a:ln>
              <a:solidFill>
                <a:schemeClr val="accent2">
                  <a:lumMod val="50000"/>
                </a:schemeClr>
              </a:solidFill>
              <a:effectLst/>
              <a:latin typeface="Times New Roman CYR"/>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2">
                    <a:lumMod val="50000"/>
                  </a:schemeClr>
                </a:solidFill>
                <a:effectLst/>
                <a:latin typeface="Times New Roman CYR"/>
                <a:ea typeface="SimSun" pitchFamily="2" charset="-122"/>
                <a:cs typeface="Arial" pitchFamily="34" charset="0"/>
              </a:rPr>
              <a:t>Воспитатель</a:t>
            </a:r>
            <a:r>
              <a:rPr kumimoji="0" lang="ru-RU" sz="1600" b="0" i="0" u="none" strike="noStrike" cap="none" normalizeH="0" dirty="0" smtClean="0">
                <a:ln>
                  <a:noFill/>
                </a:ln>
                <a:solidFill>
                  <a:schemeClr val="accent2">
                    <a:lumMod val="50000"/>
                  </a:schemeClr>
                </a:solidFill>
                <a:effectLst/>
                <a:latin typeface="Times New Roman CYR"/>
                <a:ea typeface="SimSun" pitchFamily="2" charset="-122"/>
                <a:cs typeface="Arial" pitchFamily="34" charset="0"/>
              </a:rPr>
              <a:t> 1 </a:t>
            </a:r>
            <a:r>
              <a:rPr kumimoji="0" lang="ru-RU" sz="1600" b="0" i="0" u="none" strike="noStrike" cap="none" normalizeH="0" dirty="0" smtClean="0">
                <a:ln>
                  <a:noFill/>
                </a:ln>
                <a:solidFill>
                  <a:schemeClr val="accent2">
                    <a:lumMod val="50000"/>
                  </a:schemeClr>
                </a:solidFill>
                <a:effectLst/>
                <a:latin typeface="Times New Roman CYR"/>
                <a:ea typeface="SimSun" pitchFamily="2" charset="-122"/>
                <a:cs typeface="Arial" pitchFamily="34" charset="0"/>
              </a:rPr>
              <a:t>квалификации</a:t>
            </a:r>
            <a:endParaRPr kumimoji="0" lang="ru-RU" sz="16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10" name="Прямоугольник 9"/>
          <p:cNvSpPr/>
          <p:nvPr/>
        </p:nvSpPr>
        <p:spPr>
          <a:xfrm>
            <a:off x="1643042" y="214290"/>
            <a:ext cx="7500958" cy="1077218"/>
          </a:xfrm>
          <a:prstGeom prst="rect">
            <a:avLst/>
          </a:prstGeom>
        </p:spPr>
        <p:txBody>
          <a:bodyPr wrap="square">
            <a:spAutoFit/>
          </a:bodyPr>
          <a:lstStyle/>
          <a:p>
            <a:pPr algn="ctr"/>
            <a:r>
              <a:rPr lang="ru-RU" sz="1600" dirty="0" smtClean="0">
                <a:solidFill>
                  <a:schemeClr val="accent3">
                    <a:lumMod val="50000"/>
                  </a:schemeClr>
                </a:solidFill>
              </a:rPr>
              <a:t>Государственное бюджетное общеобразовательное учреждение Самарской области основная общеобразовательная школа №6 города Новокуйбышевска городского округа Новокуйбышевск Самарской области структурное подразделение «Детский сад «Ёжик»</a:t>
            </a:r>
            <a:endParaRPr lang="ru-RU" sz="16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27176" y="428604"/>
            <a:ext cx="7416824" cy="369332"/>
          </a:xfrm>
          <a:prstGeom prst="rect">
            <a:avLst/>
          </a:prstGeom>
        </p:spPr>
        <p:txBody>
          <a:bodyPr wrap="square">
            <a:spAutoFit/>
          </a:bodyPr>
          <a:lstStyle/>
          <a:p>
            <a:pPr algn="ctr"/>
            <a:r>
              <a:rPr lang="ru-RU" b="1" dirty="0" smtClean="0">
                <a:solidFill>
                  <a:schemeClr val="accent1">
                    <a:lumMod val="50000"/>
                  </a:schemeClr>
                </a:solidFill>
              </a:rPr>
              <a:t>ПЕРСПЕКТИВНЫЙ ПЛАН ВЗАИМОДЕЙСТВИЯ С СЕМЬЕЙ </a:t>
            </a:r>
            <a:endParaRPr lang="ru-RU" b="1" dirty="0">
              <a:solidFill>
                <a:schemeClr val="accent1">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602640978"/>
              </p:ext>
            </p:extLst>
          </p:nvPr>
        </p:nvGraphicFramePr>
        <p:xfrm>
          <a:off x="1857356" y="1000108"/>
          <a:ext cx="7072362" cy="4857785"/>
        </p:xfrm>
        <a:graphic>
          <a:graphicData uri="http://schemas.openxmlformats.org/drawingml/2006/table">
            <a:tbl>
              <a:tblPr firstRow="1" bandRow="1">
                <a:tableStyleId>{5C22544A-7EE6-4342-B048-85BDC9FD1C3A}</a:tableStyleId>
              </a:tblPr>
              <a:tblGrid>
                <a:gridCol w="928694"/>
                <a:gridCol w="6143668"/>
              </a:tblGrid>
              <a:tr h="877687">
                <a:tc>
                  <a:txBody>
                    <a:bodyPr/>
                    <a:lstStyle/>
                    <a:p>
                      <a:pPr algn="ctr"/>
                      <a:r>
                        <a:rPr lang="ru-RU" sz="1600" dirty="0" smtClean="0"/>
                        <a:t>Месяц</a:t>
                      </a:r>
                      <a:endParaRPr lang="ru-RU" sz="1600" dirty="0"/>
                    </a:p>
                  </a:txBody>
                  <a:tcPr/>
                </a:tc>
                <a:tc>
                  <a:txBody>
                    <a:bodyPr/>
                    <a:lstStyle/>
                    <a:p>
                      <a:pPr algn="ctr"/>
                      <a:r>
                        <a:rPr lang="ru-RU" sz="1800" b="1" kern="1200" baseline="0" dirty="0" smtClean="0">
                          <a:solidFill>
                            <a:schemeClr val="lt1"/>
                          </a:solidFill>
                          <a:latin typeface="+mn-lt"/>
                          <a:ea typeface="+mn-ea"/>
                          <a:cs typeface="+mn-cs"/>
                        </a:rPr>
                        <a:t>Содержание 	</a:t>
                      </a:r>
                    </a:p>
                  </a:txBody>
                  <a:tcPr/>
                </a:tc>
              </a:tr>
              <a:tr h="837916">
                <a:tc>
                  <a:txBody>
                    <a:bodyPr/>
                    <a:lstStyle/>
                    <a:p>
                      <a:pPr algn="ctr"/>
                      <a:r>
                        <a:rPr lang="ru-RU" sz="1600" dirty="0" smtClean="0"/>
                        <a:t>Февраль</a:t>
                      </a:r>
                      <a:endParaRPr lang="ru-RU" sz="1600" dirty="0"/>
                    </a:p>
                  </a:txBody>
                  <a:tcPr vert="vert270"/>
                </a:tc>
                <a:tc>
                  <a:txBody>
                    <a:bodyPr/>
                    <a:lstStyle/>
                    <a:p>
                      <a:r>
                        <a:rPr lang="ru-RU" sz="1400" kern="1200" baseline="0" dirty="0" smtClean="0">
                          <a:solidFill>
                            <a:schemeClr val="dk1"/>
                          </a:solidFill>
                          <a:latin typeface="+mn-lt"/>
                          <a:ea typeface="+mn-ea"/>
                          <a:cs typeface="+mn-cs"/>
                        </a:rPr>
                        <a:t>1.«Роль взрослого в формировании игры ребёнка» .</a:t>
                      </a:r>
                    </a:p>
                    <a:p>
                      <a:r>
                        <a:rPr lang="ru-RU" sz="1400" kern="1200" baseline="0" dirty="0" smtClean="0">
                          <a:solidFill>
                            <a:schemeClr val="dk1"/>
                          </a:solidFill>
                          <a:latin typeface="+mn-lt"/>
                          <a:ea typeface="+mn-ea"/>
                          <a:cs typeface="+mn-cs"/>
                        </a:rPr>
                        <a:t>Цель: познакомить родителей со значением игрушек и роли взрослого в формировании игры ребёнка. </a:t>
                      </a:r>
                    </a:p>
                  </a:txBody>
                  <a:tcPr/>
                </a:tc>
              </a:tr>
              <a:tr h="1571091">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1.Участие родителей в едином игровом пространстве  ДОО. </a:t>
                      </a:r>
                    </a:p>
                    <a:p>
                      <a:r>
                        <a:rPr lang="ru-RU" sz="1400" kern="1200" baseline="0" dirty="0" smtClean="0">
                          <a:solidFill>
                            <a:schemeClr val="dk1"/>
                          </a:solidFill>
                          <a:latin typeface="+mn-lt"/>
                          <a:ea typeface="+mn-ea"/>
                          <a:cs typeface="+mn-cs"/>
                        </a:rPr>
                        <a:t>Цель: привлечь родителей к совместной игре с детьми. </a:t>
                      </a:r>
                    </a:p>
                    <a:p>
                      <a:r>
                        <a:rPr lang="ru-RU" sz="1400" kern="1200" baseline="0" dirty="0" smtClean="0">
                          <a:solidFill>
                            <a:schemeClr val="dk1"/>
                          </a:solidFill>
                          <a:latin typeface="+mn-lt"/>
                          <a:ea typeface="+mn-ea"/>
                          <a:cs typeface="+mn-cs"/>
                        </a:rPr>
                        <a:t>2. Игротека «Играем дома» .</a:t>
                      </a:r>
                    </a:p>
                    <a:p>
                      <a:r>
                        <a:rPr lang="ru-RU" sz="1400" kern="1200" baseline="0" dirty="0" smtClean="0">
                          <a:solidFill>
                            <a:schemeClr val="dk1"/>
                          </a:solidFill>
                          <a:latin typeface="+mn-lt"/>
                          <a:ea typeface="+mn-ea"/>
                          <a:cs typeface="+mn-cs"/>
                        </a:rPr>
                        <a:t>Цель: познакомить родителей с дидактическими играми по социальному развитию детей и их значением, предложить игры для совместной деятельности с ребёнком дома. 	</a:t>
                      </a:r>
                    </a:p>
                  </a:txBody>
                  <a:tcPr/>
                </a:tc>
              </a:tr>
              <a:tr h="1571091">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1.«Уделите время своему ребёнку» .</a:t>
                      </a:r>
                    </a:p>
                    <a:p>
                      <a:r>
                        <a:rPr lang="ru-RU" sz="1400" kern="1200" baseline="0" dirty="0" smtClean="0">
                          <a:solidFill>
                            <a:schemeClr val="dk1"/>
                          </a:solidFill>
                          <a:latin typeface="+mn-lt"/>
                          <a:ea typeface="+mn-ea"/>
                          <a:cs typeface="+mn-cs"/>
                        </a:rPr>
                        <a:t>Цель: общение ребёнка с родителями способствует социально-личностному развитию. </a:t>
                      </a:r>
                    </a:p>
                    <a:p>
                      <a:r>
                        <a:rPr lang="ru-RU" sz="1400" kern="1200" baseline="0" dirty="0" smtClean="0">
                          <a:solidFill>
                            <a:schemeClr val="dk1"/>
                          </a:solidFill>
                          <a:latin typeface="+mn-lt"/>
                          <a:ea typeface="+mn-ea"/>
                          <a:cs typeface="+mn-cs"/>
                        </a:rPr>
                        <a:t>2. «Весь мир - театр» .</a:t>
                      </a:r>
                    </a:p>
                    <a:p>
                      <a:r>
                        <a:rPr lang="ru-RU" sz="1400" kern="1200" baseline="0" dirty="0" smtClean="0">
                          <a:solidFill>
                            <a:schemeClr val="dk1"/>
                          </a:solidFill>
                          <a:latin typeface="+mn-lt"/>
                          <a:ea typeface="+mn-ea"/>
                          <a:cs typeface="+mn-cs"/>
                        </a:rPr>
                        <a:t>Цель: познакомить родителей с рекомендациями по ознакомлению детей с основными областями социальной жизни на, примере «Парикмахерской». </a:t>
                      </a:r>
                      <a:endParaRPr lang="ru-RU" sz="1800"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00090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27176" y="428604"/>
            <a:ext cx="7416824" cy="369332"/>
          </a:xfrm>
          <a:prstGeom prst="rect">
            <a:avLst/>
          </a:prstGeom>
        </p:spPr>
        <p:txBody>
          <a:bodyPr wrap="square">
            <a:spAutoFit/>
          </a:bodyPr>
          <a:lstStyle/>
          <a:p>
            <a:pPr algn="ctr"/>
            <a:r>
              <a:rPr lang="ru-RU" b="1" dirty="0" smtClean="0">
                <a:solidFill>
                  <a:schemeClr val="accent1">
                    <a:lumMod val="50000"/>
                  </a:schemeClr>
                </a:solidFill>
              </a:rPr>
              <a:t>ПЕРСПЕКТИВНЫЙ ПЛАН ВЗАИМОДЕЙСТВИЯ С СЕМЬЕЙ </a:t>
            </a:r>
            <a:endParaRPr lang="ru-RU" b="1" dirty="0">
              <a:solidFill>
                <a:schemeClr val="accent1">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602640978"/>
              </p:ext>
            </p:extLst>
          </p:nvPr>
        </p:nvGraphicFramePr>
        <p:xfrm>
          <a:off x="1857356" y="1142985"/>
          <a:ext cx="7072362" cy="4786344"/>
        </p:xfrm>
        <a:graphic>
          <a:graphicData uri="http://schemas.openxmlformats.org/drawingml/2006/table">
            <a:tbl>
              <a:tblPr firstRow="1" bandRow="1">
                <a:tableStyleId>{5C22544A-7EE6-4342-B048-85BDC9FD1C3A}</a:tableStyleId>
              </a:tblPr>
              <a:tblGrid>
                <a:gridCol w="928694"/>
                <a:gridCol w="6143668"/>
              </a:tblGrid>
              <a:tr h="833462">
                <a:tc>
                  <a:txBody>
                    <a:bodyPr/>
                    <a:lstStyle/>
                    <a:p>
                      <a:pPr algn="ctr"/>
                      <a:r>
                        <a:rPr lang="ru-RU" sz="1600" dirty="0" smtClean="0"/>
                        <a:t>Месяц</a:t>
                      </a:r>
                      <a:endParaRPr lang="ru-RU" sz="1600" dirty="0"/>
                    </a:p>
                  </a:txBody>
                  <a:tcPr/>
                </a:tc>
                <a:tc>
                  <a:txBody>
                    <a:bodyPr/>
                    <a:lstStyle/>
                    <a:p>
                      <a:pPr algn="ctr"/>
                      <a:r>
                        <a:rPr lang="ru-RU" sz="1800" b="1" kern="1200" baseline="0" dirty="0" smtClean="0">
                          <a:solidFill>
                            <a:schemeClr val="lt1"/>
                          </a:solidFill>
                          <a:latin typeface="+mn-lt"/>
                          <a:ea typeface="+mn-ea"/>
                          <a:cs typeface="+mn-cs"/>
                        </a:rPr>
                        <a:t>Содержание 	</a:t>
                      </a:r>
                    </a:p>
                  </a:txBody>
                  <a:tcPr/>
                </a:tc>
              </a:tr>
              <a:tr h="969026">
                <a:tc>
                  <a:txBody>
                    <a:bodyPr/>
                    <a:lstStyle/>
                    <a:p>
                      <a:pPr algn="ctr"/>
                      <a:r>
                        <a:rPr lang="ru-RU" sz="1600" dirty="0" smtClean="0"/>
                        <a:t>Март</a:t>
                      </a:r>
                      <a:endParaRPr lang="ru-RU" sz="1600" dirty="0"/>
                    </a:p>
                  </a:txBody>
                  <a:tcPr vert="vert270"/>
                </a:tc>
                <a:tc>
                  <a:txBody>
                    <a:bodyPr/>
                    <a:lstStyle/>
                    <a:p>
                      <a:r>
                        <a:rPr lang="ru-RU" sz="1400" kern="1200" baseline="0" dirty="0" smtClean="0">
                          <a:solidFill>
                            <a:schemeClr val="dk1"/>
                          </a:solidFill>
                          <a:latin typeface="+mn-lt"/>
                          <a:ea typeface="+mn-ea"/>
                          <a:cs typeface="+mn-cs"/>
                        </a:rPr>
                        <a:t>1.«Развитие ребёнка в игровой деятельности» </a:t>
                      </a:r>
                    </a:p>
                    <a:p>
                      <a:r>
                        <a:rPr lang="ru-RU" sz="1400" kern="1200" baseline="0" dirty="0" smtClean="0">
                          <a:solidFill>
                            <a:schemeClr val="dk1"/>
                          </a:solidFill>
                          <a:latin typeface="+mn-lt"/>
                          <a:ea typeface="+mn-ea"/>
                          <a:cs typeface="+mn-cs"/>
                        </a:rPr>
                        <a:t>Цель: познакомить родителей с социальным развитием ребёнка в сюжетно-ролевой игре, предложить организацию сюжетно-ролевой игры в домашних условиях. 	</a:t>
                      </a:r>
                    </a:p>
                  </a:txBody>
                  <a:tcPr/>
                </a:tc>
              </a:tr>
              <a:tr h="1491928">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1.«Среди сверстников» </a:t>
                      </a:r>
                    </a:p>
                    <a:p>
                      <a:r>
                        <a:rPr lang="ru-RU" sz="1400" kern="1200" baseline="0" dirty="0" smtClean="0">
                          <a:solidFill>
                            <a:schemeClr val="dk1"/>
                          </a:solidFill>
                          <a:latin typeface="+mn-lt"/>
                          <a:ea typeface="+mn-ea"/>
                          <a:cs typeface="+mn-cs"/>
                        </a:rPr>
                        <a:t>Цель: объяснить родителям, какую важную роль в жизни ребёнка играет общение со сверстниками. </a:t>
                      </a:r>
                    </a:p>
                    <a:p>
                      <a:r>
                        <a:rPr lang="ru-RU" sz="1400" kern="1200" baseline="0" dirty="0" smtClean="0">
                          <a:solidFill>
                            <a:schemeClr val="dk1"/>
                          </a:solidFill>
                          <a:latin typeface="+mn-lt"/>
                          <a:ea typeface="+mn-ea"/>
                          <a:cs typeface="+mn-cs"/>
                        </a:rPr>
                        <a:t>2. «Уроки сказки» </a:t>
                      </a:r>
                    </a:p>
                    <a:p>
                      <a:r>
                        <a:rPr lang="ru-RU" sz="1400" kern="1200" baseline="0" dirty="0" smtClean="0">
                          <a:solidFill>
                            <a:schemeClr val="dk1"/>
                          </a:solidFill>
                          <a:latin typeface="+mn-lt"/>
                          <a:ea typeface="+mn-ea"/>
                          <a:cs typeface="+mn-cs"/>
                        </a:rPr>
                        <a:t>Цель: дать рекомендации родителям о воспитании в ребёнке положительных качеств характера на основе сказок. </a:t>
                      </a:r>
                      <a:r>
                        <a:rPr lang="ru-RU" sz="1800" kern="1200" baseline="0" dirty="0" smtClean="0">
                          <a:solidFill>
                            <a:schemeClr val="dk1"/>
                          </a:solidFill>
                          <a:latin typeface="+mn-lt"/>
                          <a:ea typeface="+mn-ea"/>
                          <a:cs typeface="+mn-cs"/>
                        </a:rPr>
                        <a:t>	</a:t>
                      </a:r>
                    </a:p>
                  </a:txBody>
                  <a:tcPr/>
                </a:tc>
              </a:tr>
              <a:tr h="1491928">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1.Участие родителей в едином игровом пространстве (ЕИП). </a:t>
                      </a:r>
                    </a:p>
                    <a:p>
                      <a:r>
                        <a:rPr lang="ru-RU" sz="1400" kern="1200" baseline="0" dirty="0" smtClean="0">
                          <a:solidFill>
                            <a:schemeClr val="dk1"/>
                          </a:solidFill>
                          <a:latin typeface="+mn-lt"/>
                          <a:ea typeface="+mn-ea"/>
                          <a:cs typeface="+mn-cs"/>
                        </a:rPr>
                        <a:t>Цель: продолжить знакомить родителей с сюжетно-ролевой игрой направленную на 	социальное развитие детей. </a:t>
                      </a:r>
                    </a:p>
                    <a:p>
                      <a:r>
                        <a:rPr lang="ru-RU" sz="1400" kern="1200" baseline="0" dirty="0" smtClean="0">
                          <a:solidFill>
                            <a:schemeClr val="dk1"/>
                          </a:solidFill>
                          <a:latin typeface="+mn-lt"/>
                          <a:ea typeface="+mn-ea"/>
                          <a:cs typeface="+mn-cs"/>
                        </a:rPr>
                        <a:t>2.Семинар – практикум «Ребёнок и речь» </a:t>
                      </a:r>
                    </a:p>
                    <a:p>
                      <a:r>
                        <a:rPr lang="ru-RU" sz="1400" kern="1200" baseline="0" dirty="0" smtClean="0">
                          <a:solidFill>
                            <a:schemeClr val="dk1"/>
                          </a:solidFill>
                          <a:latin typeface="+mn-lt"/>
                          <a:ea typeface="+mn-ea"/>
                          <a:cs typeface="+mn-cs"/>
                        </a:rPr>
                        <a:t>Цель: дать общее представление о речевом развитии детей. 	</a:t>
                      </a:r>
                    </a:p>
                  </a:txBody>
                  <a:tcPr/>
                </a:tc>
              </a:tr>
            </a:tbl>
          </a:graphicData>
        </a:graphic>
      </p:graphicFrame>
    </p:spTree>
    <p:extLst>
      <p:ext uri="{BB962C8B-B14F-4D97-AF65-F5344CB8AC3E}">
        <p14:creationId xmlns="" xmlns:p14="http://schemas.microsoft.com/office/powerpoint/2010/main" val="100090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27176" y="428604"/>
            <a:ext cx="7416824" cy="369332"/>
          </a:xfrm>
          <a:prstGeom prst="rect">
            <a:avLst/>
          </a:prstGeom>
        </p:spPr>
        <p:txBody>
          <a:bodyPr wrap="square">
            <a:spAutoFit/>
          </a:bodyPr>
          <a:lstStyle/>
          <a:p>
            <a:pPr algn="ctr"/>
            <a:r>
              <a:rPr lang="ru-RU" b="1" dirty="0" smtClean="0">
                <a:solidFill>
                  <a:schemeClr val="accent1">
                    <a:lumMod val="50000"/>
                  </a:schemeClr>
                </a:solidFill>
              </a:rPr>
              <a:t>ПЕРСПЕКТИВНЫЙ ПЛАН ВЗАИМОДЕЙСТВИЯ С СЕМЬЕЙ </a:t>
            </a:r>
            <a:endParaRPr lang="ru-RU" b="1" dirty="0">
              <a:solidFill>
                <a:schemeClr val="accent1">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602640978"/>
              </p:ext>
            </p:extLst>
          </p:nvPr>
        </p:nvGraphicFramePr>
        <p:xfrm>
          <a:off x="1857356" y="1142985"/>
          <a:ext cx="7072362" cy="4349447"/>
        </p:xfrm>
        <a:graphic>
          <a:graphicData uri="http://schemas.openxmlformats.org/drawingml/2006/table">
            <a:tbl>
              <a:tblPr firstRow="1" bandRow="1">
                <a:tableStyleId>{5C22544A-7EE6-4342-B048-85BDC9FD1C3A}</a:tableStyleId>
              </a:tblPr>
              <a:tblGrid>
                <a:gridCol w="928694"/>
                <a:gridCol w="6143668"/>
              </a:tblGrid>
              <a:tr h="833462">
                <a:tc>
                  <a:txBody>
                    <a:bodyPr/>
                    <a:lstStyle/>
                    <a:p>
                      <a:pPr algn="ctr"/>
                      <a:r>
                        <a:rPr lang="ru-RU" sz="1600" dirty="0" smtClean="0"/>
                        <a:t>Месяц</a:t>
                      </a:r>
                      <a:endParaRPr lang="ru-RU" sz="1600" dirty="0"/>
                    </a:p>
                  </a:txBody>
                  <a:tcPr/>
                </a:tc>
                <a:tc>
                  <a:txBody>
                    <a:bodyPr/>
                    <a:lstStyle/>
                    <a:p>
                      <a:pPr algn="ctr"/>
                      <a:r>
                        <a:rPr lang="ru-RU" sz="1800" b="1" kern="1200" baseline="0" dirty="0" smtClean="0">
                          <a:solidFill>
                            <a:schemeClr val="lt1"/>
                          </a:solidFill>
                          <a:latin typeface="+mn-lt"/>
                          <a:ea typeface="+mn-ea"/>
                          <a:cs typeface="+mn-cs"/>
                        </a:rPr>
                        <a:t>Содержание 	</a:t>
                      </a:r>
                    </a:p>
                  </a:txBody>
                  <a:tcPr/>
                </a:tc>
              </a:tr>
              <a:tr h="969026">
                <a:tc>
                  <a:txBody>
                    <a:bodyPr/>
                    <a:lstStyle/>
                    <a:p>
                      <a:pPr algn="ctr"/>
                      <a:r>
                        <a:rPr lang="ru-RU" sz="1600" dirty="0" smtClean="0"/>
                        <a:t>Апрель</a:t>
                      </a:r>
                      <a:endParaRPr lang="ru-RU" sz="1600" dirty="0"/>
                    </a:p>
                  </a:txBody>
                  <a:tcPr vert="vert270"/>
                </a:tc>
                <a:tc>
                  <a:txBody>
                    <a:bodyPr/>
                    <a:lstStyle/>
                    <a:p>
                      <a:r>
                        <a:rPr lang="ru-RU" sz="1400" kern="1200" baseline="0" dirty="0" smtClean="0">
                          <a:solidFill>
                            <a:schemeClr val="dk1"/>
                          </a:solidFill>
                          <a:latin typeface="+mn-lt"/>
                          <a:ea typeface="+mn-ea"/>
                          <a:cs typeface="+mn-cs"/>
                        </a:rPr>
                        <a:t>1.«Немного об игре» .</a:t>
                      </a:r>
                    </a:p>
                    <a:p>
                      <a:r>
                        <a:rPr lang="ru-RU" sz="1400" kern="1200" baseline="0" dirty="0" smtClean="0">
                          <a:solidFill>
                            <a:schemeClr val="dk1"/>
                          </a:solidFill>
                          <a:latin typeface="+mn-lt"/>
                          <a:ea typeface="+mn-ea"/>
                          <a:cs typeface="+mn-cs"/>
                        </a:rPr>
                        <a:t>Цель: дать объяснение о необходимости проведения игровой деятельности в развитии детей. </a:t>
                      </a:r>
                    </a:p>
                    <a:p>
                      <a:r>
                        <a:rPr lang="ru-RU" sz="1400" kern="1200" baseline="0" dirty="0" smtClean="0">
                          <a:solidFill>
                            <a:schemeClr val="dk1"/>
                          </a:solidFill>
                          <a:latin typeface="+mn-lt"/>
                          <a:ea typeface="+mn-ea"/>
                          <a:cs typeface="+mn-cs"/>
                        </a:rPr>
                        <a:t>2. «КВН. Парикмахерская». </a:t>
                      </a:r>
                    </a:p>
                    <a:p>
                      <a:r>
                        <a:rPr lang="ru-RU" sz="1400" kern="1200" baseline="0" dirty="0" smtClean="0">
                          <a:solidFill>
                            <a:schemeClr val="dk1"/>
                          </a:solidFill>
                          <a:latin typeface="+mn-lt"/>
                          <a:ea typeface="+mn-ea"/>
                          <a:cs typeface="+mn-cs"/>
                        </a:rPr>
                        <a:t>Цель: практическое участие родителей как участников жюри. 	</a:t>
                      </a:r>
                    </a:p>
                  </a:txBody>
                  <a:tcPr/>
                </a:tc>
              </a:tr>
              <a:tr h="865817">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1.«Ребёнок играет».</a:t>
                      </a:r>
                    </a:p>
                    <a:p>
                      <a:r>
                        <a:rPr lang="ru-RU" sz="1400" kern="1200" baseline="0" dirty="0" smtClean="0">
                          <a:solidFill>
                            <a:schemeClr val="dk1"/>
                          </a:solidFill>
                          <a:latin typeface="+mn-lt"/>
                          <a:ea typeface="+mn-ea"/>
                          <a:cs typeface="+mn-cs"/>
                        </a:rPr>
                        <a:t>Цель: предложить родителям педагогические ситуации и способы выхода из них. </a:t>
                      </a:r>
                      <a:r>
                        <a:rPr lang="ru-RU" sz="1800" kern="1200" baseline="0" dirty="0" smtClean="0">
                          <a:solidFill>
                            <a:schemeClr val="dk1"/>
                          </a:solidFill>
                          <a:latin typeface="+mn-lt"/>
                          <a:ea typeface="+mn-ea"/>
                          <a:cs typeface="+mn-cs"/>
                        </a:rPr>
                        <a:t>	</a:t>
                      </a:r>
                    </a:p>
                  </a:txBody>
                  <a:tcPr/>
                </a:tc>
              </a:tr>
              <a:tr h="1491928">
                <a:tc>
                  <a:txBody>
                    <a:bodyPr/>
                    <a:lstStyle/>
                    <a:p>
                      <a:pPr algn="ctr"/>
                      <a:endParaRPr lang="ru-RU" sz="1600" dirty="0"/>
                    </a:p>
                  </a:txBody>
                  <a:tcPr vert="vert270"/>
                </a:tc>
                <a:tc>
                  <a:txBody>
                    <a:bodyPr/>
                    <a:lstStyle/>
                    <a:p>
                      <a:r>
                        <a:rPr lang="ru-RU" sz="1400" kern="1200" baseline="0" dirty="0" smtClean="0">
                          <a:solidFill>
                            <a:schemeClr val="dk1"/>
                          </a:solidFill>
                          <a:latin typeface="+mn-lt"/>
                          <a:ea typeface="+mn-ea"/>
                          <a:cs typeface="+mn-cs"/>
                        </a:rPr>
                        <a:t>1.«Модели причёсок» .</a:t>
                      </a:r>
                    </a:p>
                    <a:p>
                      <a:r>
                        <a:rPr lang="ru-RU" sz="1400" kern="1200" baseline="0" dirty="0" smtClean="0">
                          <a:solidFill>
                            <a:schemeClr val="dk1"/>
                          </a:solidFill>
                          <a:latin typeface="+mn-lt"/>
                          <a:ea typeface="+mn-ea"/>
                          <a:cs typeface="+mn-cs"/>
                        </a:rPr>
                        <a:t>Цель: привлечь родителей к совместному с детьми изготовлению моделей причёсок из бросового материала. </a:t>
                      </a:r>
                    </a:p>
                    <a:p>
                      <a:r>
                        <a:rPr lang="ru-RU" sz="1400" kern="1200" baseline="0" dirty="0" smtClean="0">
                          <a:solidFill>
                            <a:schemeClr val="dk1"/>
                          </a:solidFill>
                          <a:latin typeface="+mn-lt"/>
                          <a:ea typeface="+mn-ea"/>
                          <a:cs typeface="+mn-cs"/>
                        </a:rPr>
                        <a:t>2. «Игротека».</a:t>
                      </a:r>
                    </a:p>
                    <a:p>
                      <a:r>
                        <a:rPr lang="ru-RU" sz="1400" kern="1200" baseline="0" dirty="0" smtClean="0">
                          <a:solidFill>
                            <a:schemeClr val="dk1"/>
                          </a:solidFill>
                          <a:latin typeface="+mn-lt"/>
                          <a:ea typeface="+mn-ea"/>
                          <a:cs typeface="+mn-cs"/>
                        </a:rPr>
                        <a:t>Цель: продолжать знакомить родителей с дидактическими играми, направленными на социальное развитие ребёнка. </a:t>
                      </a:r>
                      <a:r>
                        <a:rPr lang="ru-RU" sz="1800" kern="1200" baseline="0" dirty="0" smtClean="0">
                          <a:solidFill>
                            <a:schemeClr val="dk1"/>
                          </a:solidFill>
                          <a:latin typeface="+mn-lt"/>
                          <a:ea typeface="+mn-ea"/>
                          <a:cs typeface="+mn-cs"/>
                        </a:rPr>
                        <a:t>	</a:t>
                      </a:r>
                    </a:p>
                  </a:txBody>
                  <a:tcPr/>
                </a:tc>
              </a:tr>
            </a:tbl>
          </a:graphicData>
        </a:graphic>
      </p:graphicFrame>
    </p:spTree>
    <p:extLst>
      <p:ext uri="{BB962C8B-B14F-4D97-AF65-F5344CB8AC3E}">
        <p14:creationId xmlns="" xmlns:p14="http://schemas.microsoft.com/office/powerpoint/2010/main" val="100090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5121" name="Rectangle 1"/>
          <p:cNvSpPr>
            <a:spLocks noChangeArrowheads="1"/>
          </p:cNvSpPr>
          <p:nvPr/>
        </p:nvSpPr>
        <p:spPr bwMode="auto">
          <a:xfrm>
            <a:off x="2428828" y="1785926"/>
            <a:ext cx="67151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50000"/>
                  </a:schemeClr>
                </a:solidFill>
                <a:effectLst/>
                <a:cs typeface="Times New Roman" pitchFamily="18" charset="0"/>
              </a:rPr>
              <a:t>Цель</a:t>
            </a:r>
            <a:r>
              <a:rPr kumimoji="0" lang="ru-RU" sz="1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изучить уровень развития сюжетно-ролевой игры у детей</a:t>
            </a:r>
            <a:r>
              <a:rPr kumimoji="0" lang="ru-RU" sz="1800" b="0" i="0" u="none" strike="noStrike" cap="none" normalizeH="0" baseline="0" dirty="0" smtClean="0">
                <a:ln>
                  <a:noFill/>
                </a:ln>
                <a:solidFill>
                  <a:schemeClr val="accent1">
                    <a:lumMod val="50000"/>
                  </a:schemeClr>
                </a:solidFill>
                <a:effectLst/>
                <a:cs typeface="Times New Roman" pitchFamily="18" charset="0"/>
              </a:rPr>
              <a:t>.</a:t>
            </a:r>
            <a:endParaRPr kumimoji="0" lang="ru-RU" sz="1800" b="0" i="0" u="none" strike="noStrike" cap="none" normalizeH="0" baseline="0" dirty="0" smtClean="0">
              <a:ln>
                <a:noFill/>
              </a:ln>
              <a:solidFill>
                <a:schemeClr val="accent1">
                  <a:lumMod val="50000"/>
                </a:schemeClr>
              </a:solidFill>
              <a:effectLst/>
              <a:cs typeface="Arial" pitchFamily="34" charset="0"/>
            </a:endParaRPr>
          </a:p>
        </p:txBody>
      </p:sp>
      <p:sp>
        <p:nvSpPr>
          <p:cNvPr id="5124" name="Rectangle 4"/>
          <p:cNvSpPr>
            <a:spLocks noChangeArrowheads="1"/>
          </p:cNvSpPr>
          <p:nvPr/>
        </p:nvSpPr>
        <p:spPr bwMode="auto">
          <a:xfrm>
            <a:off x="1428696" y="357166"/>
            <a:ext cx="7715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ДИАГНОСТИКА УРОВНЯ СФОРМИРОВАННОСТИ ИГРОВОЙ ДЕЯТЕЛЬНОСТИ</a:t>
            </a:r>
            <a:endParaRPr kumimoji="0" lang="ru-RU" sz="18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5125" name="Rectangle 5"/>
          <p:cNvSpPr>
            <a:spLocks noChangeArrowheads="1"/>
          </p:cNvSpPr>
          <p:nvPr/>
        </p:nvSpPr>
        <p:spPr bwMode="auto">
          <a:xfrm>
            <a:off x="2571736" y="2571744"/>
            <a:ext cx="621510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Для определения уровня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формированности</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игровой деятельности у дошкольников была разработана схема наблюдения. В нее включены основные параметры, определяющие развитие ролевой игры, в соответствии с концепцией Д. Б. </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Эльконина</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Предлагаемая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хема</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позволяет осуществить как качественный, так и количественный анализ уровня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формированности</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игровой деятельности у дошкольников.</a:t>
            </a:r>
            <a:endParaRPr kumimoji="0" lang="ru-RU"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5124" name="Rectangle 4"/>
          <p:cNvSpPr>
            <a:spLocks noChangeArrowheads="1"/>
          </p:cNvSpPr>
          <p:nvPr/>
        </p:nvSpPr>
        <p:spPr bwMode="auto">
          <a:xfrm>
            <a:off x="1428696" y="214290"/>
            <a:ext cx="7715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ДИАГНОСТИКА УРОВНЯ СФОРМИРОВАННОСТИ ИГРОВОЙ ДЕЯТЕЛЬНОСТИ</a:t>
            </a:r>
            <a:endParaRPr kumimoji="0" lang="ru-RU" sz="18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 xmlns:p14="http://schemas.microsoft.com/office/powerpoint/2010/main" val="3082907995"/>
              </p:ext>
            </p:extLst>
          </p:nvPr>
        </p:nvGraphicFramePr>
        <p:xfrm>
          <a:off x="1571604" y="928671"/>
          <a:ext cx="7358110" cy="5670696"/>
        </p:xfrm>
        <a:graphic>
          <a:graphicData uri="http://schemas.openxmlformats.org/drawingml/2006/table">
            <a:tbl>
              <a:tblPr firstRow="1" bandRow="1">
                <a:tableStyleId>{5C22544A-7EE6-4342-B048-85BDC9FD1C3A}</a:tableStyleId>
              </a:tblPr>
              <a:tblGrid>
                <a:gridCol w="428628"/>
                <a:gridCol w="1143008"/>
                <a:gridCol w="635797"/>
                <a:gridCol w="648947"/>
                <a:gridCol w="576064"/>
                <a:gridCol w="648072"/>
                <a:gridCol w="1152128"/>
                <a:gridCol w="792088"/>
                <a:gridCol w="720080"/>
                <a:gridCol w="613298"/>
              </a:tblGrid>
              <a:tr h="607590">
                <a:tc rowSpan="2">
                  <a:txBody>
                    <a:bodyPr/>
                    <a:lstStyle/>
                    <a:p>
                      <a:pPr algn="ctr"/>
                      <a:r>
                        <a:rPr lang="ru-RU" sz="1600" b="1" kern="1200" dirty="0" smtClean="0">
                          <a:solidFill>
                            <a:schemeClr val="lt1"/>
                          </a:solidFill>
                          <a:latin typeface="+mn-lt"/>
                          <a:ea typeface="+mn-ea"/>
                          <a:cs typeface="+mn-cs"/>
                        </a:rPr>
                        <a:t>№</a:t>
                      </a:r>
                    </a:p>
                    <a:p>
                      <a:pPr algn="ctr"/>
                      <a:r>
                        <a:rPr lang="ru-RU" sz="1600" b="1" kern="1200" dirty="0" err="1" smtClean="0">
                          <a:solidFill>
                            <a:schemeClr val="lt1"/>
                          </a:solidFill>
                          <a:latin typeface="+mn-lt"/>
                          <a:ea typeface="+mn-ea"/>
                          <a:cs typeface="+mn-cs"/>
                        </a:rPr>
                        <a:t>п</a:t>
                      </a:r>
                      <a:r>
                        <a:rPr lang="ru-RU" sz="1600" b="1" kern="1200" dirty="0" smtClean="0">
                          <a:solidFill>
                            <a:schemeClr val="lt1"/>
                          </a:solidFill>
                          <a:latin typeface="+mn-lt"/>
                          <a:ea typeface="+mn-ea"/>
                          <a:cs typeface="+mn-cs"/>
                        </a:rPr>
                        <a:t>/</a:t>
                      </a:r>
                      <a:r>
                        <a:rPr lang="ru-RU" sz="1600" b="1" kern="1200" dirty="0" err="1" smtClean="0">
                          <a:solidFill>
                            <a:schemeClr val="lt1"/>
                          </a:solidFill>
                          <a:latin typeface="+mn-lt"/>
                          <a:ea typeface="+mn-ea"/>
                          <a:cs typeface="+mn-cs"/>
                        </a:rPr>
                        <a:t>п</a:t>
                      </a:r>
                      <a:endParaRPr lang="ru-RU" sz="1600" b="1" kern="1200" dirty="0" smtClean="0">
                        <a:solidFill>
                          <a:schemeClr val="lt1"/>
                        </a:solidFill>
                        <a:latin typeface="+mn-lt"/>
                        <a:ea typeface="+mn-ea"/>
                        <a:cs typeface="+mn-cs"/>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Фамилия, имя ребенка</a:t>
                      </a:r>
                    </a:p>
                  </a:txBody>
                  <a:tcPr/>
                </a:tc>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Критерии сформированности игровой деятельности</a:t>
                      </a:r>
                    </a:p>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c hMerge="1">
                  <a:txBody>
                    <a:bodyPr/>
                    <a:lstStyle/>
                    <a:p>
                      <a:pPr algn="ctr"/>
                      <a:endParaRPr lang="ru-RU" sz="1600" dirty="0"/>
                    </a:p>
                  </a:txBody>
                  <a:tcPr/>
                </a:tc>
              </a:tr>
              <a:tr h="1478686">
                <a:tc vMerge="1">
                  <a:txBody>
                    <a:bodyPr/>
                    <a:lstStyle/>
                    <a:p>
                      <a:endParaRPr lang="ru-RU" dirty="0"/>
                    </a:p>
                  </a:txBody>
                  <a:tcPr/>
                </a:tc>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Распределение ролей</a:t>
                      </a:r>
                    </a:p>
                    <a:p>
                      <a:endParaRPr lang="ru-RU" sz="140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Основное содержание игры</a:t>
                      </a:r>
                    </a:p>
                    <a:p>
                      <a:endParaRPr lang="ru-RU"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Ролевое поведение</a:t>
                      </a:r>
                    </a:p>
                    <a:p>
                      <a:endParaRPr lang="ru-RU"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Игровые действия</a:t>
                      </a:r>
                    </a:p>
                    <a:p>
                      <a:endParaRPr lang="ru-RU"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Использование атрибутики и предметов-заместителей</a:t>
                      </a:r>
                    </a:p>
                    <a:p>
                      <a:endParaRPr lang="ru-RU" dirty="0"/>
                    </a:p>
                  </a:txBody>
                  <a:tcPr vert="vert270"/>
                </a:tc>
                <a:tc>
                  <a:txBody>
                    <a:bodyPr/>
                    <a:lstStyle/>
                    <a:p>
                      <a:r>
                        <a:rPr lang="ru-RU" sz="1400" kern="1200" dirty="0" smtClean="0">
                          <a:solidFill>
                            <a:schemeClr val="dk1"/>
                          </a:solidFill>
                          <a:latin typeface="+mn-lt"/>
                          <a:ea typeface="+mn-ea"/>
                          <a:cs typeface="+mn-cs"/>
                        </a:rPr>
                        <a:t>Использование ролевой речи</a:t>
                      </a:r>
                      <a:endParaRPr lang="ru-RU" sz="1400" kern="1200" dirty="0">
                        <a:solidFill>
                          <a:schemeClr val="dk1"/>
                        </a:solidFill>
                        <a:latin typeface="+mn-lt"/>
                        <a:ea typeface="+mn-ea"/>
                        <a:cs typeface="+mn-cs"/>
                      </a:endParaRPr>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Выполнение правил</a:t>
                      </a:r>
                    </a:p>
                    <a:p>
                      <a:endParaRPr lang="ru-RU" dirty="0"/>
                    </a:p>
                  </a:txBody>
                  <a:tcPr vert="vert270"/>
                </a:tc>
                <a:tc>
                  <a:txBody>
                    <a:bodyPr/>
                    <a:lstStyle/>
                    <a:p>
                      <a:r>
                        <a:rPr lang="ru-RU" sz="1400" dirty="0" smtClean="0"/>
                        <a:t>Уровень</a:t>
                      </a:r>
                      <a:endParaRPr lang="ru-RU" sz="1400" dirty="0"/>
                    </a:p>
                  </a:txBody>
                  <a:tcPr vert="vert270"/>
                </a:tc>
              </a:tr>
              <a:tr h="358241">
                <a:tc>
                  <a:txBody>
                    <a:bodyPr/>
                    <a:lstStyle/>
                    <a:p>
                      <a:pPr algn="ctr"/>
                      <a:r>
                        <a:rPr lang="ru-RU" sz="1600" dirty="0" smtClean="0"/>
                        <a:t>1.</a:t>
                      </a:r>
                      <a:endParaRPr lang="ru-RU" sz="1600" dirty="0"/>
                    </a:p>
                  </a:txBody>
                  <a:tcPr/>
                </a:tc>
                <a:tc>
                  <a:txBody>
                    <a:bodyPr/>
                    <a:lstStyle/>
                    <a:p>
                      <a:pPr algn="ctr"/>
                      <a:r>
                        <a:rPr lang="ru-RU" sz="1600" dirty="0" smtClean="0"/>
                        <a:t>Алиса</a:t>
                      </a:r>
                      <a:r>
                        <a:rPr lang="ru-RU" sz="1600" baseline="0" dirty="0" smtClean="0"/>
                        <a:t> А.</a:t>
                      </a:r>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Вс.</a:t>
                      </a:r>
                      <a:endParaRPr lang="ru-RU" sz="1600" dirty="0"/>
                    </a:p>
                  </a:txBody>
                  <a:tcPr/>
                </a:tc>
              </a:tr>
              <a:tr h="358241">
                <a:tc>
                  <a:txBody>
                    <a:bodyPr/>
                    <a:lstStyle/>
                    <a:p>
                      <a:pPr algn="ctr"/>
                      <a:r>
                        <a:rPr lang="ru-RU" sz="1600" dirty="0" smtClean="0"/>
                        <a:t>2.</a:t>
                      </a:r>
                      <a:endParaRPr lang="ru-RU" sz="1600" dirty="0"/>
                    </a:p>
                  </a:txBody>
                  <a:tcPr/>
                </a:tc>
                <a:tc>
                  <a:txBody>
                    <a:bodyPr/>
                    <a:lstStyle/>
                    <a:p>
                      <a:pPr algn="ctr"/>
                      <a:r>
                        <a:rPr lang="ru-RU" sz="1600" dirty="0" smtClean="0"/>
                        <a:t>Артур А.</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3.</a:t>
                      </a:r>
                      <a:endParaRPr lang="ru-RU" sz="1600" dirty="0"/>
                    </a:p>
                  </a:txBody>
                  <a:tcPr/>
                </a:tc>
                <a:tc>
                  <a:txBody>
                    <a:bodyPr/>
                    <a:lstStyle/>
                    <a:p>
                      <a:pPr algn="ctr"/>
                      <a:r>
                        <a:rPr lang="ru-RU" sz="1600" dirty="0" smtClean="0"/>
                        <a:t>София В.</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Вс.</a:t>
                      </a:r>
                      <a:endParaRPr lang="ru-RU" sz="1600" dirty="0"/>
                    </a:p>
                  </a:txBody>
                  <a:tcPr/>
                </a:tc>
              </a:tr>
              <a:tr h="358241">
                <a:tc>
                  <a:txBody>
                    <a:bodyPr/>
                    <a:lstStyle/>
                    <a:p>
                      <a:pPr algn="ctr"/>
                      <a:r>
                        <a:rPr lang="ru-RU" sz="1600" dirty="0" smtClean="0"/>
                        <a:t>4.</a:t>
                      </a:r>
                      <a:endParaRPr lang="ru-RU" sz="1600" dirty="0"/>
                    </a:p>
                  </a:txBody>
                  <a:tcPr/>
                </a:tc>
                <a:tc>
                  <a:txBody>
                    <a:bodyPr/>
                    <a:lstStyle/>
                    <a:p>
                      <a:pPr algn="ctr"/>
                      <a:r>
                        <a:rPr lang="ru-RU" sz="1600" dirty="0" smtClean="0"/>
                        <a:t>Семен Д.</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5.</a:t>
                      </a:r>
                      <a:endParaRPr lang="ru-RU" sz="1600" dirty="0"/>
                    </a:p>
                  </a:txBody>
                  <a:tcPr/>
                </a:tc>
                <a:tc>
                  <a:txBody>
                    <a:bodyPr/>
                    <a:lstStyle/>
                    <a:p>
                      <a:pPr algn="ctr"/>
                      <a:r>
                        <a:rPr lang="ru-RU" sz="1600" dirty="0" smtClean="0"/>
                        <a:t>Арина М.</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6.</a:t>
                      </a:r>
                      <a:endParaRPr lang="ru-RU" sz="1600" dirty="0"/>
                    </a:p>
                  </a:txBody>
                  <a:tcPr/>
                </a:tc>
                <a:tc>
                  <a:txBody>
                    <a:bodyPr/>
                    <a:lstStyle/>
                    <a:p>
                      <a:pPr algn="ctr"/>
                      <a:r>
                        <a:rPr lang="ru-RU" sz="1600" dirty="0" smtClean="0"/>
                        <a:t>Настя О.</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Вс.</a:t>
                      </a:r>
                      <a:endParaRPr lang="ru-RU" sz="1600" dirty="0"/>
                    </a:p>
                  </a:txBody>
                  <a:tcPr/>
                </a:tc>
              </a:tr>
              <a:tr h="358241">
                <a:tc>
                  <a:txBody>
                    <a:bodyPr/>
                    <a:lstStyle/>
                    <a:p>
                      <a:pPr algn="ctr"/>
                      <a:r>
                        <a:rPr lang="ru-RU" sz="1600" dirty="0" smtClean="0"/>
                        <a:t>7.</a:t>
                      </a:r>
                      <a:endParaRPr lang="ru-RU" sz="1600" dirty="0"/>
                    </a:p>
                  </a:txBody>
                  <a:tcPr/>
                </a:tc>
                <a:tc>
                  <a:txBody>
                    <a:bodyPr/>
                    <a:lstStyle/>
                    <a:p>
                      <a:pPr algn="ctr"/>
                      <a:r>
                        <a:rPr lang="ru-RU" sz="1600" dirty="0" smtClean="0"/>
                        <a:t>Данил С.</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8.</a:t>
                      </a:r>
                      <a:endParaRPr lang="ru-RU" sz="1600" dirty="0"/>
                    </a:p>
                  </a:txBody>
                  <a:tcPr/>
                </a:tc>
                <a:tc>
                  <a:txBody>
                    <a:bodyPr/>
                    <a:lstStyle/>
                    <a:p>
                      <a:pPr algn="ctr"/>
                      <a:r>
                        <a:rPr lang="ru-RU" sz="1600" dirty="0" smtClean="0"/>
                        <a:t>Матвей</a:t>
                      </a:r>
                      <a:r>
                        <a:rPr lang="ru-RU" sz="1600" baseline="0" dirty="0" smtClean="0"/>
                        <a:t> К</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2</a:t>
                      </a:r>
                      <a:endParaRPr lang="ru-RU" sz="1600" dirty="0"/>
                    </a:p>
                  </a:txBody>
                  <a:tcPr/>
                </a:tc>
                <a:tc>
                  <a:txBody>
                    <a:bodyPr/>
                    <a:lstStyle/>
                    <a:p>
                      <a:pPr algn="ctr"/>
                      <a:r>
                        <a:rPr lang="ru-RU" sz="1600" dirty="0" smtClean="0"/>
                        <a:t>2</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2</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9.</a:t>
                      </a:r>
                      <a:endParaRPr lang="ru-RU" sz="1600" dirty="0"/>
                    </a:p>
                  </a:txBody>
                  <a:tcPr/>
                </a:tc>
                <a:tc>
                  <a:txBody>
                    <a:bodyPr/>
                    <a:lstStyle/>
                    <a:p>
                      <a:pPr algn="ctr"/>
                      <a:r>
                        <a:rPr lang="ru-RU" sz="1600" dirty="0" smtClean="0"/>
                        <a:t>Саша Г.</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Ср.</a:t>
                      </a:r>
                      <a:endParaRPr lang="ru-RU" sz="1600" dirty="0"/>
                    </a:p>
                  </a:txBody>
                  <a:tcPr/>
                </a:tc>
              </a:tr>
              <a:tr h="358241">
                <a:tc>
                  <a:txBody>
                    <a:bodyPr/>
                    <a:lstStyle/>
                    <a:p>
                      <a:pPr algn="ctr"/>
                      <a:r>
                        <a:rPr lang="ru-RU" sz="1600" dirty="0" smtClean="0"/>
                        <a:t>10</a:t>
                      </a:r>
                      <a:endParaRPr lang="ru-RU" sz="1600" dirty="0"/>
                    </a:p>
                  </a:txBody>
                  <a:tcPr/>
                </a:tc>
                <a:tc>
                  <a:txBody>
                    <a:bodyPr/>
                    <a:lstStyle/>
                    <a:p>
                      <a:pPr algn="ctr"/>
                      <a:r>
                        <a:rPr lang="ru-RU" sz="1600" dirty="0" smtClean="0"/>
                        <a:t>Поля Ш.</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4</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3</a:t>
                      </a:r>
                      <a:endParaRPr lang="ru-RU" sz="1600" dirty="0"/>
                    </a:p>
                  </a:txBody>
                  <a:tcPr/>
                </a:tc>
                <a:tc>
                  <a:txBody>
                    <a:bodyPr/>
                    <a:lstStyle/>
                    <a:p>
                      <a:pPr algn="ctr"/>
                      <a:r>
                        <a:rPr lang="ru-RU" sz="1600" dirty="0" smtClean="0"/>
                        <a:t>Ср.</a:t>
                      </a:r>
                      <a:endParaRPr lang="ru-RU" sz="16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5123" name="Rectangle 3"/>
          <p:cNvSpPr>
            <a:spLocks noChangeArrowheads="1"/>
          </p:cNvSpPr>
          <p:nvPr/>
        </p:nvSpPr>
        <p:spPr bwMode="auto">
          <a:xfrm>
            <a:off x="2214546" y="4857760"/>
            <a:ext cx="650085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Как видно из диаграммы, у детей произошли изменения в уровнях сформированности игровых навыков. Высокий уровень развития игровых навыков у трех детей – 30%, средний – 6 детей (60%), низкий уровень – 1 ребенка (10%).</a:t>
            </a:r>
            <a:endParaRPr kumimoji="0" lang="ru-RU"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5124" name="Rectangle 4"/>
          <p:cNvSpPr>
            <a:spLocks noChangeArrowheads="1"/>
          </p:cNvSpPr>
          <p:nvPr/>
        </p:nvSpPr>
        <p:spPr bwMode="auto">
          <a:xfrm>
            <a:off x="1428696" y="214290"/>
            <a:ext cx="7715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ДИАГНОСТИКА УРОВНЯ СФОРМИРОВАННОСТИ ИГРОВОЙ ДЕЯТЕЛЬНОСТИ (</a:t>
            </a:r>
            <a:r>
              <a:rPr kumimoji="0" lang="ru-RU" sz="1800" b="1" i="0" u="none" strike="noStrike" cap="none" normalizeH="0" dirty="0" smtClean="0">
                <a:ln>
                  <a:noFill/>
                </a:ln>
                <a:solidFill>
                  <a:schemeClr val="accent1">
                    <a:lumMod val="50000"/>
                  </a:schemeClr>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aphicFrame>
        <p:nvGraphicFramePr>
          <p:cNvPr id="11" name="Object 1"/>
          <p:cNvGraphicFramePr>
            <a:graphicFrameLocks noChangeAspect="1"/>
          </p:cNvGraphicFramePr>
          <p:nvPr/>
        </p:nvGraphicFramePr>
        <p:xfrm>
          <a:off x="2643174" y="1000108"/>
          <a:ext cx="5837261" cy="40671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5122" name="Rectangle 2"/>
          <p:cNvSpPr>
            <a:spLocks noChangeArrowheads="1"/>
          </p:cNvSpPr>
          <p:nvPr/>
        </p:nvSpPr>
        <p:spPr bwMode="auto">
          <a:xfrm>
            <a:off x="2500298" y="2428868"/>
            <a:ext cx="635798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Анализ показал, что дети вполне справляются со стоящими перед ними задачами игры. Увлечение игрой детей данной группы вызывало новое отношение детей к занятиям и к разным видам труда. Становилось заметным их особое прилежание,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тремление</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ни в чем не отстать от товарищей, аккуратно выполнять данные поручения. </a:t>
            </a:r>
          </a:p>
          <a:p>
            <a:pPr algn="just" eaLnBrk="0" fontAlgn="base" hangingPunct="0">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Дети в процессе игры сообща вырабатывали правила поведения, приучались смело выражать свое мнение, прислушивались к мнению других.</a:t>
            </a:r>
            <a:r>
              <a:rPr lang="ru-RU" dirty="0" smtClean="0">
                <a:solidFill>
                  <a:schemeClr val="accent1">
                    <a:lumMod val="50000"/>
                  </a:schemeClr>
                </a:solidFill>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1556858" y="285728"/>
            <a:ext cx="7726602" cy="369332"/>
          </a:xfrm>
          <a:prstGeom prst="rect">
            <a:avLst/>
          </a:prstGeom>
          <a:noFill/>
        </p:spPr>
        <p:txBody>
          <a:bodyPr wrap="none" rtlCol="0">
            <a:spAutoFit/>
          </a:bodyPr>
          <a:lstStyle/>
          <a:p>
            <a:r>
              <a:rPr lang="ru-RU" b="1" dirty="0" smtClean="0">
                <a:solidFill>
                  <a:schemeClr val="accent1">
                    <a:lumMod val="50000"/>
                  </a:schemeClr>
                </a:solidFill>
              </a:rPr>
              <a:t>АНАЛИЗ ДИАГНОСТИКИ СФОРМИРОВАННОСТИ ИГРОВОЙ ДЕЯТЕЛЬНОСТИ</a:t>
            </a:r>
            <a:endParaRPr lang="ru-RU" b="1" dirty="0">
              <a:solidFill>
                <a:schemeClr val="accent1">
                  <a:lumMod val="50000"/>
                </a:schemeClr>
              </a:solidFill>
            </a:endParaRPr>
          </a:p>
        </p:txBody>
      </p:sp>
      <p:sp>
        <p:nvSpPr>
          <p:cNvPr id="11" name="Прямоугольник 10"/>
          <p:cNvSpPr/>
          <p:nvPr/>
        </p:nvSpPr>
        <p:spPr>
          <a:xfrm>
            <a:off x="2500298" y="714356"/>
            <a:ext cx="6357982" cy="2031325"/>
          </a:xfrm>
          <a:prstGeom prst="rect">
            <a:avLst/>
          </a:prstGeom>
        </p:spPr>
        <p:txBody>
          <a:bodyPr wrap="square">
            <a:spAutoFit/>
          </a:bodyPr>
          <a:lstStyle/>
          <a:p>
            <a:pPr algn="just"/>
            <a:r>
              <a:rPr lang="ru-RU" dirty="0" smtClean="0">
                <a:solidFill>
                  <a:schemeClr val="accent1">
                    <a:lumMod val="50000"/>
                  </a:schemeClr>
                </a:solidFill>
                <a:latin typeface="Times New Roman" pitchFamily="18" charset="0"/>
                <a:cs typeface="Times New Roman" pitchFamily="18" charset="0"/>
              </a:rPr>
              <a:t>	На основе анализа </a:t>
            </a:r>
            <a:r>
              <a:rPr lang="ru-RU" dirty="0" err="1" smtClean="0">
                <a:solidFill>
                  <a:schemeClr val="accent1">
                    <a:lumMod val="50000"/>
                  </a:schemeClr>
                </a:solidFill>
                <a:latin typeface="Times New Roman" pitchFamily="18" charset="0"/>
                <a:cs typeface="Times New Roman" pitchFamily="18" charset="0"/>
              </a:rPr>
              <a:t>п</a:t>
            </a:r>
            <a:r>
              <a:rPr lang="en-US" dirty="0" smtClean="0">
                <a:solidFill>
                  <a:schemeClr val="accent1">
                    <a:lumMod val="50000"/>
                  </a:schemeClr>
                </a:solidFill>
                <a:latin typeface="Times New Roman" pitchFamily="18" charset="0"/>
                <a:cs typeface="Times New Roman" pitchFamily="18" charset="0"/>
              </a:rPr>
              <a:t>c</a:t>
            </a:r>
            <a:r>
              <a:rPr lang="ru-RU" dirty="0" err="1" smtClean="0">
                <a:solidFill>
                  <a:schemeClr val="accent1">
                    <a:lumMod val="50000"/>
                  </a:schemeClr>
                </a:solidFill>
                <a:latin typeface="Times New Roman" pitchFamily="18" charset="0"/>
                <a:cs typeface="Times New Roman" pitchFamily="18" charset="0"/>
              </a:rPr>
              <a:t>ихолого-педагогической</a:t>
            </a:r>
            <a:r>
              <a:rPr lang="ru-RU" dirty="0" smtClean="0">
                <a:solidFill>
                  <a:schemeClr val="accent1">
                    <a:lumMod val="50000"/>
                  </a:schemeClr>
                </a:solidFill>
                <a:latin typeface="Times New Roman" pitchFamily="18" charset="0"/>
                <a:cs typeface="Times New Roman" pitchFamily="18" charset="0"/>
              </a:rPr>
              <a:t> литературы (А. Н. Леонтьев, Д. Б. </a:t>
            </a:r>
            <a:r>
              <a:rPr lang="ru-RU" dirty="0" err="1" smtClean="0">
                <a:solidFill>
                  <a:schemeClr val="accent1">
                    <a:lumMod val="50000"/>
                  </a:schemeClr>
                </a:solidFill>
                <a:latin typeface="Times New Roman" pitchFamily="18" charset="0"/>
                <a:cs typeface="Times New Roman" pitchFamily="18" charset="0"/>
              </a:rPr>
              <a:t>Эльконин</a:t>
            </a:r>
            <a:r>
              <a:rPr lang="ru-RU" dirty="0" smtClean="0">
                <a:solidFill>
                  <a:schemeClr val="accent1">
                    <a:lumMod val="50000"/>
                  </a:schemeClr>
                </a:solidFill>
                <a:latin typeface="Times New Roman" pitchFamily="18" charset="0"/>
                <a:cs typeface="Times New Roman" pitchFamily="18" charset="0"/>
              </a:rPr>
              <a:t>, А. П. Усова, Р. И Жуковская, Н. Я. </a:t>
            </a:r>
            <a:r>
              <a:rPr lang="ru-RU" dirty="0" err="1" smtClean="0">
                <a:solidFill>
                  <a:schemeClr val="accent1">
                    <a:lumMod val="50000"/>
                  </a:schemeClr>
                </a:solidFill>
                <a:latin typeface="Times New Roman" pitchFamily="18" charset="0"/>
                <a:cs typeface="Times New Roman" pitchFamily="18" charset="0"/>
              </a:rPr>
              <a:t>Михайленко</a:t>
            </a:r>
            <a:r>
              <a:rPr lang="ru-RU" dirty="0" smtClean="0">
                <a:solidFill>
                  <a:schemeClr val="accent1">
                    <a:lumMod val="50000"/>
                  </a:schemeClr>
                </a:solidFill>
                <a:latin typeface="Times New Roman" pitchFamily="18" charset="0"/>
                <a:cs typeface="Times New Roman" pitchFamily="18" charset="0"/>
              </a:rPr>
              <a:t>, В. П. </a:t>
            </a:r>
            <a:r>
              <a:rPr lang="ru-RU" dirty="0" err="1" smtClean="0">
                <a:solidFill>
                  <a:schemeClr val="accent1">
                    <a:lumMod val="50000"/>
                  </a:schemeClr>
                </a:solidFill>
                <a:latin typeface="Times New Roman" pitchFamily="18" charset="0"/>
                <a:cs typeface="Times New Roman" pitchFamily="18" charset="0"/>
              </a:rPr>
              <a:t>Залогина</a:t>
            </a:r>
            <a:r>
              <a:rPr lang="ru-RU" dirty="0" smtClean="0">
                <a:solidFill>
                  <a:schemeClr val="accent1">
                    <a:lumMod val="50000"/>
                  </a:schemeClr>
                </a:solidFill>
                <a:latin typeface="Times New Roman" pitchFamily="18" charset="0"/>
                <a:cs typeface="Times New Roman" pitchFamily="18" charset="0"/>
              </a:rPr>
              <a:t>, Р. А. Иванкова) мы сделали вывод, что воспитательные и развивающие возможности </a:t>
            </a:r>
            <a:r>
              <a:rPr lang="en-US" dirty="0" smtClean="0">
                <a:solidFill>
                  <a:schemeClr val="accent1">
                    <a:lumMod val="50000"/>
                  </a:schemeClr>
                </a:solidFill>
                <a:latin typeface="Times New Roman" pitchFamily="18" charset="0"/>
                <a:cs typeface="Times New Roman" pitchFamily="18" charset="0"/>
              </a:rPr>
              <a:t>c</a:t>
            </a:r>
            <a:r>
              <a:rPr lang="ru-RU" dirty="0" err="1" smtClean="0">
                <a:solidFill>
                  <a:schemeClr val="accent1">
                    <a:lumMod val="50000"/>
                  </a:schemeClr>
                </a:solidFill>
                <a:latin typeface="Times New Roman" pitchFamily="18" charset="0"/>
                <a:cs typeface="Times New Roman" pitchFamily="18" charset="0"/>
              </a:rPr>
              <a:t>южетно-ролевой</a:t>
            </a:r>
            <a:r>
              <a:rPr lang="ru-RU" dirty="0" smtClean="0">
                <a:solidFill>
                  <a:schemeClr val="accent1">
                    <a:lumMod val="50000"/>
                  </a:schemeClr>
                </a:solidFill>
                <a:latin typeface="Times New Roman" pitchFamily="18" charset="0"/>
                <a:cs typeface="Times New Roman" pitchFamily="18" charset="0"/>
              </a:rPr>
              <a:t> игры, в жизни дошкольника, чрезвычайно велики, и важно педагогу уметь реализовать их.</a:t>
            </a:r>
            <a:r>
              <a:rPr lang="ru-RU" dirty="0" smtClean="0">
                <a:latin typeface="Times New Roman" pitchFamily="18" charset="0"/>
                <a:cs typeface="Times New Roman" pitchFamily="18" charset="0"/>
              </a:rPr>
              <a:t> </a:t>
            </a:r>
          </a:p>
          <a:p>
            <a:pPr algn="just"/>
            <a:endParaRPr lang="ru-RU" dirty="0">
              <a:solidFill>
                <a:schemeClr val="accent1">
                  <a:lumMod val="50000"/>
                </a:schemeClr>
              </a:solidFill>
            </a:endParaRPr>
          </a:p>
        </p:txBody>
      </p:sp>
      <p:sp>
        <p:nvSpPr>
          <p:cNvPr id="12" name="Прямоугольник 11"/>
          <p:cNvSpPr/>
          <p:nvPr/>
        </p:nvSpPr>
        <p:spPr>
          <a:xfrm>
            <a:off x="2500298" y="5000636"/>
            <a:ext cx="6286544" cy="923330"/>
          </a:xfrm>
          <a:prstGeom prst="rect">
            <a:avLst/>
          </a:prstGeom>
        </p:spPr>
        <p:txBody>
          <a:bodyPr wrap="square">
            <a:spAutoFit/>
          </a:bodyPr>
          <a:lstStyle/>
          <a:p>
            <a:pPr algn="just"/>
            <a:r>
              <a:rPr lang="ru-RU" dirty="0" smtClean="0">
                <a:solidFill>
                  <a:schemeClr val="accent1">
                    <a:lumMod val="50000"/>
                  </a:schemeClr>
                </a:solidFill>
                <a:latin typeface="Times New Roman" pitchFamily="18" charset="0"/>
                <a:cs typeface="Times New Roman" pitchFamily="18" charset="0"/>
              </a:rPr>
              <a:t>	Анализ </a:t>
            </a:r>
            <a:r>
              <a:rPr lang="en-US" dirty="0" smtClean="0">
                <a:solidFill>
                  <a:schemeClr val="accent1">
                    <a:lumMod val="50000"/>
                  </a:schemeClr>
                </a:solidFill>
                <a:latin typeface="Times New Roman" pitchFamily="18" charset="0"/>
                <a:cs typeface="Times New Roman" pitchFamily="18" charset="0"/>
              </a:rPr>
              <a:t>c</a:t>
            </a:r>
            <a:r>
              <a:rPr lang="ru-RU" dirty="0" err="1" smtClean="0">
                <a:solidFill>
                  <a:schemeClr val="accent1">
                    <a:lumMod val="50000"/>
                  </a:schemeClr>
                </a:solidFill>
                <a:latin typeface="Times New Roman" pitchFamily="18" charset="0"/>
                <a:cs typeface="Times New Roman" pitchFamily="18" charset="0"/>
              </a:rPr>
              <a:t>остояния</a:t>
            </a:r>
            <a:r>
              <a:rPr lang="ru-RU" dirty="0" smtClean="0">
                <a:solidFill>
                  <a:schemeClr val="accent1">
                    <a:lumMod val="50000"/>
                  </a:schemeClr>
                </a:solidFill>
                <a:latin typeface="Times New Roman" pitchFamily="18" charset="0"/>
                <a:cs typeface="Times New Roman" pitchFamily="18" charset="0"/>
              </a:rPr>
              <a:t> практики дошкольного воспитания показывает, что проблема обогащения сюжетно-ролевых игр актуальна для </a:t>
            </a:r>
            <a:r>
              <a:rPr lang="en-US" dirty="0" smtClean="0">
                <a:solidFill>
                  <a:schemeClr val="accent1">
                    <a:lumMod val="50000"/>
                  </a:schemeClr>
                </a:solidFill>
                <a:latin typeface="Times New Roman" pitchFamily="18" charset="0"/>
                <a:cs typeface="Times New Roman" pitchFamily="18" charset="0"/>
              </a:rPr>
              <a:t>c</a:t>
            </a:r>
            <a:r>
              <a:rPr lang="ru-RU" dirty="0" err="1" smtClean="0">
                <a:solidFill>
                  <a:schemeClr val="accent1">
                    <a:lumMod val="50000"/>
                  </a:schemeClr>
                </a:solidFill>
                <a:latin typeface="Times New Roman" pitchFamily="18" charset="0"/>
                <a:cs typeface="Times New Roman" pitchFamily="18" charset="0"/>
              </a:rPr>
              <a:t>овременного</a:t>
            </a:r>
            <a:r>
              <a:rPr lang="ru-RU" dirty="0" smtClean="0">
                <a:solidFill>
                  <a:schemeClr val="accent1">
                    <a:lumMod val="50000"/>
                  </a:schemeClr>
                </a:solidFill>
                <a:latin typeface="Times New Roman" pitchFamily="18" charset="0"/>
                <a:cs typeface="Times New Roman" pitchFamily="18" charset="0"/>
              </a:rPr>
              <a:t> детского сада.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28675" name="Rectangle 3"/>
          <p:cNvSpPr>
            <a:spLocks noChangeArrowheads="1"/>
          </p:cNvSpPr>
          <p:nvPr/>
        </p:nvSpPr>
        <p:spPr bwMode="auto">
          <a:xfrm>
            <a:off x="2428860" y="1000108"/>
            <a:ext cx="635798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Через игру ребёнок познаёт мир, готовится к </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взро</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лой</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жизни. Одновременно, игра является о</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новой творческого развития ребёнка, развития умения соотнесения творческих навыков и реальной жизни. Игра о</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нована</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на восприятии представленных правил, тем самым ориентирует ребёнка на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облюдение</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определённых правил взрослой жизни. </a:t>
            </a:r>
            <a:endParaRPr kumimoji="0" lang="ru-RU"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В результате проведенной работы с целью обогащения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южетно-ролевых</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игр детей дошкольного возраста выявлены положительные изменения: повышение интереса к профессиональной деятельности, улучшение эмоционального настроя в коллективе и в работе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детьми. </a:t>
            </a:r>
            <a:endParaRPr kumimoji="0" lang="ru-RU"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Наша работа еще раз подтвердила выводы о необходимости у</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тановления</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в педагогическом процессе естественных связей между разнообразной деятельно</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тью</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детей, об использовании эпизодического тематического планирования программного познавательного материала, о проведении игр-занятий в одном развивающемся </a:t>
            </a:r>
            <a:r>
              <a:rPr kumimoji="0" lang="en-US"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c</a:t>
            </a:r>
            <a:r>
              <a:rPr kumimoji="0" lang="ru-RU" sz="1800" b="0" i="0" u="none" strike="noStrike" cap="none" normalizeH="0" baseline="0" dirty="0" err="1" smtClean="0">
                <a:ln>
                  <a:noFill/>
                </a:ln>
                <a:solidFill>
                  <a:schemeClr val="accent1">
                    <a:lumMod val="50000"/>
                  </a:schemeClr>
                </a:solidFill>
                <a:effectLst/>
                <a:latin typeface="Times New Roman" pitchFamily="18" charset="0"/>
                <a:cs typeface="Times New Roman" pitchFamily="18" charset="0"/>
              </a:rPr>
              <a:t>южете</a:t>
            </a: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16" name="TextBox 15"/>
          <p:cNvSpPr txBox="1"/>
          <p:nvPr/>
        </p:nvSpPr>
        <p:spPr>
          <a:xfrm>
            <a:off x="5000628" y="500042"/>
            <a:ext cx="933589" cy="369332"/>
          </a:xfrm>
          <a:prstGeom prst="rect">
            <a:avLst/>
          </a:prstGeom>
          <a:noFill/>
        </p:spPr>
        <p:txBody>
          <a:bodyPr wrap="none" rtlCol="0">
            <a:spAutoFit/>
          </a:bodyPr>
          <a:lstStyle/>
          <a:p>
            <a:r>
              <a:rPr lang="ru-RU" b="1" dirty="0" smtClean="0">
                <a:solidFill>
                  <a:schemeClr val="accent1">
                    <a:lumMod val="50000"/>
                  </a:schemeClr>
                </a:solidFill>
              </a:rPr>
              <a:t>ВЫВОД</a:t>
            </a:r>
            <a:endParaRPr lang="ru-RU"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16" name="TextBox 15"/>
          <p:cNvSpPr txBox="1"/>
          <p:nvPr/>
        </p:nvSpPr>
        <p:spPr>
          <a:xfrm>
            <a:off x="1986074" y="286604"/>
            <a:ext cx="6840760" cy="923330"/>
          </a:xfrm>
          <a:prstGeom prst="rect">
            <a:avLst/>
          </a:prstGeom>
          <a:noFill/>
        </p:spPr>
        <p:txBody>
          <a:bodyPr wrap="square" rtlCol="0">
            <a:spAutoFit/>
          </a:bodyPr>
          <a:lstStyle/>
          <a:p>
            <a:pPr algn="ctr"/>
            <a:r>
              <a:rPr lang="ru-RU" b="1" dirty="0">
                <a:solidFill>
                  <a:schemeClr val="accent1">
                    <a:lumMod val="50000"/>
                  </a:schemeClr>
                </a:solidFill>
              </a:rPr>
              <a:t>СЮЖЕТНО-РОЛЕВАЯ </a:t>
            </a:r>
            <a:r>
              <a:rPr lang="ru-RU" b="1" dirty="0" smtClean="0">
                <a:solidFill>
                  <a:schemeClr val="accent1">
                    <a:lumMod val="50000"/>
                  </a:schemeClr>
                </a:solidFill>
              </a:rPr>
              <a:t>ИГРА «САЛОН КРАСОТЫ»</a:t>
            </a:r>
            <a:endParaRPr lang="ru-RU" b="1" dirty="0">
              <a:solidFill>
                <a:schemeClr val="accent1">
                  <a:lumMod val="50000"/>
                </a:schemeClr>
              </a:solidFill>
            </a:endParaRPr>
          </a:p>
          <a:p>
            <a:pPr algn="ctr"/>
            <a:r>
              <a:rPr lang="ru-RU" b="1" dirty="0">
                <a:solidFill>
                  <a:schemeClr val="accent1">
                    <a:lumMod val="50000"/>
                  </a:schemeClr>
                </a:solidFill>
              </a:rPr>
              <a:t>В </a:t>
            </a:r>
            <a:r>
              <a:rPr lang="ru-RU" b="1" dirty="0" smtClean="0">
                <a:solidFill>
                  <a:schemeClr val="accent1">
                    <a:lumMod val="50000"/>
                  </a:schemeClr>
                </a:solidFill>
              </a:rPr>
              <a:t>СРЕДНЕЙ ГРУППЕ</a:t>
            </a:r>
            <a:endParaRPr lang="ru-RU" b="1" dirty="0">
              <a:solidFill>
                <a:schemeClr val="accent1">
                  <a:lumMod val="50000"/>
                </a:schemeClr>
              </a:solidFill>
            </a:endParaRPr>
          </a:p>
          <a:p>
            <a:pPr algn="ctr"/>
            <a:r>
              <a:rPr lang="ru-RU" b="1" dirty="0" smtClean="0">
                <a:solidFill>
                  <a:schemeClr val="accent1">
                    <a:lumMod val="50000"/>
                  </a:schemeClr>
                </a:solidFill>
              </a:rPr>
              <a:t> </a:t>
            </a:r>
            <a:endParaRPr lang="ru-RU" b="1" dirty="0">
              <a:solidFill>
                <a:schemeClr val="accent1">
                  <a:lumMod val="50000"/>
                </a:schemeClr>
              </a:solidFill>
            </a:endParaRPr>
          </a:p>
        </p:txBody>
      </p:sp>
      <p:sp>
        <p:nvSpPr>
          <p:cNvPr id="3" name="Прямоугольник 2"/>
          <p:cNvSpPr/>
          <p:nvPr/>
        </p:nvSpPr>
        <p:spPr>
          <a:xfrm>
            <a:off x="2411760" y="1209934"/>
            <a:ext cx="6415074" cy="5355312"/>
          </a:xfrm>
          <a:prstGeom prst="rect">
            <a:avLst/>
          </a:prstGeom>
        </p:spPr>
        <p:txBody>
          <a:bodyPr wrap="square">
            <a:spAutoFit/>
          </a:bodyPr>
          <a:lstStyle/>
          <a:p>
            <a:pPr algn="ctr"/>
            <a:r>
              <a:rPr lang="ru-RU" b="1" dirty="0">
                <a:solidFill>
                  <a:schemeClr val="accent2">
                    <a:lumMod val="75000"/>
                  </a:schemeClr>
                </a:solidFill>
              </a:rPr>
              <a:t>Цель:</a:t>
            </a:r>
            <a:r>
              <a:rPr lang="ru-RU" dirty="0">
                <a:solidFill>
                  <a:schemeClr val="accent2">
                    <a:lumMod val="75000"/>
                  </a:schemeClr>
                </a:solidFill>
              </a:rPr>
              <a:t> развитие социальной компетентности детей дошкольного возраста посредствам сюжетно-ролевой игры «Салон красоты». </a:t>
            </a:r>
            <a:endParaRPr lang="ru-RU" dirty="0" smtClean="0">
              <a:solidFill>
                <a:schemeClr val="accent2">
                  <a:lumMod val="75000"/>
                </a:schemeClr>
              </a:solidFill>
            </a:endParaRPr>
          </a:p>
          <a:p>
            <a:pPr algn="ctr"/>
            <a:endParaRPr lang="ru-RU" dirty="0" smtClean="0">
              <a:solidFill>
                <a:schemeClr val="accent2">
                  <a:lumMod val="75000"/>
                </a:schemeClr>
              </a:solidFill>
            </a:endParaRPr>
          </a:p>
          <a:p>
            <a:pPr algn="ctr"/>
            <a:r>
              <a:rPr lang="ru-RU" b="1" dirty="0" smtClean="0">
                <a:solidFill>
                  <a:schemeClr val="accent2">
                    <a:lumMod val="75000"/>
                  </a:schemeClr>
                </a:solidFill>
              </a:rPr>
              <a:t>Задачи:</a:t>
            </a:r>
            <a:endParaRPr lang="ru-RU" b="1" dirty="0">
              <a:solidFill>
                <a:schemeClr val="accent2">
                  <a:lumMod val="75000"/>
                </a:schemeClr>
              </a:solidFill>
            </a:endParaRPr>
          </a:p>
          <a:p>
            <a:pPr algn="just"/>
            <a:r>
              <a:rPr lang="ru-RU" dirty="0" smtClean="0">
                <a:solidFill>
                  <a:schemeClr val="accent2">
                    <a:lumMod val="75000"/>
                  </a:schemeClr>
                </a:solidFill>
              </a:rPr>
              <a:t>-формировать </a:t>
            </a:r>
            <a:r>
              <a:rPr lang="ru-RU" dirty="0">
                <a:solidFill>
                  <a:schemeClr val="accent2">
                    <a:lumMod val="75000"/>
                  </a:schemeClr>
                </a:solidFill>
              </a:rPr>
              <a:t>игровые умения детей посредствам организации сюжетно-ролевой игры «Салон красоты». </a:t>
            </a:r>
          </a:p>
          <a:p>
            <a:pPr algn="just"/>
            <a:r>
              <a:rPr lang="ru-RU" dirty="0" smtClean="0">
                <a:solidFill>
                  <a:schemeClr val="accent2">
                    <a:lumMod val="75000"/>
                  </a:schemeClr>
                </a:solidFill>
              </a:rPr>
              <a:t>-расширять </a:t>
            </a:r>
            <a:r>
              <a:rPr lang="ru-RU" dirty="0">
                <a:solidFill>
                  <a:schemeClr val="accent2">
                    <a:lumMod val="75000"/>
                  </a:schemeClr>
                </a:solidFill>
              </a:rPr>
              <a:t>представления детей о профессии парикмахера; обогащать речь детей названиями профессиональных атрибутов; формировать умения действовать с предметами;</a:t>
            </a:r>
          </a:p>
          <a:p>
            <a:pPr algn="just"/>
            <a:r>
              <a:rPr lang="ru-RU" dirty="0">
                <a:solidFill>
                  <a:schemeClr val="accent2">
                    <a:lumMod val="75000"/>
                  </a:schemeClr>
                </a:solidFill>
              </a:rPr>
              <a:t>- формировать умения детей развивать сюжет игры, распределять роли, выполнять игровые действия в соответствии с игровым замыслом, создавать и использовать атрибуты из бросового материала, использовать в игре предметы-заместители, оборудовать место игры</a:t>
            </a:r>
          </a:p>
          <a:p>
            <a:pPr algn="just"/>
            <a:r>
              <a:rPr lang="ru-RU" dirty="0">
                <a:solidFill>
                  <a:schemeClr val="accent2">
                    <a:lumMod val="75000"/>
                  </a:schemeClr>
                </a:solidFill>
              </a:rPr>
              <a:t>-формирование культуры общения между играющими «парикмахер-посетитель», культуры поведения в общественных местах.</a:t>
            </a:r>
          </a:p>
          <a:p>
            <a:pPr algn="ctr"/>
            <a:endParaRPr lang="ru-RU" dirty="0">
              <a:solidFill>
                <a:schemeClr val="accent2">
                  <a:lumMod val="75000"/>
                </a:schemeClr>
              </a:solidFill>
            </a:endParaRPr>
          </a:p>
        </p:txBody>
      </p:sp>
    </p:spTree>
    <p:extLst>
      <p:ext uri="{BB962C8B-B14F-4D97-AF65-F5344CB8AC3E}">
        <p14:creationId xmlns="" xmlns:p14="http://schemas.microsoft.com/office/powerpoint/2010/main" val="338944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5" name="Прямоугольник 4"/>
          <p:cNvSpPr/>
          <p:nvPr/>
        </p:nvSpPr>
        <p:spPr>
          <a:xfrm>
            <a:off x="2411760" y="692696"/>
            <a:ext cx="6246440" cy="4247317"/>
          </a:xfrm>
          <a:prstGeom prst="rect">
            <a:avLst/>
          </a:prstGeom>
        </p:spPr>
        <p:txBody>
          <a:bodyPr wrap="square">
            <a:spAutoFit/>
          </a:bodyPr>
          <a:lstStyle/>
          <a:p>
            <a:pPr algn="just"/>
            <a:r>
              <a:rPr lang="ru-RU" b="1" dirty="0" smtClean="0">
                <a:solidFill>
                  <a:schemeClr val="accent2">
                    <a:lumMod val="75000"/>
                  </a:schemeClr>
                </a:solidFill>
              </a:rPr>
              <a:t>ХОД ИГРЫ:</a:t>
            </a:r>
          </a:p>
          <a:p>
            <a:pPr algn="just"/>
            <a:endParaRPr lang="ru-RU" b="1" dirty="0">
              <a:solidFill>
                <a:schemeClr val="accent2">
                  <a:lumMod val="75000"/>
                </a:schemeClr>
              </a:solidFill>
            </a:endParaRPr>
          </a:p>
          <a:p>
            <a:pPr algn="just"/>
            <a:r>
              <a:rPr lang="ru-RU" dirty="0" smtClean="0">
                <a:solidFill>
                  <a:schemeClr val="accent2">
                    <a:lumMod val="75000"/>
                  </a:schemeClr>
                </a:solidFill>
              </a:rPr>
              <a:t>	Воспитатель </a:t>
            </a:r>
            <a:r>
              <a:rPr lang="ru-RU" dirty="0">
                <a:solidFill>
                  <a:schemeClr val="accent2">
                    <a:lumMod val="75000"/>
                  </a:schemeClr>
                </a:solidFill>
              </a:rPr>
              <a:t>заходит в группу с новой прической и просит детей посмотреть на нее и сказать, что изменилось во внешности. Дети выдвигают разные предположения. Воспитатель жестами подсказывает, если дети затрудняются с ответом (поправляет прическу, поворачивает голову и т.д.). Затем спрашивает у детей, а где можно сделать такие прически? После ответа детей воспитатель предлагает открыть свой салон красоты и всем желающим посетить его, сделать прически, маникюр, подстричься, а затем устроить танцы.</a:t>
            </a:r>
          </a:p>
          <a:p>
            <a:pPr algn="just"/>
            <a:r>
              <a:rPr lang="ru-RU" dirty="0" smtClean="0">
                <a:solidFill>
                  <a:schemeClr val="accent2">
                    <a:lumMod val="75000"/>
                  </a:schemeClr>
                </a:solidFill>
              </a:rPr>
              <a:t>	Воспитатель </a:t>
            </a:r>
            <a:r>
              <a:rPr lang="ru-RU" dirty="0">
                <a:solidFill>
                  <a:schemeClr val="accent2">
                    <a:lumMod val="75000"/>
                  </a:schemeClr>
                </a:solidFill>
              </a:rPr>
              <a:t>уточняет, что там есть несколько залов: женский, мужской, маникюрный. В них работают хорошие мастера, а так же есть вежливый кассир – администратор. </a:t>
            </a:r>
          </a:p>
        </p:txBody>
      </p:sp>
    </p:spTree>
    <p:extLst>
      <p:ext uri="{BB962C8B-B14F-4D97-AF65-F5344CB8AC3E}">
        <p14:creationId xmlns="" xmlns:p14="http://schemas.microsoft.com/office/powerpoint/2010/main" val="403081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6" name="Прямоугольник 5"/>
          <p:cNvSpPr/>
          <p:nvPr/>
        </p:nvSpPr>
        <p:spPr>
          <a:xfrm>
            <a:off x="2123728" y="214290"/>
            <a:ext cx="6734552" cy="1200329"/>
          </a:xfrm>
          <a:prstGeom prst="rect">
            <a:avLst/>
          </a:prstGeom>
        </p:spPr>
        <p:txBody>
          <a:bodyPr wrap="square">
            <a:spAutoFit/>
          </a:bodyPr>
          <a:lstStyle/>
          <a:p>
            <a:pPr algn="just"/>
            <a:r>
              <a:rPr lang="ru-RU" b="1" dirty="0" smtClean="0">
                <a:solidFill>
                  <a:schemeClr val="accent1">
                    <a:lumMod val="50000"/>
                  </a:schemeClr>
                </a:solidFill>
              </a:rPr>
              <a:t>	</a:t>
            </a:r>
            <a:r>
              <a:rPr lang="en-US" b="1" dirty="0" smtClean="0">
                <a:solidFill>
                  <a:schemeClr val="accent1">
                    <a:lumMod val="50000"/>
                  </a:schemeClr>
                </a:solidFill>
              </a:rPr>
              <a:t>C</a:t>
            </a:r>
            <a:r>
              <a:rPr lang="ru-RU" b="1" dirty="0" err="1" smtClean="0">
                <a:solidFill>
                  <a:schemeClr val="accent1">
                    <a:lumMod val="50000"/>
                  </a:schemeClr>
                </a:solidFill>
              </a:rPr>
              <a:t>оциально-личностное</a:t>
            </a:r>
            <a:r>
              <a:rPr lang="ru-RU" b="1" dirty="0" smtClean="0">
                <a:solidFill>
                  <a:schemeClr val="accent1">
                    <a:lumMod val="50000"/>
                  </a:schemeClr>
                </a:solidFill>
              </a:rPr>
              <a:t> развитие </a:t>
            </a:r>
            <a:r>
              <a:rPr lang="ru-RU" dirty="0" smtClean="0">
                <a:solidFill>
                  <a:schemeClr val="accent1">
                    <a:lumMod val="50000"/>
                  </a:schemeClr>
                </a:solidFill>
              </a:rPr>
              <a:t>– это </a:t>
            </a:r>
            <a:r>
              <a:rPr lang="ru-RU" dirty="0" err="1" smtClean="0">
                <a:solidFill>
                  <a:schemeClr val="accent1">
                    <a:lumMod val="50000"/>
                  </a:schemeClr>
                </a:solidFill>
              </a:rPr>
              <a:t>проце</a:t>
            </a:r>
            <a:r>
              <a:rPr lang="en-US" dirty="0" smtClean="0">
                <a:solidFill>
                  <a:schemeClr val="accent1">
                    <a:lumMod val="50000"/>
                  </a:schemeClr>
                </a:solidFill>
              </a:rPr>
              <a:t>cc</a:t>
            </a:r>
            <a:r>
              <a:rPr lang="ru-RU" dirty="0" smtClean="0">
                <a:solidFill>
                  <a:schemeClr val="accent1">
                    <a:lumMod val="50000"/>
                  </a:schemeClr>
                </a:solidFill>
              </a:rPr>
              <a:t>, во время которого ребенок у</a:t>
            </a:r>
            <a:r>
              <a:rPr lang="en-US" dirty="0" smtClean="0">
                <a:solidFill>
                  <a:schemeClr val="accent1">
                    <a:lumMod val="50000"/>
                  </a:schemeClr>
                </a:solidFill>
              </a:rPr>
              <a:t>c</a:t>
            </a:r>
            <a:r>
              <a:rPr lang="ru-RU" dirty="0" err="1" smtClean="0">
                <a:solidFill>
                  <a:schemeClr val="accent1">
                    <a:lumMod val="50000"/>
                  </a:schemeClr>
                </a:solidFill>
              </a:rPr>
              <a:t>ваивает</a:t>
            </a:r>
            <a:r>
              <a:rPr lang="ru-RU" dirty="0" smtClean="0">
                <a:solidFill>
                  <a:schemeClr val="accent1">
                    <a:lumMod val="50000"/>
                  </a:schemeClr>
                </a:solidFill>
              </a:rPr>
              <a:t> ценности, традиции, культуру общества; учится адекватно </a:t>
            </a:r>
            <a:r>
              <a:rPr lang="en-US" dirty="0" smtClean="0">
                <a:solidFill>
                  <a:schemeClr val="accent1">
                    <a:lumMod val="50000"/>
                  </a:schemeClr>
                </a:solidFill>
              </a:rPr>
              <a:t>c</a:t>
            </a:r>
            <a:r>
              <a:rPr lang="ru-RU" dirty="0" err="1" smtClean="0">
                <a:solidFill>
                  <a:schemeClr val="accent1">
                    <a:lumMod val="50000"/>
                  </a:schemeClr>
                </a:solidFill>
              </a:rPr>
              <a:t>ебя</a:t>
            </a:r>
            <a:r>
              <a:rPr lang="ru-RU" dirty="0" smtClean="0">
                <a:solidFill>
                  <a:schemeClr val="accent1">
                    <a:lumMod val="50000"/>
                  </a:schemeClr>
                </a:solidFill>
              </a:rPr>
              <a:t> вести, в общественно принятой форме заявлять свои права, желания. </a:t>
            </a:r>
            <a:endParaRPr lang="ru-RU" dirty="0">
              <a:solidFill>
                <a:schemeClr val="accent1">
                  <a:lumMod val="50000"/>
                </a:schemeClr>
              </a:solidFill>
            </a:endParaRPr>
          </a:p>
        </p:txBody>
      </p:sp>
      <p:sp>
        <p:nvSpPr>
          <p:cNvPr id="7" name="Прямоугольник 6"/>
          <p:cNvSpPr/>
          <p:nvPr/>
        </p:nvSpPr>
        <p:spPr>
          <a:xfrm>
            <a:off x="2468852" y="1511804"/>
            <a:ext cx="6357982" cy="1200329"/>
          </a:xfrm>
          <a:prstGeom prst="rect">
            <a:avLst/>
          </a:prstGeom>
        </p:spPr>
        <p:txBody>
          <a:bodyPr wrap="square">
            <a:spAutoFit/>
          </a:bodyPr>
          <a:lstStyle/>
          <a:p>
            <a:pPr algn="just"/>
            <a:r>
              <a:rPr lang="ru-RU" dirty="0" smtClean="0">
                <a:solidFill>
                  <a:schemeClr val="accent1">
                    <a:lumMod val="50000"/>
                  </a:schemeClr>
                </a:solidFill>
              </a:rPr>
              <a:t>	Играя, занимаясь, общаясь </a:t>
            </a:r>
            <a:r>
              <a:rPr lang="en-US" dirty="0" smtClean="0">
                <a:solidFill>
                  <a:schemeClr val="accent1">
                    <a:lumMod val="50000"/>
                  </a:schemeClr>
                </a:solidFill>
              </a:rPr>
              <a:t>c</a:t>
            </a:r>
            <a:r>
              <a:rPr lang="ru-RU" dirty="0" smtClean="0">
                <a:solidFill>
                  <a:schemeClr val="accent1">
                    <a:lumMod val="50000"/>
                  </a:schemeClr>
                </a:solidFill>
              </a:rPr>
              <a:t>о взрослыми и детьми, ребенок учить</a:t>
            </a:r>
            <a:r>
              <a:rPr lang="en-US" dirty="0" smtClean="0">
                <a:solidFill>
                  <a:schemeClr val="accent1">
                    <a:lumMod val="50000"/>
                  </a:schemeClr>
                </a:solidFill>
              </a:rPr>
              <a:t>c</a:t>
            </a:r>
            <a:r>
              <a:rPr lang="ru-RU" dirty="0" smtClean="0">
                <a:solidFill>
                  <a:schemeClr val="accent1">
                    <a:lumMod val="50000"/>
                  </a:schemeClr>
                </a:solidFill>
              </a:rPr>
              <a:t>я жить рядом с другими, учитывая их </a:t>
            </a:r>
            <a:r>
              <a:rPr lang="ru-RU" dirty="0" err="1" smtClean="0">
                <a:solidFill>
                  <a:schemeClr val="accent1">
                    <a:lumMod val="50000"/>
                  </a:schemeClr>
                </a:solidFill>
              </a:rPr>
              <a:t>интере</a:t>
            </a:r>
            <a:r>
              <a:rPr lang="en-US" dirty="0" smtClean="0">
                <a:solidFill>
                  <a:schemeClr val="accent1">
                    <a:lumMod val="50000"/>
                  </a:schemeClr>
                </a:solidFill>
              </a:rPr>
              <a:t>c</a:t>
            </a:r>
            <a:r>
              <a:rPr lang="ru-RU" dirty="0" err="1" smtClean="0">
                <a:solidFill>
                  <a:schemeClr val="accent1">
                    <a:lumMod val="50000"/>
                  </a:schemeClr>
                </a:solidFill>
              </a:rPr>
              <a:t>ы</a:t>
            </a:r>
            <a:r>
              <a:rPr lang="ru-RU" dirty="0" smtClean="0">
                <a:solidFill>
                  <a:schemeClr val="accent1">
                    <a:lumMod val="50000"/>
                  </a:schemeClr>
                </a:solidFill>
              </a:rPr>
              <a:t>, у</a:t>
            </a:r>
            <a:r>
              <a:rPr lang="en-US" dirty="0" smtClean="0">
                <a:solidFill>
                  <a:schemeClr val="accent1">
                    <a:lumMod val="50000"/>
                  </a:schemeClr>
                </a:solidFill>
              </a:rPr>
              <a:t>c</a:t>
            </a:r>
            <a:r>
              <a:rPr lang="ru-RU" dirty="0" err="1" smtClean="0">
                <a:solidFill>
                  <a:schemeClr val="accent1">
                    <a:lumMod val="50000"/>
                  </a:schemeClr>
                </a:solidFill>
              </a:rPr>
              <a:t>ваивая</a:t>
            </a:r>
            <a:r>
              <a:rPr lang="ru-RU" dirty="0" smtClean="0">
                <a:solidFill>
                  <a:schemeClr val="accent1">
                    <a:lumMod val="50000"/>
                  </a:schemeClr>
                </a:solidFill>
              </a:rPr>
              <a:t> правила и нормы поведения в обществе, то есть </a:t>
            </a:r>
            <a:r>
              <a:rPr lang="en-US" dirty="0" smtClean="0">
                <a:solidFill>
                  <a:schemeClr val="accent1">
                    <a:lumMod val="50000"/>
                  </a:schemeClr>
                </a:solidFill>
              </a:rPr>
              <a:t>c</a:t>
            </a:r>
            <a:r>
              <a:rPr lang="ru-RU" dirty="0" err="1" smtClean="0">
                <a:solidFill>
                  <a:schemeClr val="accent1">
                    <a:lumMod val="50000"/>
                  </a:schemeClr>
                </a:solidFill>
              </a:rPr>
              <a:t>тановится</a:t>
            </a:r>
            <a:r>
              <a:rPr lang="ru-RU" dirty="0" smtClean="0">
                <a:solidFill>
                  <a:schemeClr val="accent1">
                    <a:lumMod val="50000"/>
                  </a:schemeClr>
                </a:solidFill>
              </a:rPr>
              <a:t> </a:t>
            </a:r>
            <a:r>
              <a:rPr lang="en-US" dirty="0" smtClean="0">
                <a:solidFill>
                  <a:schemeClr val="accent1">
                    <a:lumMod val="50000"/>
                  </a:schemeClr>
                </a:solidFill>
              </a:rPr>
              <a:t>c</a:t>
            </a:r>
            <a:r>
              <a:rPr lang="ru-RU" dirty="0" err="1" smtClean="0">
                <a:solidFill>
                  <a:schemeClr val="accent1">
                    <a:lumMod val="50000"/>
                  </a:schemeClr>
                </a:solidFill>
              </a:rPr>
              <a:t>оциально</a:t>
            </a:r>
            <a:r>
              <a:rPr lang="ru-RU" dirty="0" smtClean="0">
                <a:solidFill>
                  <a:schemeClr val="accent1">
                    <a:lumMod val="50000"/>
                  </a:schemeClr>
                </a:solidFill>
              </a:rPr>
              <a:t> компетентным. </a:t>
            </a:r>
            <a:endParaRPr lang="ru-RU" dirty="0">
              <a:solidFill>
                <a:schemeClr val="accent1">
                  <a:lumMod val="50000"/>
                </a:schemeClr>
              </a:solidFill>
            </a:endParaRPr>
          </a:p>
        </p:txBody>
      </p:sp>
      <p:sp>
        <p:nvSpPr>
          <p:cNvPr id="8" name="Прямоугольник 7"/>
          <p:cNvSpPr/>
          <p:nvPr/>
        </p:nvSpPr>
        <p:spPr>
          <a:xfrm>
            <a:off x="1919112" y="2780984"/>
            <a:ext cx="7143784" cy="4247317"/>
          </a:xfrm>
          <a:prstGeom prst="rect">
            <a:avLst/>
          </a:prstGeom>
        </p:spPr>
        <p:txBody>
          <a:bodyPr wrap="square">
            <a:spAutoFit/>
          </a:bodyPr>
          <a:lstStyle/>
          <a:p>
            <a:pPr algn="just"/>
            <a:r>
              <a:rPr lang="ru-RU" dirty="0" smtClean="0">
                <a:solidFill>
                  <a:schemeClr val="accent1">
                    <a:lumMod val="50000"/>
                  </a:schemeClr>
                </a:solidFill>
              </a:rPr>
              <a:t>	Ввиду в</a:t>
            </a:r>
            <a:r>
              <a:rPr lang="en-US" dirty="0" smtClean="0">
                <a:solidFill>
                  <a:schemeClr val="accent1">
                    <a:lumMod val="50000"/>
                  </a:schemeClr>
                </a:solidFill>
              </a:rPr>
              <a:t>c</a:t>
            </a:r>
            <a:r>
              <a:rPr lang="ru-RU" dirty="0" smtClean="0">
                <a:solidFill>
                  <a:schemeClr val="accent1">
                    <a:lumMod val="50000"/>
                  </a:schemeClr>
                </a:solidFill>
              </a:rPr>
              <a:t>его выше </a:t>
            </a:r>
            <a:r>
              <a:rPr lang="en-US" dirty="0" smtClean="0">
                <a:solidFill>
                  <a:schemeClr val="accent1">
                    <a:lumMod val="50000"/>
                  </a:schemeClr>
                </a:solidFill>
              </a:rPr>
              <a:t>c</a:t>
            </a:r>
            <a:r>
              <a:rPr lang="ru-RU" dirty="0" smtClean="0">
                <a:solidFill>
                  <a:schemeClr val="accent1">
                    <a:lumMod val="50000"/>
                  </a:schemeClr>
                </a:solidFill>
              </a:rPr>
              <a:t>казанного, для у</a:t>
            </a:r>
            <a:r>
              <a:rPr lang="en-US" dirty="0" smtClean="0">
                <a:solidFill>
                  <a:schemeClr val="accent1">
                    <a:lumMod val="50000"/>
                  </a:schemeClr>
                </a:solidFill>
              </a:rPr>
              <a:t>c</a:t>
            </a:r>
            <a:r>
              <a:rPr lang="ru-RU" dirty="0" err="1" smtClean="0">
                <a:solidFill>
                  <a:schemeClr val="accent1">
                    <a:lumMod val="50000"/>
                  </a:schemeClr>
                </a:solidFill>
              </a:rPr>
              <a:t>пешного</a:t>
            </a:r>
            <a:r>
              <a:rPr lang="ru-RU" dirty="0" smtClean="0">
                <a:solidFill>
                  <a:schemeClr val="accent1">
                    <a:lumMod val="50000"/>
                  </a:schemeClr>
                </a:solidFill>
              </a:rPr>
              <a:t> </a:t>
            </a:r>
            <a:r>
              <a:rPr lang="en-US" dirty="0" smtClean="0">
                <a:solidFill>
                  <a:schemeClr val="accent1">
                    <a:lumMod val="50000"/>
                  </a:schemeClr>
                </a:solidFill>
              </a:rPr>
              <a:t>c</a:t>
            </a:r>
            <a:r>
              <a:rPr lang="ru-RU" dirty="0" err="1" smtClean="0">
                <a:solidFill>
                  <a:schemeClr val="accent1">
                    <a:lumMod val="50000"/>
                  </a:schemeClr>
                </a:solidFill>
              </a:rPr>
              <a:t>оциального</a:t>
            </a:r>
            <a:r>
              <a:rPr lang="ru-RU" dirty="0" smtClean="0">
                <a:solidFill>
                  <a:schemeClr val="accent1">
                    <a:lumMod val="50000"/>
                  </a:schemeClr>
                </a:solidFill>
              </a:rPr>
              <a:t> развития ребенка потребовало</a:t>
            </a:r>
            <a:r>
              <a:rPr lang="en-US" dirty="0" smtClean="0">
                <a:solidFill>
                  <a:schemeClr val="accent1">
                    <a:lumMod val="50000"/>
                  </a:schemeClr>
                </a:solidFill>
              </a:rPr>
              <a:t>c</a:t>
            </a:r>
            <a:r>
              <a:rPr lang="ru-RU" dirty="0" err="1" smtClean="0">
                <a:solidFill>
                  <a:schemeClr val="accent1">
                    <a:lumMod val="50000"/>
                  </a:schemeClr>
                </a:solidFill>
              </a:rPr>
              <a:t>ь</a:t>
            </a:r>
            <a:r>
              <a:rPr lang="ru-RU" dirty="0" smtClean="0">
                <a:solidFill>
                  <a:schemeClr val="accent1">
                    <a:lumMod val="50000"/>
                  </a:schemeClr>
                </a:solidFill>
              </a:rPr>
              <a:t> </a:t>
            </a:r>
            <a:r>
              <a:rPr lang="en-US" dirty="0" smtClean="0">
                <a:solidFill>
                  <a:schemeClr val="accent1">
                    <a:lumMod val="50000"/>
                  </a:schemeClr>
                </a:solidFill>
              </a:rPr>
              <a:t>c</a:t>
            </a:r>
            <a:r>
              <a:rPr lang="ru-RU" dirty="0" err="1" smtClean="0">
                <a:solidFill>
                  <a:schemeClr val="accent1">
                    <a:lumMod val="50000"/>
                  </a:schemeClr>
                </a:solidFill>
              </a:rPr>
              <a:t>оздание</a:t>
            </a:r>
            <a:r>
              <a:rPr lang="ru-RU" dirty="0" smtClean="0">
                <a:solidFill>
                  <a:schemeClr val="accent1">
                    <a:lumMod val="50000"/>
                  </a:schemeClr>
                </a:solidFill>
              </a:rPr>
              <a:t> </a:t>
            </a:r>
            <a:r>
              <a:rPr lang="en-US" dirty="0" smtClean="0">
                <a:solidFill>
                  <a:schemeClr val="accent1">
                    <a:lumMod val="50000"/>
                  </a:schemeClr>
                </a:solidFill>
              </a:rPr>
              <a:t>c</a:t>
            </a:r>
            <a:r>
              <a:rPr lang="ru-RU" dirty="0" err="1" smtClean="0">
                <a:solidFill>
                  <a:schemeClr val="accent1">
                    <a:lumMod val="50000"/>
                  </a:schemeClr>
                </a:solidFill>
              </a:rPr>
              <a:t>пецифиче</a:t>
            </a:r>
            <a:r>
              <a:rPr lang="en-US" dirty="0" smtClean="0">
                <a:solidFill>
                  <a:schemeClr val="accent1">
                    <a:lumMod val="50000"/>
                  </a:schemeClr>
                </a:solidFill>
              </a:rPr>
              <a:t>c</a:t>
            </a:r>
            <a:r>
              <a:rPr lang="ru-RU" dirty="0" smtClean="0">
                <a:solidFill>
                  <a:schemeClr val="accent1">
                    <a:lumMod val="50000"/>
                  </a:schemeClr>
                </a:solidFill>
              </a:rPr>
              <a:t>кой </a:t>
            </a:r>
            <a:r>
              <a:rPr lang="en-US" dirty="0" smtClean="0">
                <a:solidFill>
                  <a:schemeClr val="accent1">
                    <a:lumMod val="50000"/>
                  </a:schemeClr>
                </a:solidFill>
              </a:rPr>
              <a:t>c</a:t>
            </a:r>
            <a:r>
              <a:rPr lang="ru-RU" dirty="0" err="1" smtClean="0">
                <a:solidFill>
                  <a:schemeClr val="accent1">
                    <a:lumMod val="50000"/>
                  </a:schemeClr>
                </a:solidFill>
              </a:rPr>
              <a:t>реды</a:t>
            </a:r>
            <a:r>
              <a:rPr lang="ru-RU" dirty="0" smtClean="0">
                <a:solidFill>
                  <a:schemeClr val="accent1">
                    <a:lumMod val="50000"/>
                  </a:schemeClr>
                </a:solidFill>
              </a:rPr>
              <a:t> – единого игрового про</a:t>
            </a:r>
            <a:r>
              <a:rPr lang="en-US" dirty="0" smtClean="0">
                <a:solidFill>
                  <a:schemeClr val="accent1">
                    <a:lumMod val="50000"/>
                  </a:schemeClr>
                </a:solidFill>
              </a:rPr>
              <a:t>c</a:t>
            </a:r>
            <a:r>
              <a:rPr lang="ru-RU" dirty="0" err="1" smtClean="0">
                <a:solidFill>
                  <a:schemeClr val="accent1">
                    <a:lumMod val="50000"/>
                  </a:schemeClr>
                </a:solidFill>
              </a:rPr>
              <a:t>транства</a:t>
            </a:r>
            <a:r>
              <a:rPr lang="ru-RU" dirty="0" smtClean="0">
                <a:solidFill>
                  <a:schemeClr val="accent1">
                    <a:lumMod val="50000"/>
                  </a:schemeClr>
                </a:solidFill>
              </a:rPr>
              <a:t>, соответствующего условиям микросоциума, где существуют определенные ролевые отношения и есть возможности для упражнения в правило</a:t>
            </a:r>
            <a:r>
              <a:rPr lang="en-US" dirty="0" smtClean="0">
                <a:solidFill>
                  <a:schemeClr val="accent1">
                    <a:lumMod val="50000"/>
                  </a:schemeClr>
                </a:solidFill>
              </a:rPr>
              <a:t>c</a:t>
            </a:r>
            <a:r>
              <a:rPr lang="ru-RU" dirty="0" err="1" smtClean="0">
                <a:solidFill>
                  <a:schemeClr val="accent1">
                    <a:lumMod val="50000"/>
                  </a:schemeClr>
                </a:solidFill>
              </a:rPr>
              <a:t>ообразном</a:t>
            </a:r>
            <a:r>
              <a:rPr lang="ru-RU" dirty="0" smtClean="0">
                <a:solidFill>
                  <a:schemeClr val="accent1">
                    <a:lumMod val="50000"/>
                  </a:schemeClr>
                </a:solidFill>
              </a:rPr>
              <a:t> поведении, а так же в у</a:t>
            </a:r>
            <a:r>
              <a:rPr lang="en-US" dirty="0" smtClean="0">
                <a:solidFill>
                  <a:schemeClr val="accent1">
                    <a:lumMod val="50000"/>
                  </a:schemeClr>
                </a:solidFill>
              </a:rPr>
              <a:t>c</a:t>
            </a:r>
            <a:r>
              <a:rPr lang="ru-RU" dirty="0" err="1" smtClean="0">
                <a:solidFill>
                  <a:schemeClr val="accent1">
                    <a:lumMod val="50000"/>
                  </a:schemeClr>
                </a:solidFill>
              </a:rPr>
              <a:t>тановлении</a:t>
            </a:r>
            <a:r>
              <a:rPr lang="ru-RU" dirty="0" smtClean="0">
                <a:solidFill>
                  <a:schemeClr val="accent1">
                    <a:lumMod val="50000"/>
                  </a:schemeClr>
                </a:solidFill>
              </a:rPr>
              <a:t> контактов. Функционирование единого игрового </a:t>
            </a:r>
            <a:r>
              <a:rPr lang="ru-RU" dirty="0" err="1" smtClean="0">
                <a:solidFill>
                  <a:schemeClr val="accent1">
                    <a:lumMod val="50000"/>
                  </a:schemeClr>
                </a:solidFill>
              </a:rPr>
              <a:t>простран</a:t>
            </a:r>
            <a:r>
              <a:rPr lang="en-US" dirty="0" smtClean="0">
                <a:solidFill>
                  <a:schemeClr val="accent1">
                    <a:lumMod val="50000"/>
                  </a:schemeClr>
                </a:solidFill>
              </a:rPr>
              <a:t>c</a:t>
            </a:r>
            <a:r>
              <a:rPr lang="ru-RU" dirty="0" err="1" smtClean="0">
                <a:solidFill>
                  <a:schemeClr val="accent1">
                    <a:lumMod val="50000"/>
                  </a:schemeClr>
                </a:solidFill>
              </a:rPr>
              <a:t>тва</a:t>
            </a:r>
            <a:r>
              <a:rPr lang="ru-RU" dirty="0" smtClean="0">
                <a:solidFill>
                  <a:schemeClr val="accent1">
                    <a:lumMod val="50000"/>
                  </a:schemeClr>
                </a:solidFill>
              </a:rPr>
              <a:t> основывается на сюжетной игре. А игра, как известно, это форма деятельно</a:t>
            </a:r>
            <a:r>
              <a:rPr lang="en-US" dirty="0" smtClean="0">
                <a:solidFill>
                  <a:schemeClr val="accent1">
                    <a:lumMod val="50000"/>
                  </a:schemeClr>
                </a:solidFill>
              </a:rPr>
              <a:t>c</a:t>
            </a:r>
            <a:r>
              <a:rPr lang="ru-RU" dirty="0" err="1" smtClean="0">
                <a:solidFill>
                  <a:schemeClr val="accent1">
                    <a:lumMod val="50000"/>
                  </a:schemeClr>
                </a:solidFill>
              </a:rPr>
              <a:t>ти</a:t>
            </a:r>
            <a:r>
              <a:rPr lang="ru-RU" dirty="0" smtClean="0">
                <a:solidFill>
                  <a:schemeClr val="accent1">
                    <a:lumMod val="50000"/>
                  </a:schemeClr>
                </a:solidFill>
              </a:rPr>
              <a:t> в условных </a:t>
            </a:r>
            <a:r>
              <a:rPr lang="en-US" dirty="0" smtClean="0">
                <a:solidFill>
                  <a:schemeClr val="accent1">
                    <a:lumMod val="50000"/>
                  </a:schemeClr>
                </a:solidFill>
              </a:rPr>
              <a:t>c</a:t>
            </a:r>
            <a:r>
              <a:rPr lang="ru-RU" dirty="0" err="1" smtClean="0">
                <a:solidFill>
                  <a:schemeClr val="accent1">
                    <a:lumMod val="50000"/>
                  </a:schemeClr>
                </a:solidFill>
              </a:rPr>
              <a:t>итуациях</a:t>
            </a:r>
            <a:r>
              <a:rPr lang="ru-RU" dirty="0" smtClean="0">
                <a:solidFill>
                  <a:schemeClr val="accent1">
                    <a:lumMod val="50000"/>
                  </a:schemeClr>
                </a:solidFill>
              </a:rPr>
              <a:t>, направленная на </a:t>
            </a:r>
            <a:r>
              <a:rPr lang="ru-RU" dirty="0" err="1" smtClean="0">
                <a:solidFill>
                  <a:schemeClr val="accent1">
                    <a:lumMod val="50000"/>
                  </a:schemeClr>
                </a:solidFill>
              </a:rPr>
              <a:t>вос</a:t>
            </a:r>
            <a:r>
              <a:rPr lang="en-US" dirty="0" smtClean="0">
                <a:solidFill>
                  <a:schemeClr val="accent1">
                    <a:lumMod val="50000"/>
                  </a:schemeClr>
                </a:solidFill>
              </a:rPr>
              <a:t>c</a:t>
            </a:r>
            <a:r>
              <a:rPr lang="ru-RU" dirty="0" err="1" smtClean="0">
                <a:solidFill>
                  <a:schemeClr val="accent1">
                    <a:lumMod val="50000"/>
                  </a:schemeClr>
                </a:solidFill>
              </a:rPr>
              <a:t>оздание</a:t>
            </a:r>
            <a:r>
              <a:rPr lang="ru-RU" dirty="0" smtClean="0">
                <a:solidFill>
                  <a:schemeClr val="accent1">
                    <a:lumMod val="50000"/>
                  </a:schemeClr>
                </a:solidFill>
              </a:rPr>
              <a:t> и у</a:t>
            </a:r>
            <a:r>
              <a:rPr lang="en-US" dirty="0" smtClean="0">
                <a:solidFill>
                  <a:schemeClr val="accent1">
                    <a:lumMod val="50000"/>
                  </a:schemeClr>
                </a:solidFill>
              </a:rPr>
              <a:t>c</a:t>
            </a:r>
            <a:r>
              <a:rPr lang="ru-RU" dirty="0" err="1" smtClean="0">
                <a:solidFill>
                  <a:schemeClr val="accent1">
                    <a:lumMod val="50000"/>
                  </a:schemeClr>
                </a:solidFill>
              </a:rPr>
              <a:t>воение</a:t>
            </a:r>
            <a:r>
              <a:rPr lang="ru-RU" dirty="0" smtClean="0">
                <a:solidFill>
                  <a:schemeClr val="accent1">
                    <a:lumMod val="50000"/>
                  </a:schemeClr>
                </a:solidFill>
              </a:rPr>
              <a:t> общественного опыта, фиксированного в социально закреплённых способах осуществления предметных действий, в предметах науки и культуры и является ведущим видом деятельности в дошкольном возрасте. </a:t>
            </a:r>
            <a:r>
              <a:rPr lang="ru-RU" dirty="0">
                <a:solidFill>
                  <a:schemeClr val="accent1">
                    <a:lumMod val="50000"/>
                  </a:schemeClr>
                </a:solidFill>
              </a:rPr>
              <a:t>Поэтому в нашем дошкольном учреждении была организована </a:t>
            </a:r>
            <a:r>
              <a:rPr lang="en-US" dirty="0" smtClean="0">
                <a:solidFill>
                  <a:schemeClr val="accent1">
                    <a:lumMod val="50000"/>
                  </a:schemeClr>
                </a:solidFill>
              </a:rPr>
              <a:t>c</a:t>
            </a:r>
            <a:r>
              <a:rPr lang="ru-RU" dirty="0" err="1" smtClean="0">
                <a:solidFill>
                  <a:schemeClr val="accent1">
                    <a:lumMod val="50000"/>
                  </a:schemeClr>
                </a:solidFill>
              </a:rPr>
              <a:t>южетно-ролевая</a:t>
            </a:r>
            <a:r>
              <a:rPr lang="ru-RU" dirty="0" smtClean="0">
                <a:solidFill>
                  <a:schemeClr val="accent1">
                    <a:lumMod val="50000"/>
                  </a:schemeClr>
                </a:solidFill>
              </a:rPr>
              <a:t> </a:t>
            </a:r>
            <a:r>
              <a:rPr lang="ru-RU" dirty="0">
                <a:solidFill>
                  <a:schemeClr val="accent1">
                    <a:lumMod val="50000"/>
                  </a:schemeClr>
                </a:solidFill>
              </a:rPr>
              <a:t>игра «Салон красоты</a:t>
            </a:r>
            <a:r>
              <a:rPr lang="ru-RU" dirty="0" smtClean="0">
                <a:solidFill>
                  <a:schemeClr val="accent1">
                    <a:lumMod val="50000"/>
                  </a:schemeClr>
                </a:solidFill>
              </a:rPr>
              <a:t>».</a:t>
            </a:r>
            <a:endParaRPr lang="ru-RU" dirty="0">
              <a:solidFill>
                <a:schemeClr val="accent1">
                  <a:lumMod val="50000"/>
                </a:schemeClr>
              </a:solidFill>
            </a:endParaRPr>
          </a:p>
          <a:p>
            <a:pPr algn="just"/>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2411760" y="303021"/>
            <a:ext cx="6606480" cy="5909310"/>
          </a:xfrm>
          <a:prstGeom prst="rect">
            <a:avLst/>
          </a:prstGeom>
        </p:spPr>
        <p:txBody>
          <a:bodyPr wrap="square">
            <a:spAutoFit/>
          </a:bodyPr>
          <a:lstStyle/>
          <a:p>
            <a:pPr algn="just"/>
            <a:r>
              <a:rPr lang="ru-RU" dirty="0" smtClean="0">
                <a:solidFill>
                  <a:schemeClr val="accent2">
                    <a:lumMod val="75000"/>
                  </a:schemeClr>
                </a:solidFill>
              </a:rPr>
              <a:t>	Воспитатель </a:t>
            </a:r>
            <a:r>
              <a:rPr lang="ru-RU" dirty="0">
                <a:solidFill>
                  <a:schemeClr val="accent2">
                    <a:lumMod val="75000"/>
                  </a:schemeClr>
                </a:solidFill>
              </a:rPr>
              <a:t>предлагает распределить роли считалочкой или по выбору карточек, на которых изображены атрибуты работников салона или посетителей (карточки разложены на столе картинкой вниз для мальчиков голубые, для девочек розовые). Дети выбирают карточку. По выбранной карточке определяют роль. Воспитатель предлагает взять ее в игру и принимает на себя роль директора (с разрешения детей). В роли директора обращает внимание детей на рабочие места, указывает мужской и женский зал, столик кассира – администратора, маникюрши. Дети согласно выбранной роли занимают свои места. Раздается дверной колокольчик, оповещая о приходе первого посетителя и о начале игры.</a:t>
            </a:r>
          </a:p>
          <a:p>
            <a:pPr algn="just"/>
            <a:r>
              <a:rPr lang="ru-RU" dirty="0" smtClean="0">
                <a:solidFill>
                  <a:schemeClr val="accent2">
                    <a:lumMod val="75000"/>
                  </a:schemeClr>
                </a:solidFill>
              </a:rPr>
              <a:t>	В </a:t>
            </a:r>
            <a:r>
              <a:rPr lang="ru-RU" dirty="0">
                <a:solidFill>
                  <a:schemeClr val="accent2">
                    <a:lumMod val="75000"/>
                  </a:schemeClr>
                </a:solidFill>
              </a:rPr>
              <a:t>процессе игры воспитатель направляет развитие сюжета с помощью взятой на себя роли, поощряет самостоятельность детей, следит за выполнением правил игры, советует, направляет действия малоактивных детей, устраняет конфликты. Также напоминает о вежливости и правилах поведения в общественных местах.</a:t>
            </a:r>
          </a:p>
          <a:p>
            <a:pPr algn="just"/>
            <a:r>
              <a:rPr lang="ru-RU" dirty="0" smtClean="0">
                <a:solidFill>
                  <a:schemeClr val="accent2">
                    <a:lumMod val="75000"/>
                  </a:schemeClr>
                </a:solidFill>
              </a:rPr>
              <a:t>	Для </a:t>
            </a:r>
            <a:r>
              <a:rPr lang="ru-RU" dirty="0">
                <a:solidFill>
                  <a:schemeClr val="accent2">
                    <a:lumMod val="75000"/>
                  </a:schemeClr>
                </a:solidFill>
              </a:rPr>
              <a:t>развития сюжета воспитатель предлагает посетить посетителям салона красоты танцы. Привлекает сопутствующую роль (таксист). Таксист отвозит всех желающих на танцы.</a:t>
            </a:r>
          </a:p>
        </p:txBody>
      </p:sp>
    </p:spTree>
    <p:extLst>
      <p:ext uri="{BB962C8B-B14F-4D97-AF65-F5344CB8AC3E}">
        <p14:creationId xmlns="" xmlns:p14="http://schemas.microsoft.com/office/powerpoint/2010/main" val="1561276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2500298" y="642918"/>
            <a:ext cx="6080760" cy="5355312"/>
          </a:xfrm>
          <a:prstGeom prst="rect">
            <a:avLst/>
          </a:prstGeom>
        </p:spPr>
        <p:txBody>
          <a:bodyPr wrap="square">
            <a:spAutoFit/>
          </a:bodyPr>
          <a:lstStyle/>
          <a:p>
            <a:r>
              <a:rPr lang="ru-RU" b="1" dirty="0" smtClean="0">
                <a:solidFill>
                  <a:schemeClr val="accent2">
                    <a:lumMod val="75000"/>
                  </a:schemeClr>
                </a:solidFill>
              </a:rPr>
              <a:t>ОКОНЧАНИЕ ИГРЫ:</a:t>
            </a:r>
            <a:endParaRPr lang="ru-RU" b="1" dirty="0">
              <a:solidFill>
                <a:schemeClr val="accent2">
                  <a:lumMod val="75000"/>
                </a:schemeClr>
              </a:solidFill>
            </a:endParaRPr>
          </a:p>
          <a:p>
            <a:pPr algn="just"/>
            <a:r>
              <a:rPr lang="ru-RU" dirty="0" smtClean="0">
                <a:solidFill>
                  <a:schemeClr val="accent2">
                    <a:lumMod val="75000"/>
                  </a:schemeClr>
                </a:solidFill>
              </a:rPr>
              <a:t>	Воспитатель </a:t>
            </a:r>
            <a:r>
              <a:rPr lang="ru-RU" dirty="0">
                <a:solidFill>
                  <a:schemeClr val="accent2">
                    <a:lumMod val="75000"/>
                  </a:schemeClr>
                </a:solidFill>
              </a:rPr>
              <a:t>в роли директора заранее предупреждает детей, что салон красоты скоро закроется, осталось совсем мало времени, поэтому обслуживается последний клиент. Все желающие приглашаются на танцы. Звенит дверной колокольчик, оповещая о закрытии салона красоты и об окончании игры. Включается веселая танцевальная музыка.</a:t>
            </a:r>
          </a:p>
          <a:p>
            <a:r>
              <a:rPr lang="ru-RU" b="1" dirty="0" smtClean="0">
                <a:solidFill>
                  <a:schemeClr val="accent2">
                    <a:lumMod val="75000"/>
                  </a:schemeClr>
                </a:solidFill>
              </a:rPr>
              <a:t>ОЦЕНКА ИГРЫ:</a:t>
            </a:r>
            <a:endParaRPr lang="ru-RU" b="1" dirty="0">
              <a:solidFill>
                <a:schemeClr val="accent2">
                  <a:lumMod val="75000"/>
                </a:schemeClr>
              </a:solidFill>
            </a:endParaRPr>
          </a:p>
          <a:p>
            <a:pPr algn="just"/>
            <a:r>
              <a:rPr lang="ru-RU" dirty="0" smtClean="0">
                <a:solidFill>
                  <a:schemeClr val="accent2">
                    <a:lumMod val="75000"/>
                  </a:schemeClr>
                </a:solidFill>
              </a:rPr>
              <a:t>	В </a:t>
            </a:r>
            <a:r>
              <a:rPr lang="ru-RU" dirty="0">
                <a:solidFill>
                  <a:schemeClr val="accent2">
                    <a:lumMod val="75000"/>
                  </a:schemeClr>
                </a:solidFill>
              </a:rPr>
              <a:t>конце игры предложить детям обсудить действия специалистов (все ли было сделано правильно, все ли предусмотрели, всего ли хватило, что еще можно сделать и придумать и т.п.). Задать детям вопрос, что больше всего понравилось? Обсудить с детьми как хорошо они справились со своими ролями, как хорошо справился с ролью таксист Саша, как ловко и аккуратно делали прически София и Кирилл. Какими все были вежливыми и внимательными посетители к друг другу, какая у них получилась увлекательная и интересная игра. </a:t>
            </a:r>
          </a:p>
        </p:txBody>
      </p:sp>
    </p:spTree>
    <p:extLst>
      <p:ext uri="{BB962C8B-B14F-4D97-AF65-F5344CB8AC3E}">
        <p14:creationId xmlns="" xmlns:p14="http://schemas.microsoft.com/office/powerpoint/2010/main" val="890774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8930"/>
            <a:ext cx="9286908" cy="6866930"/>
          </a:xfrm>
          <a:prstGeom prst="rect">
            <a:avLst/>
          </a:prstGeom>
          <a:noFill/>
        </p:spPr>
      </p:pic>
      <p:sp>
        <p:nvSpPr>
          <p:cNvPr id="4" name="Овал 3"/>
          <p:cNvSpPr/>
          <p:nvPr/>
        </p:nvSpPr>
        <p:spPr>
          <a:xfrm>
            <a:off x="5955656" y="87930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stretch>
            <a:fillRect/>
          </a:stretch>
        </p:blipFill>
        <p:spPr>
          <a:xfrm>
            <a:off x="7583892" y="859059"/>
            <a:ext cx="518205" cy="524301"/>
          </a:xfrm>
          <a:prstGeom prst="rect">
            <a:avLst/>
          </a:prstGeom>
        </p:spPr>
      </p:pic>
      <p:pic>
        <p:nvPicPr>
          <p:cNvPr id="6" name="Рисунок 5"/>
          <p:cNvPicPr>
            <a:picLocks noChangeAspect="1"/>
          </p:cNvPicPr>
          <p:nvPr/>
        </p:nvPicPr>
        <p:blipFill>
          <a:blip r:embed="rId3"/>
          <a:stretch>
            <a:fillRect/>
          </a:stretch>
        </p:blipFill>
        <p:spPr>
          <a:xfrm>
            <a:off x="5179441" y="869181"/>
            <a:ext cx="518205" cy="524301"/>
          </a:xfrm>
          <a:prstGeom prst="rect">
            <a:avLst/>
          </a:prstGeom>
        </p:spPr>
      </p:pic>
      <p:sp>
        <p:nvSpPr>
          <p:cNvPr id="8" name="Прямоугольник 7"/>
          <p:cNvSpPr/>
          <p:nvPr/>
        </p:nvSpPr>
        <p:spPr>
          <a:xfrm>
            <a:off x="1643042" y="285728"/>
            <a:ext cx="2020105" cy="461665"/>
          </a:xfrm>
          <a:prstGeom prst="rect">
            <a:avLst/>
          </a:prstGeom>
        </p:spPr>
        <p:txBody>
          <a:bodyPr wrap="none">
            <a:spAutoFit/>
          </a:bodyPr>
          <a:lstStyle/>
          <a:p>
            <a:r>
              <a:rPr lang="ru-RU" sz="2400" b="1" dirty="0" smtClean="0">
                <a:solidFill>
                  <a:schemeClr val="accent2">
                    <a:lumMod val="75000"/>
                  </a:schemeClr>
                </a:solidFill>
              </a:rPr>
              <a:t>СХЕМА ИГРЫ:</a:t>
            </a:r>
            <a:endParaRPr lang="ru-RU" sz="2400" b="1" dirty="0">
              <a:solidFill>
                <a:schemeClr val="accent2">
                  <a:lumMod val="75000"/>
                </a:schemeClr>
              </a:solidFill>
            </a:endParaRPr>
          </a:p>
        </p:txBody>
      </p:sp>
      <p:sp>
        <p:nvSpPr>
          <p:cNvPr id="9" name="Прямоугольник 8"/>
          <p:cNvSpPr/>
          <p:nvPr/>
        </p:nvSpPr>
        <p:spPr>
          <a:xfrm>
            <a:off x="7127350" y="1594896"/>
            <a:ext cx="1431288" cy="504056"/>
          </a:xfrm>
          <a:prstGeom prst="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4"/>
          <a:stretch>
            <a:fillRect/>
          </a:stretch>
        </p:blipFill>
        <p:spPr>
          <a:xfrm>
            <a:off x="4420089" y="871274"/>
            <a:ext cx="518205" cy="524301"/>
          </a:xfrm>
          <a:prstGeom prst="rect">
            <a:avLst/>
          </a:prstGeom>
        </p:spPr>
      </p:pic>
      <p:pic>
        <p:nvPicPr>
          <p:cNvPr id="12" name="Рисунок 11"/>
          <p:cNvPicPr>
            <a:picLocks noChangeAspect="1"/>
          </p:cNvPicPr>
          <p:nvPr/>
        </p:nvPicPr>
        <p:blipFill>
          <a:blip r:embed="rId5"/>
          <a:stretch>
            <a:fillRect/>
          </a:stretch>
        </p:blipFill>
        <p:spPr>
          <a:xfrm rot="5400000">
            <a:off x="2573594" y="1927990"/>
            <a:ext cx="1190485" cy="524301"/>
          </a:xfrm>
          <a:prstGeom prst="rect">
            <a:avLst/>
          </a:prstGeom>
        </p:spPr>
      </p:pic>
      <p:pic>
        <p:nvPicPr>
          <p:cNvPr id="14" name="Рисунок 13"/>
          <p:cNvPicPr>
            <a:picLocks noChangeAspect="1"/>
          </p:cNvPicPr>
          <p:nvPr/>
        </p:nvPicPr>
        <p:blipFill>
          <a:blip r:embed="rId6"/>
          <a:stretch>
            <a:fillRect/>
          </a:stretch>
        </p:blipFill>
        <p:spPr>
          <a:xfrm>
            <a:off x="4714876" y="3000372"/>
            <a:ext cx="518205" cy="524301"/>
          </a:xfrm>
          <a:prstGeom prst="rect">
            <a:avLst/>
          </a:prstGeom>
        </p:spPr>
      </p:pic>
      <p:pic>
        <p:nvPicPr>
          <p:cNvPr id="15" name="Рисунок 14"/>
          <p:cNvPicPr>
            <a:picLocks noChangeAspect="1"/>
          </p:cNvPicPr>
          <p:nvPr/>
        </p:nvPicPr>
        <p:blipFill>
          <a:blip r:embed="rId6"/>
          <a:stretch>
            <a:fillRect/>
          </a:stretch>
        </p:blipFill>
        <p:spPr>
          <a:xfrm>
            <a:off x="3705455" y="1927989"/>
            <a:ext cx="518205" cy="524301"/>
          </a:xfrm>
          <a:prstGeom prst="rect">
            <a:avLst/>
          </a:prstGeom>
        </p:spPr>
      </p:pic>
      <p:pic>
        <p:nvPicPr>
          <p:cNvPr id="18" name="Рисунок 17"/>
          <p:cNvPicPr>
            <a:picLocks noChangeAspect="1"/>
          </p:cNvPicPr>
          <p:nvPr/>
        </p:nvPicPr>
        <p:blipFill>
          <a:blip r:embed="rId5"/>
          <a:stretch>
            <a:fillRect/>
          </a:stretch>
        </p:blipFill>
        <p:spPr>
          <a:xfrm>
            <a:off x="4357686" y="3714752"/>
            <a:ext cx="1278931" cy="524301"/>
          </a:xfrm>
          <a:prstGeom prst="rect">
            <a:avLst/>
          </a:prstGeom>
        </p:spPr>
      </p:pic>
      <p:pic>
        <p:nvPicPr>
          <p:cNvPr id="19" name="Рисунок 18"/>
          <p:cNvPicPr>
            <a:picLocks noChangeAspect="1"/>
          </p:cNvPicPr>
          <p:nvPr/>
        </p:nvPicPr>
        <p:blipFill>
          <a:blip r:embed="rId7"/>
          <a:stretch>
            <a:fillRect/>
          </a:stretch>
        </p:blipFill>
        <p:spPr>
          <a:xfrm>
            <a:off x="4714876" y="4429132"/>
            <a:ext cx="524301" cy="524301"/>
          </a:xfrm>
          <a:prstGeom prst="rect">
            <a:avLst/>
          </a:prstGeom>
        </p:spPr>
      </p:pic>
      <p:pic>
        <p:nvPicPr>
          <p:cNvPr id="20" name="Рисунок 19"/>
          <p:cNvPicPr>
            <a:picLocks noChangeAspect="1"/>
          </p:cNvPicPr>
          <p:nvPr/>
        </p:nvPicPr>
        <p:blipFill>
          <a:blip r:embed="rId8"/>
          <a:stretch>
            <a:fillRect/>
          </a:stretch>
        </p:blipFill>
        <p:spPr>
          <a:xfrm>
            <a:off x="7094697" y="4169958"/>
            <a:ext cx="1463941" cy="2211370"/>
          </a:xfrm>
          <a:prstGeom prst="rect">
            <a:avLst/>
          </a:prstGeom>
        </p:spPr>
      </p:pic>
      <p:pic>
        <p:nvPicPr>
          <p:cNvPr id="21" name="Рисунок 20"/>
          <p:cNvPicPr>
            <a:picLocks noChangeAspect="1"/>
          </p:cNvPicPr>
          <p:nvPr/>
        </p:nvPicPr>
        <p:blipFill>
          <a:blip r:embed="rId7"/>
          <a:stretch>
            <a:fillRect/>
          </a:stretch>
        </p:blipFill>
        <p:spPr>
          <a:xfrm>
            <a:off x="7288718" y="5694414"/>
            <a:ext cx="524301" cy="524301"/>
          </a:xfrm>
          <a:prstGeom prst="rect">
            <a:avLst/>
          </a:prstGeom>
        </p:spPr>
      </p:pic>
      <p:pic>
        <p:nvPicPr>
          <p:cNvPr id="22" name="Рисунок 21"/>
          <p:cNvPicPr>
            <a:picLocks noChangeAspect="1"/>
          </p:cNvPicPr>
          <p:nvPr/>
        </p:nvPicPr>
        <p:blipFill>
          <a:blip r:embed="rId7"/>
          <a:stretch>
            <a:fillRect/>
          </a:stretch>
        </p:blipFill>
        <p:spPr>
          <a:xfrm>
            <a:off x="7286795" y="4521549"/>
            <a:ext cx="524301" cy="524301"/>
          </a:xfrm>
          <a:prstGeom prst="rect">
            <a:avLst/>
          </a:prstGeom>
        </p:spPr>
      </p:pic>
      <p:pic>
        <p:nvPicPr>
          <p:cNvPr id="23" name="Рисунок 22"/>
          <p:cNvPicPr>
            <a:picLocks noChangeAspect="1"/>
          </p:cNvPicPr>
          <p:nvPr/>
        </p:nvPicPr>
        <p:blipFill>
          <a:blip r:embed="rId7"/>
          <a:stretch>
            <a:fillRect/>
          </a:stretch>
        </p:blipFill>
        <p:spPr>
          <a:xfrm>
            <a:off x="7929586" y="5715016"/>
            <a:ext cx="524301" cy="524301"/>
          </a:xfrm>
          <a:prstGeom prst="rect">
            <a:avLst/>
          </a:prstGeom>
        </p:spPr>
      </p:pic>
      <p:pic>
        <p:nvPicPr>
          <p:cNvPr id="24" name="Рисунок 23"/>
          <p:cNvPicPr>
            <a:picLocks noChangeAspect="1"/>
          </p:cNvPicPr>
          <p:nvPr/>
        </p:nvPicPr>
        <p:blipFill>
          <a:blip r:embed="rId7"/>
          <a:stretch>
            <a:fillRect/>
          </a:stretch>
        </p:blipFill>
        <p:spPr>
          <a:xfrm>
            <a:off x="7922716" y="4521548"/>
            <a:ext cx="524301" cy="524301"/>
          </a:xfrm>
          <a:prstGeom prst="rect">
            <a:avLst/>
          </a:prstGeom>
        </p:spPr>
      </p:pic>
      <p:sp>
        <p:nvSpPr>
          <p:cNvPr id="25" name="TextBox 24"/>
          <p:cNvSpPr txBox="1"/>
          <p:nvPr/>
        </p:nvSpPr>
        <p:spPr>
          <a:xfrm>
            <a:off x="4857752" y="357166"/>
            <a:ext cx="1333057" cy="369332"/>
          </a:xfrm>
          <a:prstGeom prst="rect">
            <a:avLst/>
          </a:prstGeom>
          <a:noFill/>
        </p:spPr>
        <p:txBody>
          <a:bodyPr wrap="none" rtlCol="0">
            <a:spAutoFit/>
          </a:bodyPr>
          <a:lstStyle/>
          <a:p>
            <a:r>
              <a:rPr lang="ru-RU" b="1" dirty="0" smtClean="0">
                <a:solidFill>
                  <a:schemeClr val="accent2">
                    <a:lumMod val="50000"/>
                  </a:schemeClr>
                </a:solidFill>
              </a:rPr>
              <a:t>Посетители</a:t>
            </a:r>
            <a:endParaRPr lang="ru-RU" b="1" dirty="0">
              <a:solidFill>
                <a:schemeClr val="accent2">
                  <a:lumMod val="50000"/>
                </a:schemeClr>
              </a:solidFill>
            </a:endParaRPr>
          </a:p>
        </p:txBody>
      </p:sp>
      <p:sp>
        <p:nvSpPr>
          <p:cNvPr id="26" name="TextBox 25"/>
          <p:cNvSpPr txBox="1"/>
          <p:nvPr/>
        </p:nvSpPr>
        <p:spPr>
          <a:xfrm>
            <a:off x="6543416" y="2285992"/>
            <a:ext cx="2600584" cy="369332"/>
          </a:xfrm>
          <a:prstGeom prst="rect">
            <a:avLst/>
          </a:prstGeom>
          <a:noFill/>
        </p:spPr>
        <p:txBody>
          <a:bodyPr wrap="none" rtlCol="0">
            <a:spAutoFit/>
          </a:bodyPr>
          <a:lstStyle/>
          <a:p>
            <a:r>
              <a:rPr lang="ru-RU" b="1" dirty="0" smtClean="0">
                <a:solidFill>
                  <a:schemeClr val="accent2">
                    <a:lumMod val="50000"/>
                  </a:schemeClr>
                </a:solidFill>
              </a:rPr>
              <a:t>Кассир - администратор</a:t>
            </a:r>
            <a:endParaRPr lang="ru-RU" b="1" dirty="0">
              <a:solidFill>
                <a:schemeClr val="accent2">
                  <a:lumMod val="50000"/>
                </a:schemeClr>
              </a:solidFill>
            </a:endParaRPr>
          </a:p>
        </p:txBody>
      </p:sp>
      <p:sp>
        <p:nvSpPr>
          <p:cNvPr id="27" name="TextBox 26"/>
          <p:cNvSpPr txBox="1"/>
          <p:nvPr/>
        </p:nvSpPr>
        <p:spPr>
          <a:xfrm>
            <a:off x="1857356" y="3000372"/>
            <a:ext cx="2568267" cy="369332"/>
          </a:xfrm>
          <a:prstGeom prst="rect">
            <a:avLst/>
          </a:prstGeom>
          <a:noFill/>
        </p:spPr>
        <p:txBody>
          <a:bodyPr wrap="none" rtlCol="0">
            <a:spAutoFit/>
          </a:bodyPr>
          <a:lstStyle/>
          <a:p>
            <a:r>
              <a:rPr lang="ru-RU" b="1" dirty="0" smtClean="0">
                <a:solidFill>
                  <a:schemeClr val="accent2">
                    <a:lumMod val="50000"/>
                  </a:schemeClr>
                </a:solidFill>
              </a:rPr>
              <a:t>Универсальный Мастер</a:t>
            </a:r>
            <a:endParaRPr lang="ru-RU" b="1" dirty="0">
              <a:solidFill>
                <a:schemeClr val="accent2">
                  <a:lumMod val="50000"/>
                </a:schemeClr>
              </a:solidFill>
            </a:endParaRPr>
          </a:p>
        </p:txBody>
      </p:sp>
      <p:sp>
        <p:nvSpPr>
          <p:cNvPr id="28" name="TextBox 27"/>
          <p:cNvSpPr txBox="1"/>
          <p:nvPr/>
        </p:nvSpPr>
        <p:spPr>
          <a:xfrm>
            <a:off x="3786182" y="5143512"/>
            <a:ext cx="2341667" cy="369332"/>
          </a:xfrm>
          <a:prstGeom prst="rect">
            <a:avLst/>
          </a:prstGeom>
          <a:noFill/>
        </p:spPr>
        <p:txBody>
          <a:bodyPr wrap="none" rtlCol="0">
            <a:spAutoFit/>
          </a:bodyPr>
          <a:lstStyle/>
          <a:p>
            <a:r>
              <a:rPr lang="ru-RU" b="1" dirty="0" smtClean="0">
                <a:solidFill>
                  <a:schemeClr val="accent2">
                    <a:lumMod val="50000"/>
                  </a:schemeClr>
                </a:solidFill>
              </a:rPr>
              <a:t>Мастер по маникюру</a:t>
            </a:r>
            <a:endParaRPr lang="ru-RU" b="1" dirty="0">
              <a:solidFill>
                <a:schemeClr val="accent2">
                  <a:lumMod val="50000"/>
                </a:schemeClr>
              </a:solidFill>
            </a:endParaRPr>
          </a:p>
        </p:txBody>
      </p:sp>
      <p:sp>
        <p:nvSpPr>
          <p:cNvPr id="29" name="TextBox 28"/>
          <p:cNvSpPr txBox="1"/>
          <p:nvPr/>
        </p:nvSpPr>
        <p:spPr>
          <a:xfrm>
            <a:off x="7358082" y="3643314"/>
            <a:ext cx="918521" cy="369332"/>
          </a:xfrm>
          <a:prstGeom prst="rect">
            <a:avLst/>
          </a:prstGeom>
          <a:noFill/>
        </p:spPr>
        <p:txBody>
          <a:bodyPr wrap="none" rtlCol="0">
            <a:spAutoFit/>
          </a:bodyPr>
          <a:lstStyle/>
          <a:p>
            <a:r>
              <a:rPr lang="ru-RU" b="1" dirty="0" smtClean="0">
                <a:solidFill>
                  <a:schemeClr val="accent2">
                    <a:lumMod val="50000"/>
                  </a:schemeClr>
                </a:solidFill>
              </a:rPr>
              <a:t>Таксист</a:t>
            </a:r>
            <a:endParaRPr lang="ru-RU" b="1" dirty="0">
              <a:solidFill>
                <a:schemeClr val="accent2">
                  <a:lumMod val="50000"/>
                </a:schemeClr>
              </a:solidFill>
            </a:endParaRPr>
          </a:p>
        </p:txBody>
      </p:sp>
    </p:spTree>
    <p:extLst>
      <p:ext uri="{BB962C8B-B14F-4D97-AF65-F5344CB8AC3E}">
        <p14:creationId xmlns="" xmlns:p14="http://schemas.microsoft.com/office/powerpoint/2010/main" val="59748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Содержимое 6"/>
          <p:cNvGraphicFramePr>
            <a:graphicFrameLocks noGrp="1"/>
          </p:cNvGraphicFramePr>
          <p:nvPr>
            <p:ph idx="1"/>
          </p:nvPr>
        </p:nvGraphicFramePr>
        <p:xfrm>
          <a:off x="3964558" y="1569374"/>
          <a:ext cx="1214883" cy="4587616"/>
        </p:xfrm>
        <a:graphic>
          <a:graphicData uri="http://schemas.openxmlformats.org/drawingml/2006/table">
            <a:tbl>
              <a:tblPr/>
              <a:tblGrid>
                <a:gridCol w="65452"/>
                <a:gridCol w="148112"/>
                <a:gridCol w="106390"/>
                <a:gridCol w="137681"/>
                <a:gridCol w="116821"/>
                <a:gridCol w="102218"/>
                <a:gridCol w="154370"/>
                <a:gridCol w="152284"/>
                <a:gridCol w="129337"/>
                <a:gridCol w="102218"/>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20026" marR="20026"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20026" marR="20026"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20026" marR="20026"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20026" marR="20026"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20026" marR="20026"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20026" marR="20026"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20026" marR="20026"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16" name="TextBox 15"/>
          <p:cNvSpPr txBox="1"/>
          <p:nvPr/>
        </p:nvSpPr>
        <p:spPr>
          <a:xfrm>
            <a:off x="1986074" y="286604"/>
            <a:ext cx="6840760" cy="923330"/>
          </a:xfrm>
          <a:prstGeom prst="rect">
            <a:avLst/>
          </a:prstGeom>
          <a:noFill/>
        </p:spPr>
        <p:txBody>
          <a:bodyPr wrap="square" rtlCol="0">
            <a:spAutoFit/>
          </a:bodyPr>
          <a:lstStyle/>
          <a:p>
            <a:pPr algn="ctr"/>
            <a:r>
              <a:rPr lang="ru-RU" b="1" dirty="0">
                <a:solidFill>
                  <a:schemeClr val="accent1">
                    <a:lumMod val="50000"/>
                  </a:schemeClr>
                </a:solidFill>
              </a:rPr>
              <a:t>СЮЖЕТНО-РОЛЕВАЯ </a:t>
            </a:r>
            <a:r>
              <a:rPr lang="ru-RU" b="1" dirty="0" smtClean="0">
                <a:solidFill>
                  <a:schemeClr val="accent1">
                    <a:lumMod val="50000"/>
                  </a:schemeClr>
                </a:solidFill>
              </a:rPr>
              <a:t>ИГРА «САЛОН КРАСОТЫ»</a:t>
            </a:r>
            <a:endParaRPr lang="ru-RU" b="1" dirty="0">
              <a:solidFill>
                <a:schemeClr val="accent1">
                  <a:lumMod val="50000"/>
                </a:schemeClr>
              </a:solidFill>
            </a:endParaRPr>
          </a:p>
          <a:p>
            <a:pPr algn="ctr"/>
            <a:r>
              <a:rPr lang="ru-RU" b="1" dirty="0">
                <a:solidFill>
                  <a:schemeClr val="accent1">
                    <a:lumMod val="50000"/>
                  </a:schemeClr>
                </a:solidFill>
              </a:rPr>
              <a:t>В </a:t>
            </a:r>
            <a:r>
              <a:rPr lang="ru-RU" b="1" dirty="0" smtClean="0">
                <a:solidFill>
                  <a:schemeClr val="accent1">
                    <a:lumMod val="50000"/>
                  </a:schemeClr>
                </a:solidFill>
              </a:rPr>
              <a:t>СРЕДНЕЙ ГРУППЕ</a:t>
            </a:r>
            <a:endParaRPr lang="ru-RU" b="1" dirty="0">
              <a:solidFill>
                <a:schemeClr val="accent1">
                  <a:lumMod val="50000"/>
                </a:schemeClr>
              </a:solidFill>
            </a:endParaRPr>
          </a:p>
          <a:p>
            <a:pPr algn="ctr"/>
            <a:r>
              <a:rPr lang="ru-RU" b="1" dirty="0" smtClean="0">
                <a:solidFill>
                  <a:schemeClr val="accent1">
                    <a:lumMod val="50000"/>
                  </a:schemeClr>
                </a:solidFill>
              </a:rPr>
              <a:t> </a:t>
            </a:r>
            <a:endParaRPr lang="ru-RU" b="1" dirty="0">
              <a:solidFill>
                <a:schemeClr val="accent1">
                  <a:lumMod val="50000"/>
                </a:schemeClr>
              </a:solidFill>
            </a:endParaRPr>
          </a:p>
        </p:txBody>
      </p:sp>
      <p:pic>
        <p:nvPicPr>
          <p:cNvPr id="1026" name="Picture 2" descr="C:\Users\Максим\Documents\Детский сад\фото ролевая игра\DSC01561.JPG"/>
          <p:cNvPicPr>
            <a:picLocks noChangeAspect="1" noChangeArrowheads="1"/>
          </p:cNvPicPr>
          <p:nvPr/>
        </p:nvPicPr>
        <p:blipFill>
          <a:blip r:embed="rId3" cstate="print"/>
          <a:srcRect/>
          <a:stretch>
            <a:fillRect/>
          </a:stretch>
        </p:blipFill>
        <p:spPr bwMode="auto">
          <a:xfrm>
            <a:off x="2571736" y="1142984"/>
            <a:ext cx="1968421" cy="2786082"/>
          </a:xfrm>
          <a:prstGeom prst="rect">
            <a:avLst/>
          </a:prstGeom>
          <a:ln>
            <a:solidFill>
              <a:schemeClr val="accent1"/>
            </a:solidFill>
          </a:ln>
          <a:effectLst>
            <a:outerShdw blurRad="292100" dist="139700" dir="2700000" algn="tl" rotWithShape="0">
              <a:srgbClr val="333333">
                <a:alpha val="65000"/>
              </a:srgbClr>
            </a:outerShdw>
          </a:effectLst>
        </p:spPr>
      </p:pic>
      <p:pic>
        <p:nvPicPr>
          <p:cNvPr id="1027" name="Picture 3" descr="C:\Users\Максим\Documents\Детский сад\фото ролевая игра\DSC01567.JPG"/>
          <p:cNvPicPr>
            <a:picLocks noChangeAspect="1" noChangeArrowheads="1"/>
          </p:cNvPicPr>
          <p:nvPr/>
        </p:nvPicPr>
        <p:blipFill>
          <a:blip r:embed="rId4" cstate="print"/>
          <a:srcRect/>
          <a:stretch>
            <a:fillRect/>
          </a:stretch>
        </p:blipFill>
        <p:spPr bwMode="auto">
          <a:xfrm>
            <a:off x="1571604" y="4143380"/>
            <a:ext cx="3025150" cy="2414502"/>
          </a:xfrm>
          <a:prstGeom prst="rect">
            <a:avLst/>
          </a:prstGeom>
          <a:ln>
            <a:solidFill>
              <a:schemeClr val="accent1"/>
            </a:solidFill>
          </a:ln>
          <a:effectLst>
            <a:outerShdw blurRad="292100" dist="139700" dir="2700000" algn="tl" rotWithShape="0">
              <a:srgbClr val="333333">
                <a:alpha val="65000"/>
              </a:srgbClr>
            </a:outerShdw>
          </a:effectLst>
        </p:spPr>
      </p:pic>
      <p:pic>
        <p:nvPicPr>
          <p:cNvPr id="1028" name="Picture 4" descr="C:\Users\Максим\Documents\Детский сад\фото ролевая игра\DSC01570.JPG"/>
          <p:cNvPicPr>
            <a:picLocks noChangeAspect="1" noChangeArrowheads="1"/>
          </p:cNvPicPr>
          <p:nvPr/>
        </p:nvPicPr>
        <p:blipFill>
          <a:blip r:embed="rId5" cstate="print"/>
          <a:srcRect/>
          <a:stretch>
            <a:fillRect/>
          </a:stretch>
        </p:blipFill>
        <p:spPr bwMode="auto">
          <a:xfrm>
            <a:off x="5214942" y="4143380"/>
            <a:ext cx="3143272" cy="2405638"/>
          </a:xfrm>
          <a:prstGeom prst="rect">
            <a:avLst/>
          </a:prstGeom>
          <a:ln>
            <a:solidFill>
              <a:schemeClr val="accent1"/>
            </a:solidFill>
          </a:ln>
          <a:effectLst>
            <a:outerShdw blurRad="292100" dist="139700" dir="2700000" algn="tl" rotWithShape="0">
              <a:srgbClr val="333333">
                <a:alpha val="65000"/>
              </a:srgbClr>
            </a:outerShdw>
          </a:effectLst>
        </p:spPr>
      </p:pic>
      <p:pic>
        <p:nvPicPr>
          <p:cNvPr id="1029" name="Picture 5" descr="C:\Users\Максим\Documents\Детский сад\фото ролевая игра\DSC01573.JPG"/>
          <p:cNvPicPr>
            <a:picLocks noChangeAspect="1" noChangeArrowheads="1"/>
          </p:cNvPicPr>
          <p:nvPr/>
        </p:nvPicPr>
        <p:blipFill>
          <a:blip r:embed="rId6" cstate="print"/>
          <a:srcRect/>
          <a:stretch>
            <a:fillRect/>
          </a:stretch>
        </p:blipFill>
        <p:spPr bwMode="auto">
          <a:xfrm rot="5400000">
            <a:off x="4786313" y="1571613"/>
            <a:ext cx="2786082" cy="1928825"/>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69509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8930"/>
            <a:ext cx="9286908" cy="6866930"/>
          </a:xfrm>
          <a:prstGeom prst="rect">
            <a:avLst/>
          </a:prstGeom>
          <a:noFill/>
        </p:spPr>
      </p:pic>
      <p:sp>
        <p:nvSpPr>
          <p:cNvPr id="11" name="Прямоугольник 10"/>
          <p:cNvSpPr/>
          <p:nvPr/>
        </p:nvSpPr>
        <p:spPr>
          <a:xfrm>
            <a:off x="2000232" y="571480"/>
            <a:ext cx="6929454" cy="5262979"/>
          </a:xfrm>
          <a:prstGeom prst="rect">
            <a:avLst/>
          </a:prstGeom>
        </p:spPr>
        <p:txBody>
          <a:bodyPr wrap="square">
            <a:spAutoFit/>
          </a:bodyPr>
          <a:lstStyle/>
          <a:p>
            <a:pPr algn="ctr"/>
            <a:r>
              <a:rPr lang="ru-RU" sz="2400" b="1" dirty="0" smtClean="0">
                <a:solidFill>
                  <a:schemeClr val="accent1">
                    <a:lumMod val="50000"/>
                  </a:schemeClr>
                </a:solidFill>
              </a:rPr>
              <a:t>Цель проекта: </a:t>
            </a:r>
            <a:r>
              <a:rPr lang="ru-RU" sz="2400" dirty="0" smtClean="0">
                <a:solidFill>
                  <a:schemeClr val="accent1">
                    <a:lumMod val="50000"/>
                  </a:schemeClr>
                </a:solidFill>
                <a:latin typeface="Times New Roman" pitchFamily="18" charset="0"/>
                <a:cs typeface="Times New Roman" pitchFamily="18" charset="0"/>
              </a:rPr>
              <a:t>развитие социальной компетентности детей дошкольного возраста посредствам сюжетно-ролевой игры «Салон красоты». </a:t>
            </a:r>
          </a:p>
          <a:p>
            <a:endParaRPr lang="ru-RU" sz="2400" b="1" i="1" dirty="0" smtClean="0">
              <a:solidFill>
                <a:schemeClr val="accent1">
                  <a:lumMod val="50000"/>
                </a:schemeClr>
              </a:solidFill>
            </a:endParaRPr>
          </a:p>
          <a:p>
            <a:endParaRPr lang="ru-RU" sz="2400" b="1" i="1" dirty="0" smtClean="0">
              <a:solidFill>
                <a:schemeClr val="accent1">
                  <a:lumMod val="50000"/>
                </a:schemeClr>
              </a:solidFill>
            </a:endParaRPr>
          </a:p>
          <a:p>
            <a:pPr algn="ctr"/>
            <a:r>
              <a:rPr lang="ru-RU" sz="2400" b="1" dirty="0" smtClean="0">
                <a:solidFill>
                  <a:schemeClr val="accent1">
                    <a:lumMod val="50000"/>
                  </a:schemeClr>
                </a:solidFill>
              </a:rPr>
              <a:t>Задачи: </a:t>
            </a:r>
          </a:p>
          <a:p>
            <a:pPr algn="ctr"/>
            <a:r>
              <a:rPr lang="ru-RU" sz="2400" dirty="0" smtClean="0">
                <a:solidFill>
                  <a:schemeClr val="accent1">
                    <a:lumMod val="50000"/>
                  </a:schemeClr>
                </a:solidFill>
              </a:rPr>
              <a:t>1</a:t>
            </a:r>
            <a:r>
              <a:rPr lang="ru-RU" sz="2400" dirty="0" smtClean="0">
                <a:solidFill>
                  <a:schemeClr val="accent1">
                    <a:lumMod val="50000"/>
                  </a:schemeClr>
                </a:solidFill>
                <a:latin typeface="Times New Roman" pitchFamily="18" charset="0"/>
                <a:cs typeface="Times New Roman" pitchFamily="18" charset="0"/>
              </a:rPr>
              <a:t>. </a:t>
            </a:r>
            <a:r>
              <a:rPr lang="en-US" sz="2400" dirty="0" smtClean="0">
                <a:solidFill>
                  <a:schemeClr val="accent1">
                    <a:lumMod val="50000"/>
                  </a:schemeClr>
                </a:solidFill>
                <a:latin typeface="Times New Roman" pitchFamily="18" charset="0"/>
                <a:cs typeface="Times New Roman" pitchFamily="18" charset="0"/>
              </a:rPr>
              <a:t>C</a:t>
            </a:r>
            <a:r>
              <a:rPr lang="ru-RU" sz="2400" dirty="0" smtClean="0">
                <a:solidFill>
                  <a:schemeClr val="accent1">
                    <a:lumMod val="50000"/>
                  </a:schemeClr>
                </a:solidFill>
                <a:latin typeface="Times New Roman" pitchFamily="18" charset="0"/>
                <a:cs typeface="Times New Roman" pitchFamily="18" charset="0"/>
              </a:rPr>
              <a:t>формировать игровые умения детей посредствам организации сюжетно-ролевой игры «Салон красоты». </a:t>
            </a:r>
          </a:p>
          <a:p>
            <a:pPr algn="ctr"/>
            <a:r>
              <a:rPr lang="ru-RU" sz="2400" dirty="0" smtClean="0">
                <a:solidFill>
                  <a:schemeClr val="accent1">
                    <a:lumMod val="50000"/>
                  </a:schemeClr>
                </a:solidFill>
                <a:latin typeface="Times New Roman" pitchFamily="18" charset="0"/>
                <a:cs typeface="Times New Roman" pitchFamily="18" charset="0"/>
              </a:rPr>
              <a:t>2. </a:t>
            </a:r>
            <a:r>
              <a:rPr lang="en-US" sz="2400" dirty="0" smtClean="0">
                <a:solidFill>
                  <a:schemeClr val="accent1">
                    <a:lumMod val="50000"/>
                  </a:schemeClr>
                </a:solidFill>
                <a:latin typeface="Times New Roman" pitchFamily="18" charset="0"/>
                <a:cs typeface="Times New Roman" pitchFamily="18" charset="0"/>
              </a:rPr>
              <a:t>C</a:t>
            </a:r>
            <a:r>
              <a:rPr lang="ru-RU" sz="2400" dirty="0" err="1" smtClean="0">
                <a:solidFill>
                  <a:schemeClr val="accent1">
                    <a:lumMod val="50000"/>
                  </a:schemeClr>
                </a:solidFill>
                <a:latin typeface="Times New Roman" pitchFamily="18" charset="0"/>
                <a:cs typeface="Times New Roman" pitchFamily="18" charset="0"/>
              </a:rPr>
              <a:t>пособствовать</a:t>
            </a:r>
            <a:r>
              <a:rPr lang="ru-RU" sz="2400" dirty="0" smtClean="0">
                <a:solidFill>
                  <a:schemeClr val="accent1">
                    <a:lumMod val="50000"/>
                  </a:schemeClr>
                </a:solidFill>
                <a:latin typeface="Times New Roman" pitchFamily="18" charset="0"/>
                <a:cs typeface="Times New Roman" pitchFamily="18" charset="0"/>
              </a:rPr>
              <a:t> социально-личностному развитию и интересу детей к сфере трудовой деятельности человека. </a:t>
            </a:r>
          </a:p>
          <a:p>
            <a:pPr algn="ctr"/>
            <a:r>
              <a:rPr lang="ru-RU" sz="2400" dirty="0" smtClean="0">
                <a:solidFill>
                  <a:schemeClr val="accent1">
                    <a:lumMod val="50000"/>
                  </a:schemeClr>
                </a:solidFill>
                <a:latin typeface="Times New Roman" pitchFamily="18" charset="0"/>
                <a:cs typeface="Times New Roman" pitchFamily="18" charset="0"/>
              </a:rPr>
              <a:t>3. Воспитывать уважение к труду взрослых.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graphicFrame>
        <p:nvGraphicFramePr>
          <p:cNvPr id="3" name="Таблица 2"/>
          <p:cNvGraphicFramePr>
            <a:graphicFrameLocks noGrp="1"/>
          </p:cNvGraphicFramePr>
          <p:nvPr>
            <p:extLst>
              <p:ext uri="{D42A27DB-BD31-4B8C-83A1-F6EECF244321}">
                <p14:modId xmlns="" xmlns:p14="http://schemas.microsoft.com/office/powerpoint/2010/main" val="1839794032"/>
              </p:ext>
            </p:extLst>
          </p:nvPr>
        </p:nvGraphicFramePr>
        <p:xfrm>
          <a:off x="1500166" y="1071546"/>
          <a:ext cx="7425160" cy="5010387"/>
        </p:xfrm>
        <a:graphic>
          <a:graphicData uri="http://schemas.openxmlformats.org/drawingml/2006/table">
            <a:tbl>
              <a:tblPr firstRow="1" bandRow="1">
                <a:tableStyleId>{5C22544A-7EE6-4342-B048-85BDC9FD1C3A}</a:tableStyleId>
              </a:tblPr>
              <a:tblGrid>
                <a:gridCol w="1112487"/>
                <a:gridCol w="2316383"/>
                <a:gridCol w="2140000"/>
                <a:gridCol w="1856290"/>
              </a:tblGrid>
              <a:tr h="624869">
                <a:tc>
                  <a:txBody>
                    <a:bodyPr/>
                    <a:lstStyle/>
                    <a:p>
                      <a:pPr algn="ctr"/>
                      <a:r>
                        <a:rPr lang="ru-RU" sz="1600" dirty="0" smtClean="0"/>
                        <a:t>Этапы</a:t>
                      </a:r>
                      <a:endParaRPr lang="ru-RU" sz="1600" dirty="0"/>
                    </a:p>
                  </a:txBody>
                  <a:tcPr/>
                </a:tc>
                <a:tc>
                  <a:txBody>
                    <a:bodyPr/>
                    <a:lstStyle/>
                    <a:p>
                      <a:pPr algn="ctr"/>
                      <a:r>
                        <a:rPr lang="ru-RU" sz="1600" dirty="0" smtClean="0"/>
                        <a:t>Задачи</a:t>
                      </a:r>
                      <a:endParaRPr lang="ru-RU" sz="1600" dirty="0"/>
                    </a:p>
                  </a:txBody>
                  <a:tcPr/>
                </a:tc>
                <a:tc>
                  <a:txBody>
                    <a:bodyPr/>
                    <a:lstStyle/>
                    <a:p>
                      <a:pPr algn="ctr"/>
                      <a:r>
                        <a:rPr lang="ru-RU" sz="1600" dirty="0" smtClean="0"/>
                        <a:t>Деятельность педагога</a:t>
                      </a:r>
                      <a:endParaRPr lang="ru-RU" sz="1600" dirty="0"/>
                    </a:p>
                  </a:txBody>
                  <a:tcPr/>
                </a:tc>
                <a:tc>
                  <a:txBody>
                    <a:bodyPr/>
                    <a:lstStyle/>
                    <a:p>
                      <a:pPr algn="ctr"/>
                      <a:r>
                        <a:rPr lang="ru-RU" sz="1600" dirty="0" smtClean="0"/>
                        <a:t>Деятельность детей</a:t>
                      </a:r>
                      <a:endParaRPr lang="ru-RU" sz="1600" dirty="0"/>
                    </a:p>
                  </a:txBody>
                  <a:tcPr/>
                </a:tc>
              </a:tr>
              <a:tr h="4385518">
                <a:tc>
                  <a:txBody>
                    <a:bodyPr/>
                    <a:lstStyle/>
                    <a:p>
                      <a:pPr algn="just"/>
                      <a:r>
                        <a:rPr lang="ru-RU" sz="1400" dirty="0" smtClean="0"/>
                        <a:t>Подготовительный</a:t>
                      </a:r>
                      <a:endParaRPr lang="ru-RU" sz="1400" dirty="0"/>
                    </a:p>
                  </a:txBody>
                  <a:tcPr/>
                </a:tc>
                <a:tc>
                  <a:txBody>
                    <a:bodyPr/>
                    <a:lstStyle/>
                    <a:p>
                      <a:r>
                        <a:rPr lang="ru-RU" sz="1400" dirty="0" smtClean="0"/>
                        <a:t>1.Выбрать участников проекта.</a:t>
                      </a:r>
                    </a:p>
                    <a:p>
                      <a:r>
                        <a:rPr lang="ru-RU" sz="1400" dirty="0" smtClean="0"/>
                        <a:t>2.Сформулировать цель и задачи проекта.</a:t>
                      </a:r>
                    </a:p>
                    <a:p>
                      <a:pPr algn="l"/>
                      <a:r>
                        <a:rPr lang="ru-RU" sz="1400" dirty="0" smtClean="0"/>
                        <a:t>2. Проанализировать возможные проблемы реализации проекта.</a:t>
                      </a:r>
                    </a:p>
                    <a:p>
                      <a:r>
                        <a:rPr lang="ru-RU" sz="1400" dirty="0" smtClean="0"/>
                        <a:t>3. Подобрать диагностический инструментарий для апробации.</a:t>
                      </a:r>
                    </a:p>
                    <a:p>
                      <a:r>
                        <a:rPr lang="ru-RU" sz="1400" dirty="0" smtClean="0"/>
                        <a:t>4.Систематизировать имеющуюся информацию.</a:t>
                      </a:r>
                    </a:p>
                    <a:p>
                      <a:r>
                        <a:rPr lang="ru-RU" sz="1400" dirty="0" smtClean="0"/>
                        <a:t>5.Обсудить альтернативы.</a:t>
                      </a:r>
                    </a:p>
                    <a:p>
                      <a:r>
                        <a:rPr lang="ru-RU" sz="1400" dirty="0" smtClean="0"/>
                        <a:t>6.Выбрать оптимальный вариант.</a:t>
                      </a:r>
                    </a:p>
                    <a:p>
                      <a:r>
                        <a:rPr lang="ru-RU" sz="1400" dirty="0" smtClean="0"/>
                        <a:t>7.Уточнить планы дальнейшей деятельности.</a:t>
                      </a:r>
                      <a:endParaRPr lang="ru-RU" sz="1400" dirty="0"/>
                    </a:p>
                  </a:txBody>
                  <a:tcPr/>
                </a:tc>
                <a:tc>
                  <a:txBody>
                    <a:bodyPr/>
                    <a:lstStyle/>
                    <a:p>
                      <a:r>
                        <a:rPr lang="ru-RU" sz="1400" dirty="0" smtClean="0"/>
                        <a:t>1.Подбор методического сопровождения для осуществления проектной деятельности.</a:t>
                      </a:r>
                    </a:p>
                    <a:p>
                      <a:r>
                        <a:rPr lang="ru-RU" sz="1400" dirty="0" smtClean="0"/>
                        <a:t>2.Разработка планов взаимодействия участников педагогического процесса.</a:t>
                      </a:r>
                    </a:p>
                    <a:p>
                      <a:r>
                        <a:rPr lang="ru-RU" sz="1400" dirty="0" smtClean="0"/>
                        <a:t>3.Синтез и анализ идей.</a:t>
                      </a:r>
                      <a:endParaRPr lang="ru-RU" sz="1400" dirty="0"/>
                    </a:p>
                  </a:txBody>
                  <a:tcPr/>
                </a:tc>
                <a:tc>
                  <a:txBody>
                    <a:bodyPr/>
                    <a:lstStyle/>
                    <a:p>
                      <a:r>
                        <a:rPr lang="ru-RU" sz="1400" dirty="0" smtClean="0"/>
                        <a:t>1. Вхождение в проблему.</a:t>
                      </a:r>
                    </a:p>
                    <a:p>
                      <a:r>
                        <a:rPr lang="ru-RU" sz="1400" dirty="0" smtClean="0"/>
                        <a:t>2. Вживаются в игровую ситуацию.</a:t>
                      </a:r>
                    </a:p>
                    <a:p>
                      <a:r>
                        <a:rPr lang="ru-RU" sz="1400" dirty="0" smtClean="0"/>
                        <a:t>3.Осознают и воспринимают проблему.</a:t>
                      </a:r>
                    </a:p>
                    <a:p>
                      <a:r>
                        <a:rPr lang="ru-RU" sz="1400" dirty="0" smtClean="0"/>
                        <a:t>4.Принимают задачи проекта.</a:t>
                      </a:r>
                      <a:endParaRPr lang="ru-RU" sz="1400" dirty="0"/>
                    </a:p>
                  </a:txBody>
                  <a:tcPr/>
                </a:tc>
              </a:tr>
            </a:tbl>
          </a:graphicData>
        </a:graphic>
      </p:graphicFrame>
      <p:sp>
        <p:nvSpPr>
          <p:cNvPr id="4" name="Прямоугольник 3"/>
          <p:cNvSpPr/>
          <p:nvPr/>
        </p:nvSpPr>
        <p:spPr>
          <a:xfrm>
            <a:off x="1619672" y="136929"/>
            <a:ext cx="7425160" cy="646331"/>
          </a:xfrm>
          <a:prstGeom prst="rect">
            <a:avLst/>
          </a:prstGeom>
        </p:spPr>
        <p:txBody>
          <a:bodyPr wrap="square">
            <a:spAutoFit/>
          </a:bodyPr>
          <a:lstStyle/>
          <a:p>
            <a:pPr algn="ctr"/>
            <a:r>
              <a:rPr lang="ru-RU" b="1" dirty="0">
                <a:solidFill>
                  <a:schemeClr val="accent1">
                    <a:lumMod val="50000"/>
                  </a:schemeClr>
                </a:solidFill>
              </a:rPr>
              <a:t>Этапы реализации проекта.</a:t>
            </a:r>
          </a:p>
          <a:p>
            <a:pPr algn="ctr"/>
            <a:r>
              <a:rPr lang="ru-RU" b="1" dirty="0">
                <a:solidFill>
                  <a:schemeClr val="accent1">
                    <a:lumMod val="50000"/>
                  </a:schemeClr>
                </a:solidFill>
              </a:rPr>
              <a:t>1 этап – подготовительный: 01.02.2016 – 29.02.2016 учебный год.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graphicFrame>
        <p:nvGraphicFramePr>
          <p:cNvPr id="3" name="Таблица 2"/>
          <p:cNvGraphicFramePr>
            <a:graphicFrameLocks noGrp="1"/>
          </p:cNvGraphicFramePr>
          <p:nvPr>
            <p:extLst>
              <p:ext uri="{D42A27DB-BD31-4B8C-83A1-F6EECF244321}">
                <p14:modId xmlns="" xmlns:p14="http://schemas.microsoft.com/office/powerpoint/2010/main" val="367439144"/>
              </p:ext>
            </p:extLst>
          </p:nvPr>
        </p:nvGraphicFramePr>
        <p:xfrm>
          <a:off x="1571604" y="1071546"/>
          <a:ext cx="7353152" cy="4649336"/>
        </p:xfrm>
        <a:graphic>
          <a:graphicData uri="http://schemas.openxmlformats.org/drawingml/2006/table">
            <a:tbl>
              <a:tblPr firstRow="1" bandRow="1">
                <a:tableStyleId>{5C22544A-7EE6-4342-B048-85BDC9FD1C3A}</a:tableStyleId>
              </a:tblPr>
              <a:tblGrid>
                <a:gridCol w="1000132"/>
                <a:gridCol w="1785950"/>
                <a:gridCol w="2286016"/>
                <a:gridCol w="2281054"/>
              </a:tblGrid>
              <a:tr h="504056">
                <a:tc>
                  <a:txBody>
                    <a:bodyPr/>
                    <a:lstStyle/>
                    <a:p>
                      <a:pPr algn="ctr"/>
                      <a:r>
                        <a:rPr lang="ru-RU" sz="1600" dirty="0" smtClean="0"/>
                        <a:t>Этапы</a:t>
                      </a:r>
                      <a:endParaRPr lang="ru-RU" sz="1600" dirty="0"/>
                    </a:p>
                  </a:txBody>
                  <a:tcPr/>
                </a:tc>
                <a:tc>
                  <a:txBody>
                    <a:bodyPr/>
                    <a:lstStyle/>
                    <a:p>
                      <a:pPr algn="ctr"/>
                      <a:r>
                        <a:rPr lang="ru-RU" sz="1600" dirty="0" smtClean="0"/>
                        <a:t>Задачи</a:t>
                      </a:r>
                      <a:endParaRPr lang="ru-RU" sz="1600" dirty="0"/>
                    </a:p>
                  </a:txBody>
                  <a:tcPr/>
                </a:tc>
                <a:tc>
                  <a:txBody>
                    <a:bodyPr/>
                    <a:lstStyle/>
                    <a:p>
                      <a:pPr algn="ctr"/>
                      <a:r>
                        <a:rPr lang="ru-RU" sz="1600" dirty="0" smtClean="0"/>
                        <a:t>Деятельность педагога</a:t>
                      </a:r>
                      <a:endParaRPr lang="ru-RU" sz="1600" dirty="0"/>
                    </a:p>
                  </a:txBody>
                  <a:tcPr/>
                </a:tc>
                <a:tc>
                  <a:txBody>
                    <a:bodyPr/>
                    <a:lstStyle/>
                    <a:p>
                      <a:pPr algn="ctr"/>
                      <a:r>
                        <a:rPr lang="ru-RU" sz="1600" dirty="0" smtClean="0"/>
                        <a:t>Деятельность детей</a:t>
                      </a:r>
                      <a:endParaRPr lang="ru-RU" sz="1600" dirty="0"/>
                    </a:p>
                  </a:txBody>
                  <a:tcPr/>
                </a:tc>
              </a:tr>
              <a:tr h="383338">
                <a:tc>
                  <a:txBody>
                    <a:bodyPr/>
                    <a:lstStyle/>
                    <a:p>
                      <a:r>
                        <a:rPr lang="ru-RU" sz="1400" dirty="0" smtClean="0"/>
                        <a:t>Основной</a:t>
                      </a:r>
                      <a:endParaRPr lang="ru-RU" sz="1400" dirty="0"/>
                    </a:p>
                  </a:txBody>
                  <a:tcPr/>
                </a:tc>
                <a:tc>
                  <a:txBody>
                    <a:bodyPr/>
                    <a:lstStyle/>
                    <a:p>
                      <a:r>
                        <a:rPr lang="ru-RU" sz="1400" dirty="0" smtClean="0"/>
                        <a:t>1.Апробировать проект.</a:t>
                      </a:r>
                    </a:p>
                    <a:p>
                      <a:r>
                        <a:rPr lang="ru-RU" sz="1400" dirty="0" smtClean="0"/>
                        <a:t>2.Апробировать диагностический инструментарий.</a:t>
                      </a:r>
                      <a:endParaRPr lang="ru-RU" sz="1400" dirty="0"/>
                    </a:p>
                  </a:txBody>
                  <a:tcPr/>
                </a:tc>
                <a:tc>
                  <a:txBody>
                    <a:bodyPr/>
                    <a:lstStyle/>
                    <a:p>
                      <a:r>
                        <a:rPr lang="ru-RU" sz="1400" dirty="0" smtClean="0"/>
                        <a:t>1.Работа над оформлением проекта.</a:t>
                      </a:r>
                    </a:p>
                    <a:p>
                      <a:r>
                        <a:rPr lang="ru-RU" sz="1400" dirty="0" smtClean="0"/>
                        <a:t>2.Создание предметно-развивающей среды.</a:t>
                      </a:r>
                    </a:p>
                    <a:p>
                      <a:r>
                        <a:rPr lang="ru-RU" sz="1400" dirty="0" smtClean="0"/>
                        <a:t>3.Оформление уголков для родителей.</a:t>
                      </a:r>
                    </a:p>
                    <a:p>
                      <a:r>
                        <a:rPr lang="ru-RU" sz="1400" dirty="0" smtClean="0"/>
                        <a:t>4.Анализ выполнения проекта, достигнутых результатов (успехов и неудач).</a:t>
                      </a:r>
                      <a:endParaRPr lang="ru-RU" sz="1400" dirty="0"/>
                    </a:p>
                  </a:txBody>
                  <a:tcPr/>
                </a:tc>
                <a:tc>
                  <a:txBody>
                    <a:bodyPr/>
                    <a:lstStyle/>
                    <a:p>
                      <a:r>
                        <a:rPr lang="ru-RU" sz="1400" dirty="0" smtClean="0"/>
                        <a:t>1.Определяют деятельность, в которой бы хотели участвовать.</a:t>
                      </a:r>
                    </a:p>
                    <a:p>
                      <a:r>
                        <a:rPr lang="ru-RU" sz="1400" dirty="0" smtClean="0"/>
                        <a:t>2.Обогащают знания о трудовой деятельности взрослых.</a:t>
                      </a:r>
                    </a:p>
                    <a:p>
                      <a:r>
                        <a:rPr lang="ru-RU" sz="1400" dirty="0" smtClean="0"/>
                        <a:t>3.Участвуют в обсуждении игровых ситуаций, моделировании.</a:t>
                      </a:r>
                    </a:p>
                    <a:p>
                      <a:r>
                        <a:rPr lang="ru-RU" sz="1400" dirty="0" smtClean="0"/>
                        <a:t>4.Участвуют в сюжетно-ролевой игре, едином игровом пространстве, распределяясь по ролям, экскурсиях.</a:t>
                      </a:r>
                    </a:p>
                    <a:p>
                      <a:r>
                        <a:rPr lang="ru-RU" sz="1400" dirty="0" smtClean="0"/>
                        <a:t>5.Обогащают социальный опыт через взаимодействие с воспитанниками разного возраста, взрослыми.</a:t>
                      </a:r>
                      <a:endParaRPr lang="ru-RU" sz="1400" dirty="0"/>
                    </a:p>
                  </a:txBody>
                  <a:tcPr/>
                </a:tc>
              </a:tr>
            </a:tbl>
          </a:graphicData>
        </a:graphic>
      </p:graphicFrame>
      <p:sp>
        <p:nvSpPr>
          <p:cNvPr id="2" name="Прямоугольник 1"/>
          <p:cNvSpPr/>
          <p:nvPr/>
        </p:nvSpPr>
        <p:spPr>
          <a:xfrm>
            <a:off x="2071670" y="428604"/>
            <a:ext cx="6552225" cy="369332"/>
          </a:xfrm>
          <a:prstGeom prst="rect">
            <a:avLst/>
          </a:prstGeom>
        </p:spPr>
        <p:txBody>
          <a:bodyPr wrap="square">
            <a:spAutoFit/>
          </a:bodyPr>
          <a:lstStyle/>
          <a:p>
            <a:r>
              <a:rPr lang="ru-RU" b="1" dirty="0">
                <a:solidFill>
                  <a:schemeClr val="accent1">
                    <a:lumMod val="50000"/>
                  </a:schemeClr>
                </a:solidFill>
              </a:rPr>
              <a:t>2 этап – основной: 01.03.2016 – 31.03.2016 учебный год.</a:t>
            </a:r>
          </a:p>
        </p:txBody>
      </p:sp>
    </p:spTree>
    <p:extLst>
      <p:ext uri="{BB962C8B-B14F-4D97-AF65-F5344CB8AC3E}">
        <p14:creationId xmlns="" xmlns:p14="http://schemas.microsoft.com/office/powerpoint/2010/main" val="3370138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graphicFrame>
        <p:nvGraphicFramePr>
          <p:cNvPr id="3" name="Таблица 2"/>
          <p:cNvGraphicFramePr>
            <a:graphicFrameLocks noGrp="1"/>
          </p:cNvGraphicFramePr>
          <p:nvPr>
            <p:extLst>
              <p:ext uri="{D42A27DB-BD31-4B8C-83A1-F6EECF244321}">
                <p14:modId xmlns="" xmlns:p14="http://schemas.microsoft.com/office/powerpoint/2010/main" val="2971626268"/>
              </p:ext>
            </p:extLst>
          </p:nvPr>
        </p:nvGraphicFramePr>
        <p:xfrm>
          <a:off x="1643042" y="1142984"/>
          <a:ext cx="7353152" cy="3017520"/>
        </p:xfrm>
        <a:graphic>
          <a:graphicData uri="http://schemas.openxmlformats.org/drawingml/2006/table">
            <a:tbl>
              <a:tblPr firstRow="1" bandRow="1">
                <a:tableStyleId>{5C22544A-7EE6-4342-B048-85BDC9FD1C3A}</a:tableStyleId>
              </a:tblPr>
              <a:tblGrid>
                <a:gridCol w="1101698"/>
                <a:gridCol w="2293919"/>
                <a:gridCol w="2119247"/>
                <a:gridCol w="1838288"/>
              </a:tblGrid>
              <a:tr h="504056">
                <a:tc>
                  <a:txBody>
                    <a:bodyPr/>
                    <a:lstStyle/>
                    <a:p>
                      <a:pPr algn="ctr"/>
                      <a:r>
                        <a:rPr lang="ru-RU" sz="1600" dirty="0" smtClean="0"/>
                        <a:t>Этапы</a:t>
                      </a:r>
                      <a:endParaRPr lang="ru-RU" sz="1600" dirty="0"/>
                    </a:p>
                  </a:txBody>
                  <a:tcPr/>
                </a:tc>
                <a:tc>
                  <a:txBody>
                    <a:bodyPr/>
                    <a:lstStyle/>
                    <a:p>
                      <a:pPr algn="ctr"/>
                      <a:r>
                        <a:rPr lang="ru-RU" sz="1600" dirty="0" smtClean="0"/>
                        <a:t>Задачи</a:t>
                      </a:r>
                      <a:endParaRPr lang="ru-RU" sz="1600" dirty="0"/>
                    </a:p>
                  </a:txBody>
                  <a:tcPr/>
                </a:tc>
                <a:tc>
                  <a:txBody>
                    <a:bodyPr/>
                    <a:lstStyle/>
                    <a:p>
                      <a:pPr algn="ctr"/>
                      <a:r>
                        <a:rPr lang="ru-RU" sz="1600" dirty="0" smtClean="0"/>
                        <a:t>Деятельность педагога</a:t>
                      </a:r>
                      <a:endParaRPr lang="ru-RU" sz="1600" dirty="0"/>
                    </a:p>
                  </a:txBody>
                  <a:tcPr/>
                </a:tc>
                <a:tc>
                  <a:txBody>
                    <a:bodyPr/>
                    <a:lstStyle/>
                    <a:p>
                      <a:pPr algn="ctr"/>
                      <a:r>
                        <a:rPr lang="ru-RU" sz="1600" dirty="0" smtClean="0"/>
                        <a:t>Деятельность детей</a:t>
                      </a:r>
                      <a:endParaRPr lang="ru-RU" sz="1600" dirty="0"/>
                    </a:p>
                  </a:txBody>
                  <a:tcPr/>
                </a:tc>
              </a:tr>
              <a:tr h="383338">
                <a:tc>
                  <a:txBody>
                    <a:bodyPr/>
                    <a:lstStyle/>
                    <a:p>
                      <a:r>
                        <a:rPr lang="ru-RU" sz="1400" dirty="0" smtClean="0"/>
                        <a:t>Заключительный</a:t>
                      </a:r>
                      <a:endParaRPr lang="ru-RU" sz="1400" dirty="0"/>
                    </a:p>
                  </a:txBody>
                  <a:tcPr/>
                </a:tc>
                <a:tc>
                  <a:txBody>
                    <a:bodyPr/>
                    <a:lstStyle/>
                    <a:p>
                      <a:r>
                        <a:rPr lang="ru-RU" sz="1400" dirty="0" smtClean="0"/>
                        <a:t>Заключительный</a:t>
                      </a:r>
                    </a:p>
                    <a:p>
                      <a:r>
                        <a:rPr lang="ru-RU" sz="1400" dirty="0" smtClean="0"/>
                        <a:t>1.Обосновать процесс проектирования.</a:t>
                      </a:r>
                    </a:p>
                    <a:p>
                      <a:r>
                        <a:rPr lang="ru-RU" sz="1400" dirty="0" smtClean="0"/>
                        <a:t>2.Обработать полученные результаты, дать оценку.</a:t>
                      </a:r>
                      <a:endParaRPr lang="ru-RU" sz="1400" dirty="0"/>
                    </a:p>
                  </a:txBody>
                  <a:tcPr/>
                </a:tc>
                <a:tc>
                  <a:txBody>
                    <a:bodyPr/>
                    <a:lstStyle/>
                    <a:p>
                      <a:r>
                        <a:rPr lang="ru-RU" sz="1400" dirty="0" smtClean="0"/>
                        <a:t>1.Презентация проекта на методическом часе.</a:t>
                      </a:r>
                    </a:p>
                    <a:p>
                      <a:r>
                        <a:rPr lang="ru-RU" sz="1400" dirty="0" smtClean="0"/>
                        <a:t>2.Участие в коллективном анализе и оценке результатов проекта.</a:t>
                      </a:r>
                      <a:endParaRPr lang="ru-RU" sz="1400" dirty="0"/>
                    </a:p>
                  </a:txBody>
                  <a:tcPr/>
                </a:tc>
                <a:tc>
                  <a:txBody>
                    <a:bodyPr/>
                    <a:lstStyle/>
                    <a:p>
                      <a:r>
                        <a:rPr lang="ru-RU" sz="1400" dirty="0" smtClean="0"/>
                        <a:t>1.Понимают значение данной деятельности.</a:t>
                      </a:r>
                    </a:p>
                    <a:p>
                      <a:r>
                        <a:rPr lang="ru-RU" sz="1400" dirty="0" smtClean="0"/>
                        <a:t>2.Понимают значение денег.</a:t>
                      </a:r>
                    </a:p>
                    <a:p>
                      <a:r>
                        <a:rPr lang="ru-RU" sz="1400" dirty="0" smtClean="0"/>
                        <a:t>2.Оформляют свои творческие работы «Прайс услуг», альбом «Модели причесок», «Ногтевой сервис».</a:t>
                      </a:r>
                      <a:endParaRPr lang="ru-RU" sz="1400" dirty="0"/>
                    </a:p>
                  </a:txBody>
                  <a:tcPr/>
                </a:tc>
              </a:tr>
            </a:tbl>
          </a:graphicData>
        </a:graphic>
      </p:graphicFrame>
      <p:sp>
        <p:nvSpPr>
          <p:cNvPr id="2" name="Прямоугольник 1"/>
          <p:cNvSpPr/>
          <p:nvPr/>
        </p:nvSpPr>
        <p:spPr>
          <a:xfrm>
            <a:off x="1928794" y="357166"/>
            <a:ext cx="6737401" cy="369332"/>
          </a:xfrm>
          <a:prstGeom prst="rect">
            <a:avLst/>
          </a:prstGeom>
        </p:spPr>
        <p:txBody>
          <a:bodyPr wrap="square">
            <a:spAutoFit/>
          </a:bodyPr>
          <a:lstStyle/>
          <a:p>
            <a:r>
              <a:rPr lang="ru-RU" b="1" dirty="0">
                <a:solidFill>
                  <a:schemeClr val="accent1">
                    <a:lumMod val="50000"/>
                  </a:schemeClr>
                </a:solidFill>
              </a:rPr>
              <a:t>3 этап – заключительный: 01.04.2016- 29.04.2016 учебный года.</a:t>
            </a:r>
          </a:p>
        </p:txBody>
      </p:sp>
    </p:spTree>
    <p:extLst>
      <p:ext uri="{BB962C8B-B14F-4D97-AF65-F5344CB8AC3E}">
        <p14:creationId xmlns="" xmlns:p14="http://schemas.microsoft.com/office/powerpoint/2010/main" val="365915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93689" y="154305"/>
            <a:ext cx="7416824" cy="369332"/>
          </a:xfrm>
          <a:prstGeom prst="rect">
            <a:avLst/>
          </a:prstGeom>
        </p:spPr>
        <p:txBody>
          <a:bodyPr wrap="square">
            <a:spAutoFit/>
          </a:bodyPr>
          <a:lstStyle/>
          <a:p>
            <a:r>
              <a:rPr lang="ru-RU" b="1" dirty="0">
                <a:solidFill>
                  <a:schemeClr val="accent1">
                    <a:lumMod val="50000"/>
                  </a:schemeClr>
                </a:solidFill>
              </a:rPr>
              <a:t>Методическое наполнение к сюжетно-ролевой игре «Салон красоты».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3282528376"/>
              </p:ext>
            </p:extLst>
          </p:nvPr>
        </p:nvGraphicFramePr>
        <p:xfrm>
          <a:off x="1793689" y="632043"/>
          <a:ext cx="7098792" cy="5913120"/>
        </p:xfrm>
        <a:graphic>
          <a:graphicData uri="http://schemas.openxmlformats.org/drawingml/2006/table">
            <a:tbl>
              <a:tblPr firstRow="1" bandRow="1">
                <a:tableStyleId>{5C22544A-7EE6-4342-B048-85BDC9FD1C3A}</a:tableStyleId>
              </a:tblPr>
              <a:tblGrid>
                <a:gridCol w="834097"/>
                <a:gridCol w="2715299"/>
                <a:gridCol w="2157873"/>
                <a:gridCol w="1391523"/>
              </a:tblGrid>
              <a:tr h="816791">
                <a:tc>
                  <a:txBody>
                    <a:bodyPr/>
                    <a:lstStyle/>
                    <a:p>
                      <a:pPr algn="ctr"/>
                      <a:r>
                        <a:rPr lang="ru-RU" sz="1600" dirty="0" smtClean="0"/>
                        <a:t>Месяц</a:t>
                      </a:r>
                      <a:endParaRPr lang="ru-RU" sz="1600" dirty="0"/>
                    </a:p>
                  </a:txBody>
                  <a:tcPr/>
                </a:tc>
                <a:tc>
                  <a:txBody>
                    <a:bodyPr/>
                    <a:lstStyle/>
                    <a:p>
                      <a:pPr algn="ctr"/>
                      <a:r>
                        <a:rPr lang="ru-RU" sz="1600" dirty="0" smtClean="0"/>
                        <a:t>Специально организованная деятельность</a:t>
                      </a:r>
                      <a:endParaRPr lang="ru-RU" sz="1600" dirty="0"/>
                    </a:p>
                  </a:txBody>
                  <a:tcPr/>
                </a:tc>
                <a:tc>
                  <a:txBody>
                    <a:bodyPr/>
                    <a:lstStyle/>
                    <a:p>
                      <a:pPr algn="ctr"/>
                      <a:r>
                        <a:rPr lang="ru-RU" sz="1600" dirty="0" smtClean="0"/>
                        <a:t>Совместная деятельность с детьми</a:t>
                      </a:r>
                      <a:endParaRPr lang="ru-RU" sz="1600" dirty="0"/>
                    </a:p>
                  </a:txBody>
                  <a:tcPr/>
                </a:tc>
                <a:tc>
                  <a:txBody>
                    <a:bodyPr/>
                    <a:lstStyle/>
                    <a:p>
                      <a:pPr algn="ctr"/>
                      <a:r>
                        <a:rPr lang="ru-RU" sz="1600" dirty="0" smtClean="0"/>
                        <a:t>Мотивация к игре</a:t>
                      </a:r>
                      <a:endParaRPr lang="ru-RU" sz="1600" dirty="0"/>
                    </a:p>
                  </a:txBody>
                  <a:tcPr/>
                </a:tc>
              </a:tr>
              <a:tr h="2843641">
                <a:tc>
                  <a:txBody>
                    <a:bodyPr/>
                    <a:lstStyle/>
                    <a:p>
                      <a:pPr algn="ctr"/>
                      <a:r>
                        <a:rPr lang="ru-RU" sz="1600" dirty="0" smtClean="0"/>
                        <a:t>Февраль</a:t>
                      </a:r>
                      <a:endParaRPr lang="ru-RU" sz="1600" dirty="0"/>
                    </a:p>
                  </a:txBody>
                  <a:tcPr vert="vert270"/>
                </a:tc>
                <a:tc>
                  <a:txBody>
                    <a:bodyPr/>
                    <a:lstStyle/>
                    <a:p>
                      <a:r>
                        <a:rPr lang="ru-RU" sz="1400" b="1" dirty="0" smtClean="0"/>
                        <a:t>Ознакомление с окружающим</a:t>
                      </a:r>
                    </a:p>
                    <a:p>
                      <a:r>
                        <a:rPr lang="ru-RU" sz="1400" dirty="0" smtClean="0"/>
                        <a:t>Тема: «Экскурсия в салон красоты».</a:t>
                      </a:r>
                    </a:p>
                    <a:p>
                      <a:r>
                        <a:rPr lang="ru-RU" sz="1400" b="1" dirty="0" smtClean="0"/>
                        <a:t>Развитие речи</a:t>
                      </a:r>
                    </a:p>
                    <a:p>
                      <a:r>
                        <a:rPr lang="ru-RU" sz="1400" dirty="0" smtClean="0"/>
                        <a:t>Тема: Составление рассказов из серии «Парикмахерская».</a:t>
                      </a:r>
                    </a:p>
                    <a:p>
                      <a:r>
                        <a:rPr lang="ru-RU" sz="1400" b="1" dirty="0" smtClean="0"/>
                        <a:t>Художественная литература</a:t>
                      </a:r>
                    </a:p>
                    <a:p>
                      <a:r>
                        <a:rPr lang="ru-RU" sz="1400" dirty="0" smtClean="0"/>
                        <a:t>Тема: Чтение стихотворения Д. Лившица «Клиент».</a:t>
                      </a:r>
                      <a:endParaRPr lang="ru-RU" sz="1400" dirty="0"/>
                    </a:p>
                  </a:txBody>
                  <a:tcPr/>
                </a:tc>
                <a:tc>
                  <a:txBody>
                    <a:bodyPr/>
                    <a:lstStyle/>
                    <a:p>
                      <a:r>
                        <a:rPr lang="ru-RU" sz="1400" dirty="0" smtClean="0"/>
                        <a:t>Рассматривание журналов.</a:t>
                      </a:r>
                    </a:p>
                    <a:p>
                      <a:r>
                        <a:rPr lang="ru-RU" sz="1400" dirty="0" smtClean="0"/>
                        <a:t>С/р игра «Парикмахерская».</a:t>
                      </a:r>
                    </a:p>
                    <a:p>
                      <a:r>
                        <a:rPr lang="ru-RU" sz="1400" dirty="0" smtClean="0"/>
                        <a:t>Д/и «Разложи по порядку».</a:t>
                      </a:r>
                    </a:p>
                    <a:p>
                      <a:r>
                        <a:rPr lang="ru-RU" sz="1400" dirty="0" smtClean="0"/>
                        <a:t>Беседа из личного опыта «Как я был(а) в парикмахерской».</a:t>
                      </a:r>
                    </a:p>
                    <a:p>
                      <a:r>
                        <a:rPr lang="ru-RU" sz="1400" dirty="0" smtClean="0"/>
                        <a:t>Изготовление рекламного щита.</a:t>
                      </a:r>
                    </a:p>
                    <a:p>
                      <a:r>
                        <a:rPr lang="ru-RU" sz="1400" dirty="0" smtClean="0"/>
                        <a:t>Обогащение игры новыми атрибутами.</a:t>
                      </a:r>
                      <a:endParaRPr lang="ru-RU" sz="1400" dirty="0"/>
                    </a:p>
                  </a:txBody>
                  <a:tcPr/>
                </a:tc>
                <a:tc>
                  <a:txBody>
                    <a:bodyPr/>
                    <a:lstStyle/>
                    <a:p>
                      <a:r>
                        <a:rPr lang="ru-RU" sz="1400" dirty="0" smtClean="0"/>
                        <a:t>Открытие «Салона красоты».</a:t>
                      </a:r>
                      <a:endParaRPr lang="ru-RU" sz="1400" dirty="0"/>
                    </a:p>
                  </a:txBody>
                  <a:tcPr/>
                </a:tc>
              </a:tr>
              <a:tr h="2208360">
                <a:tc>
                  <a:txBody>
                    <a:bodyPr/>
                    <a:lstStyle/>
                    <a:p>
                      <a:pPr algn="ctr"/>
                      <a:endParaRPr lang="ru-RU" sz="1600" dirty="0"/>
                    </a:p>
                  </a:txBody>
                  <a:tcPr vert="vert270"/>
                </a:tc>
                <a:tc>
                  <a:txBody>
                    <a:bodyPr/>
                    <a:lstStyle/>
                    <a:p>
                      <a:r>
                        <a:rPr lang="ru-RU" sz="1400" b="1" dirty="0" smtClean="0"/>
                        <a:t>Ознакомление с окружающим</a:t>
                      </a:r>
                    </a:p>
                    <a:p>
                      <a:r>
                        <a:rPr lang="ru-RU" sz="1400" dirty="0" smtClean="0"/>
                        <a:t>Тема: «Труд парикмахера».</a:t>
                      </a:r>
                    </a:p>
                    <a:p>
                      <a:r>
                        <a:rPr lang="ru-RU" sz="1400" b="1" dirty="0" smtClean="0"/>
                        <a:t>Развитие речи</a:t>
                      </a:r>
                    </a:p>
                    <a:p>
                      <a:r>
                        <a:rPr lang="ru-RU" sz="1400" dirty="0" smtClean="0"/>
                        <a:t>Тема: Рассматривание картины «Парикмахер» из серии «Кем быть?»</a:t>
                      </a:r>
                    </a:p>
                    <a:p>
                      <a:r>
                        <a:rPr lang="ru-RU" sz="1400" b="1" dirty="0" smtClean="0"/>
                        <a:t>Художественная литература</a:t>
                      </a:r>
                    </a:p>
                    <a:p>
                      <a:r>
                        <a:rPr lang="ru-RU" sz="1400" dirty="0" smtClean="0"/>
                        <a:t>Тема: Чтение рассказа Н. </a:t>
                      </a:r>
                      <a:r>
                        <a:rPr lang="ru-RU" sz="1400" dirty="0" err="1" smtClean="0"/>
                        <a:t>Кунина</a:t>
                      </a:r>
                      <a:r>
                        <a:rPr lang="ru-RU" sz="1400" dirty="0" smtClean="0"/>
                        <a:t> «Подстригите, меня пожалуйста».</a:t>
                      </a:r>
                      <a:endParaRPr lang="ru-RU" sz="1400" dirty="0"/>
                    </a:p>
                  </a:txBody>
                  <a:tcPr/>
                </a:tc>
                <a:tc>
                  <a:txBody>
                    <a:bodyPr/>
                    <a:lstStyle/>
                    <a:p>
                      <a:r>
                        <a:rPr lang="ru-RU" sz="1400" dirty="0" smtClean="0"/>
                        <a:t>Д/и «Что сначала, что потом».</a:t>
                      </a:r>
                    </a:p>
                    <a:p>
                      <a:r>
                        <a:rPr lang="ru-RU" sz="1400" dirty="0" smtClean="0"/>
                        <a:t>Рассказы детей из личного опыта «Как меня подстригал(а) мама».</a:t>
                      </a:r>
                    </a:p>
                    <a:p>
                      <a:r>
                        <a:rPr lang="ru-RU" sz="1400" dirty="0" smtClean="0"/>
                        <a:t>Просмотр видеозаписи «Наблюдение за трудом парикмахера».</a:t>
                      </a:r>
                      <a:endParaRPr lang="ru-RU" sz="1400" dirty="0"/>
                    </a:p>
                  </a:txBody>
                  <a:tcPr/>
                </a:tc>
                <a:tc>
                  <a:txBody>
                    <a:bodyPr/>
                    <a:lstStyle/>
                    <a:p>
                      <a:r>
                        <a:rPr lang="ru-RU" sz="1400" dirty="0" smtClean="0"/>
                        <a:t>Посылка с новыми атрибутами.</a:t>
                      </a:r>
                      <a:endParaRPr lang="ru-RU" sz="1400" dirty="0"/>
                    </a:p>
                  </a:txBody>
                  <a:tcPr/>
                </a:tc>
              </a:tr>
            </a:tbl>
          </a:graphicData>
        </a:graphic>
      </p:graphicFrame>
    </p:spTree>
    <p:extLst>
      <p:ext uri="{BB962C8B-B14F-4D97-AF65-F5344CB8AC3E}">
        <p14:creationId xmlns="" xmlns:p14="http://schemas.microsoft.com/office/powerpoint/2010/main" val="21400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93689" y="154305"/>
            <a:ext cx="7416824" cy="369332"/>
          </a:xfrm>
          <a:prstGeom prst="rect">
            <a:avLst/>
          </a:prstGeom>
        </p:spPr>
        <p:txBody>
          <a:bodyPr wrap="square">
            <a:spAutoFit/>
          </a:bodyPr>
          <a:lstStyle/>
          <a:p>
            <a:r>
              <a:rPr lang="ru-RU" b="1" dirty="0">
                <a:solidFill>
                  <a:schemeClr val="accent1">
                    <a:lumMod val="50000"/>
                  </a:schemeClr>
                </a:solidFill>
              </a:rPr>
              <a:t>Методическое наполнение к сюжетно-ролевой игре «Салон красоты».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2602640978"/>
              </p:ext>
            </p:extLst>
          </p:nvPr>
        </p:nvGraphicFramePr>
        <p:xfrm>
          <a:off x="1793689" y="632043"/>
          <a:ext cx="7098792" cy="5486400"/>
        </p:xfrm>
        <a:graphic>
          <a:graphicData uri="http://schemas.openxmlformats.org/drawingml/2006/table">
            <a:tbl>
              <a:tblPr firstRow="1" bandRow="1">
                <a:tableStyleId>{5C22544A-7EE6-4342-B048-85BDC9FD1C3A}</a:tableStyleId>
              </a:tblPr>
              <a:tblGrid>
                <a:gridCol w="834097"/>
                <a:gridCol w="2587156"/>
                <a:gridCol w="1902841"/>
                <a:gridCol w="1774698"/>
              </a:tblGrid>
              <a:tr h="766242">
                <a:tc>
                  <a:txBody>
                    <a:bodyPr/>
                    <a:lstStyle/>
                    <a:p>
                      <a:pPr algn="ctr"/>
                      <a:r>
                        <a:rPr lang="ru-RU" sz="1600" dirty="0" smtClean="0"/>
                        <a:t>Месяц</a:t>
                      </a:r>
                      <a:endParaRPr lang="ru-RU" sz="1600" dirty="0"/>
                    </a:p>
                  </a:txBody>
                  <a:tcPr/>
                </a:tc>
                <a:tc>
                  <a:txBody>
                    <a:bodyPr/>
                    <a:lstStyle/>
                    <a:p>
                      <a:pPr algn="ctr"/>
                      <a:r>
                        <a:rPr lang="ru-RU" sz="1600" dirty="0" smtClean="0"/>
                        <a:t>Специально организованная деятельность</a:t>
                      </a:r>
                      <a:endParaRPr lang="ru-RU" sz="1600" dirty="0"/>
                    </a:p>
                  </a:txBody>
                  <a:tcPr/>
                </a:tc>
                <a:tc>
                  <a:txBody>
                    <a:bodyPr/>
                    <a:lstStyle/>
                    <a:p>
                      <a:pPr algn="ctr"/>
                      <a:r>
                        <a:rPr lang="ru-RU" sz="1600" dirty="0" smtClean="0"/>
                        <a:t>Совместная деятельность с детьми</a:t>
                      </a:r>
                      <a:endParaRPr lang="ru-RU" sz="1600" dirty="0"/>
                    </a:p>
                  </a:txBody>
                  <a:tcPr/>
                </a:tc>
                <a:tc>
                  <a:txBody>
                    <a:bodyPr/>
                    <a:lstStyle/>
                    <a:p>
                      <a:pPr algn="ctr"/>
                      <a:r>
                        <a:rPr lang="ru-RU" sz="1600" dirty="0" smtClean="0"/>
                        <a:t>Мотивация к игре</a:t>
                      </a:r>
                      <a:endParaRPr lang="ru-RU" sz="1600" dirty="0"/>
                    </a:p>
                  </a:txBody>
                  <a:tcPr/>
                </a:tc>
              </a:tr>
              <a:tr h="370840">
                <a:tc>
                  <a:txBody>
                    <a:bodyPr/>
                    <a:lstStyle/>
                    <a:p>
                      <a:pPr algn="ctr"/>
                      <a:r>
                        <a:rPr lang="ru-RU" sz="1600" dirty="0" smtClean="0"/>
                        <a:t>Март</a:t>
                      </a:r>
                      <a:endParaRPr lang="ru-RU" sz="1600" dirty="0"/>
                    </a:p>
                  </a:txBody>
                  <a:tcPr vert="vert270"/>
                </a:tc>
                <a:tc>
                  <a:txBody>
                    <a:bodyPr/>
                    <a:lstStyle/>
                    <a:p>
                      <a:r>
                        <a:rPr lang="ru-RU" sz="1400" b="1" dirty="0" smtClean="0"/>
                        <a:t>Ознакомление с окружающим</a:t>
                      </a:r>
                    </a:p>
                    <a:p>
                      <a:r>
                        <a:rPr lang="ru-RU" sz="1400" dirty="0" smtClean="0"/>
                        <a:t>Тема: «Ознакомление с трудом модельера причёсок».</a:t>
                      </a:r>
                    </a:p>
                    <a:p>
                      <a:r>
                        <a:rPr lang="ru-RU" sz="1400" b="1" dirty="0" smtClean="0"/>
                        <a:t>Развитие речи</a:t>
                      </a:r>
                    </a:p>
                    <a:p>
                      <a:r>
                        <a:rPr lang="ru-RU" sz="1400" dirty="0" smtClean="0"/>
                        <a:t>Тема: Составление детьми рассказов о причёсках (вечерние, повседневные, мужские, женские).</a:t>
                      </a:r>
                    </a:p>
                    <a:p>
                      <a:r>
                        <a:rPr lang="ru-RU" sz="1400" b="1" dirty="0" smtClean="0"/>
                        <a:t>Художественная литература</a:t>
                      </a:r>
                    </a:p>
                    <a:p>
                      <a:r>
                        <a:rPr lang="ru-RU" sz="1400" dirty="0" smtClean="0"/>
                        <a:t>Тема: Чтение стихотворения М. Дружинина «Модельер причёсок».</a:t>
                      </a:r>
                      <a:endParaRPr lang="ru-RU" sz="1400" dirty="0"/>
                    </a:p>
                  </a:txBody>
                  <a:tcPr/>
                </a:tc>
                <a:tc>
                  <a:txBody>
                    <a:bodyPr/>
                    <a:lstStyle/>
                    <a:p>
                      <a:r>
                        <a:rPr lang="ru-RU" sz="1400" dirty="0" smtClean="0"/>
                        <a:t>С/р игра «Дети идут в выходные с родителями в салон красоты».</a:t>
                      </a:r>
                    </a:p>
                    <a:p>
                      <a:r>
                        <a:rPr lang="ru-RU" sz="1400" dirty="0" smtClean="0"/>
                        <a:t>Конкурс «Модельные причёски».</a:t>
                      </a:r>
                    </a:p>
                    <a:p>
                      <a:r>
                        <a:rPr lang="ru-RU" sz="1400" dirty="0" smtClean="0"/>
                        <a:t>Изготовление журнала причёсок.</a:t>
                      </a:r>
                      <a:endParaRPr lang="ru-RU" sz="1400" dirty="0"/>
                    </a:p>
                  </a:txBody>
                  <a:tcPr/>
                </a:tc>
                <a:tc>
                  <a:txBody>
                    <a:bodyPr/>
                    <a:lstStyle/>
                    <a:p>
                      <a:r>
                        <a:rPr lang="ru-RU" sz="1400" dirty="0" smtClean="0"/>
                        <a:t>Внесение новых атрибутов к игре.</a:t>
                      </a:r>
                    </a:p>
                    <a:p>
                      <a:r>
                        <a:rPr lang="ru-RU" sz="1400" dirty="0" smtClean="0"/>
                        <a:t>Приглашение на участие в конкурсе «Модельеров причёсок».</a:t>
                      </a:r>
                    </a:p>
                    <a:p>
                      <a:r>
                        <a:rPr lang="ru-RU" sz="1400" dirty="0" smtClean="0"/>
                        <a:t>Открытие нового отдела.</a:t>
                      </a:r>
                    </a:p>
                    <a:p>
                      <a:r>
                        <a:rPr lang="ru-RU" sz="1400" dirty="0" smtClean="0"/>
                        <a:t>Введение новой роли.</a:t>
                      </a:r>
                      <a:endParaRPr lang="ru-RU" sz="1400" dirty="0"/>
                    </a:p>
                  </a:txBody>
                  <a:tcPr/>
                </a:tc>
              </a:tr>
              <a:tr h="370840">
                <a:tc>
                  <a:txBody>
                    <a:bodyPr/>
                    <a:lstStyle/>
                    <a:p>
                      <a:pPr algn="ctr"/>
                      <a:endParaRPr lang="ru-RU" sz="1600" dirty="0"/>
                    </a:p>
                  </a:txBody>
                  <a:tcPr vert="vert270"/>
                </a:tc>
                <a:tc>
                  <a:txBody>
                    <a:bodyPr/>
                    <a:lstStyle/>
                    <a:p>
                      <a:r>
                        <a:rPr lang="ru-RU" sz="1400" b="1" dirty="0" smtClean="0"/>
                        <a:t>Ознакомление с окружающим</a:t>
                      </a:r>
                    </a:p>
                    <a:p>
                      <a:r>
                        <a:rPr lang="ru-RU" sz="1400" dirty="0" smtClean="0"/>
                        <a:t>Тема: Ввод в игру новой роли «Администратор».</a:t>
                      </a:r>
                    </a:p>
                    <a:p>
                      <a:r>
                        <a:rPr lang="ru-RU" sz="1400" b="1" dirty="0" smtClean="0"/>
                        <a:t>Развитие речи</a:t>
                      </a:r>
                    </a:p>
                    <a:p>
                      <a:r>
                        <a:rPr lang="ru-RU" sz="1400" dirty="0" smtClean="0"/>
                        <a:t>Тема: Д. Лившиц «Клиент».</a:t>
                      </a:r>
                    </a:p>
                    <a:p>
                      <a:r>
                        <a:rPr lang="ru-RU" sz="1400" b="1" dirty="0" smtClean="0"/>
                        <a:t>Художественная литература</a:t>
                      </a:r>
                    </a:p>
                    <a:p>
                      <a:r>
                        <a:rPr lang="ru-RU" sz="1400" dirty="0" smtClean="0"/>
                        <a:t>Тема: Чтение стихотворения А. Андреевой «Разные профессии».</a:t>
                      </a:r>
                      <a:endParaRPr lang="ru-RU" sz="1400" dirty="0"/>
                    </a:p>
                  </a:txBody>
                  <a:tcPr/>
                </a:tc>
                <a:tc>
                  <a:txBody>
                    <a:bodyPr/>
                    <a:lstStyle/>
                    <a:p>
                      <a:r>
                        <a:rPr lang="ru-RU" sz="1400" dirty="0" smtClean="0"/>
                        <a:t>Д/и «Город мастеров»</a:t>
                      </a:r>
                    </a:p>
                    <a:p>
                      <a:r>
                        <a:rPr lang="ru-RU" sz="1400" dirty="0" smtClean="0"/>
                        <a:t>Чтение пословиц о труде</a:t>
                      </a:r>
                    </a:p>
                    <a:p>
                      <a:r>
                        <a:rPr lang="ru-RU" sz="1400" dirty="0" smtClean="0"/>
                        <a:t>Д/и «Этикет». Школа изящных манер.</a:t>
                      </a:r>
                    </a:p>
                    <a:p>
                      <a:r>
                        <a:rPr lang="ru-RU" sz="1400" dirty="0" smtClean="0"/>
                        <a:t>Рассматривание картинок «Путаница».</a:t>
                      </a:r>
                      <a:endParaRPr lang="ru-RU" sz="1400" dirty="0"/>
                    </a:p>
                  </a:txBody>
                  <a:tcPr/>
                </a:tc>
                <a:tc>
                  <a:txBody>
                    <a:bodyPr/>
                    <a:lstStyle/>
                    <a:p>
                      <a:r>
                        <a:rPr lang="ru-RU" sz="1400" dirty="0" smtClean="0"/>
                        <a:t>Телеграмма: «Приглашение на утренник 8 марта».</a:t>
                      </a:r>
                    </a:p>
                    <a:p>
                      <a:r>
                        <a:rPr lang="ru-RU" sz="1400" dirty="0" smtClean="0"/>
                        <a:t>Введение новой роли.</a:t>
                      </a:r>
                      <a:endParaRPr lang="ru-RU" sz="1400" dirty="0"/>
                    </a:p>
                  </a:txBody>
                  <a:tcPr/>
                </a:tc>
              </a:tr>
            </a:tbl>
          </a:graphicData>
        </a:graphic>
      </p:graphicFrame>
    </p:spTree>
    <p:extLst>
      <p:ext uri="{BB962C8B-B14F-4D97-AF65-F5344CB8AC3E}">
        <p14:creationId xmlns="" xmlns:p14="http://schemas.microsoft.com/office/powerpoint/2010/main" val="100090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57200" y="1600200"/>
          <a:ext cx="8221872" cy="4525965"/>
        </p:xfrm>
        <a:graphic>
          <a:graphicData uri="http://schemas.openxmlformats.org/drawingml/2006/table">
            <a:tbl>
              <a:tblPr/>
              <a:tblGrid>
                <a:gridCol w="442955"/>
                <a:gridCol w="1002366"/>
                <a:gridCol w="720008"/>
                <a:gridCol w="931773"/>
                <a:gridCol w="790601"/>
                <a:gridCol w="691773"/>
                <a:gridCol w="1044718"/>
                <a:gridCol w="1030601"/>
                <a:gridCol w="875304"/>
                <a:gridCol w="691773"/>
              </a:tblGrid>
              <a:tr h="740976">
                <a:tc>
                  <a:txBody>
                    <a:bodyPr/>
                    <a:lstStyle/>
                    <a:p>
                      <a:pPr marL="0" marR="0" algn="just">
                        <a:lnSpc>
                          <a:spcPct val="150000"/>
                        </a:lnSpc>
                        <a:spcBef>
                          <a:spcPts val="0"/>
                        </a:spcBef>
                        <a:spcAft>
                          <a:spcPts val="0"/>
                        </a:spcAft>
                      </a:pPr>
                      <a:r>
                        <a:rPr lang="ru-RU" sz="400">
                          <a:latin typeface="Times New Roman"/>
                        </a:rPr>
                        <a:t>№</a:t>
                      </a:r>
                    </a:p>
                    <a:p>
                      <a:pPr marL="0" marR="0" algn="just">
                        <a:lnSpc>
                          <a:spcPct val="150000"/>
                        </a:lnSpc>
                        <a:spcBef>
                          <a:spcPts val="0"/>
                        </a:spcBef>
                        <a:spcAft>
                          <a:spcPts val="0"/>
                        </a:spcAft>
                      </a:pPr>
                      <a:r>
                        <a:rPr lang="ru-RU" sz="400">
                          <a:latin typeface="Times New Roman"/>
                        </a:rPr>
                        <a:t>п/п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Фамилия, имя ребенка</a:t>
                      </a:r>
                    </a:p>
                  </a:txBody>
                  <a:tcPr marL="135528" marR="135528" marT="10013" marB="10013">
                    <a:lnL>
                      <a:noFill/>
                    </a:lnL>
                    <a:lnR>
                      <a:noFill/>
                    </a:lnR>
                    <a:lnT>
                      <a:noFill/>
                    </a:lnT>
                    <a:lnB>
                      <a:noFill/>
                    </a:lnB>
                  </a:tcPr>
                </a:tc>
                <a:tc gridSpan="7">
                  <a:txBody>
                    <a:bodyPr/>
                    <a:lstStyle/>
                    <a:p>
                      <a:pPr marL="0" marR="0" algn="ctr">
                        <a:lnSpc>
                          <a:spcPct val="150000"/>
                        </a:lnSpc>
                        <a:spcBef>
                          <a:spcPts val="0"/>
                        </a:spcBef>
                        <a:spcAft>
                          <a:spcPts val="0"/>
                        </a:spcAft>
                      </a:pPr>
                      <a:r>
                        <a:rPr lang="ru-RU" sz="400" dirty="0">
                          <a:latin typeface="Times New Roman"/>
                        </a:rPr>
                        <a:t>Критерии сформированности игровых навыков</a:t>
                      </a:r>
                    </a:p>
                  </a:txBody>
                  <a:tcPr marL="135528" marR="135528" marT="10013" marB="10013">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algn="just">
                        <a:lnSpc>
                          <a:spcPct val="150000"/>
                        </a:lnSpc>
                        <a:spcBef>
                          <a:spcPts val="0"/>
                        </a:spcBef>
                        <a:spcAft>
                          <a:spcPts val="0"/>
                        </a:spcAft>
                      </a:pPr>
                      <a:r>
                        <a:rPr lang="ru-RU" sz="400">
                          <a:latin typeface="Times New Roman"/>
                        </a:rPr>
                        <a:t>Средний уровень</a:t>
                      </a:r>
                    </a:p>
                  </a:txBody>
                  <a:tcPr marL="135528" marR="135528" marT="10013" marB="10013">
                    <a:lnL>
                      <a:noFill/>
                    </a:lnL>
                    <a:lnR>
                      <a:noFill/>
                    </a:lnR>
                    <a:lnT>
                      <a:noFill/>
                    </a:lnT>
                    <a:lnB>
                      <a:noFill/>
                    </a:lnB>
                  </a:tcPr>
                </a:tc>
              </a:tr>
              <a:tr h="801055">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c>
                  <a:txBody>
                    <a:bodyPr/>
                    <a:lstStyle/>
                    <a:p>
                      <a:pPr marL="0" marR="0" algn="just">
                        <a:spcBef>
                          <a:spcPts val="0"/>
                        </a:spcBef>
                        <a:spcAft>
                          <a:spcPts val="0"/>
                        </a:spcAft>
                      </a:pPr>
                      <a:r>
                        <a:rPr lang="ru-RU" sz="400">
                          <a:latin typeface="Times New Roman"/>
                        </a:rPr>
                        <a:t>Распределение ролей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Основное содержание игры</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Ролевое поведение</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Игровые действия</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атрибутики и предметов-заместителей</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Использование ролевой речи</a:t>
                      </a:r>
                    </a:p>
                  </a:txBody>
                  <a:tcPr marL="135528" marR="135528" marT="10013" marB="10013">
                    <a:lnL>
                      <a:noFill/>
                    </a:lnL>
                    <a:lnR>
                      <a:noFill/>
                    </a:lnR>
                    <a:lnT>
                      <a:noFill/>
                    </a:lnT>
                    <a:lnB>
                      <a:noFill/>
                    </a:lnB>
                  </a:tcPr>
                </a:tc>
                <a:tc>
                  <a:txBody>
                    <a:bodyPr/>
                    <a:lstStyle/>
                    <a:p>
                      <a:pPr marL="0" marR="0" algn="just">
                        <a:spcBef>
                          <a:spcPts val="0"/>
                        </a:spcBef>
                        <a:spcAft>
                          <a:spcPts val="0"/>
                        </a:spcAft>
                      </a:pPr>
                      <a:r>
                        <a:rPr lang="ru-RU" sz="400">
                          <a:latin typeface="Times New Roman"/>
                        </a:rPr>
                        <a:t>Выполнение правил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endParaRPr lang="ru-RU" sz="400">
                        <a:latin typeface="Times New Roman"/>
                      </a:endParaRPr>
                    </a:p>
                  </a:txBody>
                  <a:tcPr marL="135528" marR="135528" marT="10013" marB="10013" anchor="ctr">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Аня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Коля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Денис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Антон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5</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Юля Л.</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6</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Лиза Т.</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7</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Вика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90383">
                <a:tc>
                  <a:txBody>
                    <a:bodyPr/>
                    <a:lstStyle/>
                    <a:p>
                      <a:pPr marL="0" marR="0" algn="just">
                        <a:lnSpc>
                          <a:spcPct val="150000"/>
                        </a:lnSpc>
                        <a:spcBef>
                          <a:spcPts val="0"/>
                        </a:spcBef>
                        <a:spcAft>
                          <a:spcPts val="0"/>
                        </a:spcAft>
                      </a:pPr>
                      <a:r>
                        <a:rPr lang="ru-RU" sz="400">
                          <a:latin typeface="Times New Roman"/>
                        </a:rPr>
                        <a:t>8</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Данил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9</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Р.</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10</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Ваня К.</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11</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Лена П.</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Маша С.</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Вова Х.</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r>
              <a:tr h="200264">
                <a:tc>
                  <a:txBody>
                    <a:bodyPr/>
                    <a:lstStyle/>
                    <a:p>
                      <a:pPr marL="0" marR="0" algn="just">
                        <a:lnSpc>
                          <a:spcPct val="150000"/>
                        </a:lnSpc>
                        <a:spcBef>
                          <a:spcPts val="0"/>
                        </a:spcBef>
                        <a:spcAft>
                          <a:spcPts val="0"/>
                        </a:spcAft>
                      </a:pPr>
                      <a:r>
                        <a:rPr lang="ru-RU" sz="400">
                          <a:latin typeface="Times New Roman"/>
                        </a:rPr>
                        <a:t>14</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Саша М.</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3</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a:latin typeface="Times New Roman"/>
                        </a:rPr>
                        <a:t>2</a:t>
                      </a:r>
                    </a:p>
                  </a:txBody>
                  <a:tcPr marL="135528" marR="135528" marT="10013" marB="10013">
                    <a:lnL>
                      <a:noFill/>
                    </a:lnL>
                    <a:lnR>
                      <a:noFill/>
                    </a:lnR>
                    <a:lnT>
                      <a:noFill/>
                    </a:lnT>
                    <a:lnB>
                      <a:noFill/>
                    </a:lnB>
                  </a:tcPr>
                </a:tc>
                <a:tc>
                  <a:txBody>
                    <a:bodyPr/>
                    <a:lstStyle/>
                    <a:p>
                      <a:pPr marL="0" marR="0" algn="just">
                        <a:lnSpc>
                          <a:spcPct val="150000"/>
                        </a:lnSpc>
                        <a:spcBef>
                          <a:spcPts val="0"/>
                        </a:spcBef>
                        <a:spcAft>
                          <a:spcPts val="0"/>
                        </a:spcAft>
                      </a:pPr>
                      <a:r>
                        <a:rPr lang="ru-RU" sz="400" dirty="0">
                          <a:latin typeface="Times New Roman"/>
                        </a:rPr>
                        <a:t>2</a:t>
                      </a:r>
                    </a:p>
                  </a:txBody>
                  <a:tcPr marL="135528" marR="135528" marT="10013" marB="10013">
                    <a:lnL>
                      <a:noFill/>
                    </a:lnL>
                    <a:lnR>
                      <a:noFill/>
                    </a:lnR>
                    <a:lnT>
                      <a:noFill/>
                    </a:lnT>
                    <a:lnB>
                      <a:noFill/>
                    </a:lnB>
                  </a:tcPr>
                </a:tc>
              </a:tr>
            </a:tbl>
          </a:graphicData>
        </a:graphic>
      </p:graphicFrame>
      <p:pic>
        <p:nvPicPr>
          <p:cNvPr id="51202" name="Picture 2" descr="http://wallpaper.zone/img/3129918.jpg"/>
          <p:cNvPicPr>
            <a:picLocks noChangeAspect="1" noChangeArrowheads="1"/>
          </p:cNvPicPr>
          <p:nvPr/>
        </p:nvPicPr>
        <p:blipFill>
          <a:blip r:embed="rId2"/>
          <a:srcRect/>
          <a:stretch>
            <a:fillRect/>
          </a:stretch>
        </p:blipFill>
        <p:spPr bwMode="auto">
          <a:xfrm>
            <a:off x="0" y="0"/>
            <a:ext cx="9286908" cy="6866930"/>
          </a:xfrm>
          <a:prstGeom prst="rect">
            <a:avLst/>
          </a:prstGeom>
          <a:noFill/>
        </p:spPr>
      </p:pic>
      <p:sp>
        <p:nvSpPr>
          <p:cNvPr id="3" name="Прямоугольник 2"/>
          <p:cNvSpPr/>
          <p:nvPr/>
        </p:nvSpPr>
        <p:spPr>
          <a:xfrm>
            <a:off x="1793689" y="154305"/>
            <a:ext cx="7416824" cy="369332"/>
          </a:xfrm>
          <a:prstGeom prst="rect">
            <a:avLst/>
          </a:prstGeom>
        </p:spPr>
        <p:txBody>
          <a:bodyPr wrap="square">
            <a:spAutoFit/>
          </a:bodyPr>
          <a:lstStyle/>
          <a:p>
            <a:r>
              <a:rPr lang="ru-RU" b="1" dirty="0">
                <a:solidFill>
                  <a:schemeClr val="accent1">
                    <a:lumMod val="50000"/>
                  </a:schemeClr>
                </a:solidFill>
              </a:rPr>
              <a:t>Методическое наполнение к сюжетно-ролевой игре «Салон красоты».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2602640978"/>
              </p:ext>
            </p:extLst>
          </p:nvPr>
        </p:nvGraphicFramePr>
        <p:xfrm>
          <a:off x="1793689" y="632043"/>
          <a:ext cx="7098792" cy="5913120"/>
        </p:xfrm>
        <a:graphic>
          <a:graphicData uri="http://schemas.openxmlformats.org/drawingml/2006/table">
            <a:tbl>
              <a:tblPr firstRow="1" bandRow="1">
                <a:tableStyleId>{5C22544A-7EE6-4342-B048-85BDC9FD1C3A}</a:tableStyleId>
              </a:tblPr>
              <a:tblGrid>
                <a:gridCol w="834097"/>
                <a:gridCol w="2372842"/>
                <a:gridCol w="2071702"/>
                <a:gridCol w="1820151"/>
              </a:tblGrid>
              <a:tr h="766242">
                <a:tc>
                  <a:txBody>
                    <a:bodyPr/>
                    <a:lstStyle/>
                    <a:p>
                      <a:pPr algn="ctr"/>
                      <a:r>
                        <a:rPr lang="ru-RU" sz="1600" dirty="0" smtClean="0"/>
                        <a:t>Месяц</a:t>
                      </a:r>
                      <a:endParaRPr lang="ru-RU" sz="1600" dirty="0"/>
                    </a:p>
                  </a:txBody>
                  <a:tcPr/>
                </a:tc>
                <a:tc>
                  <a:txBody>
                    <a:bodyPr/>
                    <a:lstStyle/>
                    <a:p>
                      <a:pPr algn="ctr"/>
                      <a:r>
                        <a:rPr lang="ru-RU" sz="1600" dirty="0" smtClean="0"/>
                        <a:t>Специально организованная деятельность</a:t>
                      </a:r>
                      <a:endParaRPr lang="ru-RU" sz="1600" dirty="0"/>
                    </a:p>
                  </a:txBody>
                  <a:tcPr/>
                </a:tc>
                <a:tc>
                  <a:txBody>
                    <a:bodyPr/>
                    <a:lstStyle/>
                    <a:p>
                      <a:pPr algn="ctr"/>
                      <a:r>
                        <a:rPr lang="ru-RU" sz="1600" dirty="0" smtClean="0"/>
                        <a:t>Совместная деятельность с детьми</a:t>
                      </a:r>
                      <a:endParaRPr lang="ru-RU" sz="1600" dirty="0"/>
                    </a:p>
                  </a:txBody>
                  <a:tcPr/>
                </a:tc>
                <a:tc>
                  <a:txBody>
                    <a:bodyPr/>
                    <a:lstStyle/>
                    <a:p>
                      <a:pPr algn="ctr"/>
                      <a:r>
                        <a:rPr lang="ru-RU" sz="1600" dirty="0" smtClean="0"/>
                        <a:t>Мотивация к игре</a:t>
                      </a:r>
                      <a:endParaRPr lang="ru-RU" sz="1600" dirty="0"/>
                    </a:p>
                  </a:txBody>
                  <a:tcPr/>
                </a:tc>
              </a:tr>
              <a:tr h="370840">
                <a:tc>
                  <a:txBody>
                    <a:bodyPr/>
                    <a:lstStyle/>
                    <a:p>
                      <a:pPr algn="ctr"/>
                      <a:r>
                        <a:rPr lang="ru-RU" sz="1600" dirty="0" smtClean="0"/>
                        <a:t>Апрель</a:t>
                      </a:r>
                      <a:endParaRPr lang="ru-RU" sz="1600" dirty="0"/>
                    </a:p>
                  </a:txBody>
                  <a:tcPr vert="vert270"/>
                </a:tc>
                <a:tc>
                  <a:txBody>
                    <a:bodyPr/>
                    <a:lstStyle/>
                    <a:p>
                      <a:r>
                        <a:rPr lang="ru-RU" sz="1400" kern="1200" baseline="0" dirty="0" smtClean="0"/>
                        <a:t>Ознакомление с окружающим </a:t>
                      </a:r>
                    </a:p>
                    <a:p>
                      <a:r>
                        <a:rPr lang="ru-RU" sz="1400" kern="1200" baseline="0" dirty="0" smtClean="0"/>
                        <a:t>Тема: Ознакомление с мастером маникюра. </a:t>
                      </a:r>
                    </a:p>
                    <a:p>
                      <a:r>
                        <a:rPr lang="ru-RU" sz="1400" kern="1200" baseline="0" dirty="0" smtClean="0"/>
                        <a:t>Развитие речи </a:t>
                      </a:r>
                    </a:p>
                    <a:p>
                      <a:r>
                        <a:rPr lang="ru-RU" sz="1400" kern="1200" baseline="0" dirty="0" smtClean="0"/>
                        <a:t>Тема: «Расписные ноготки» </a:t>
                      </a:r>
                    </a:p>
                    <a:p>
                      <a:r>
                        <a:rPr lang="ru-RU" sz="1400" kern="1200" baseline="0" dirty="0" smtClean="0"/>
                        <a:t>Художественная литература </a:t>
                      </a:r>
                    </a:p>
                    <a:p>
                      <a:r>
                        <a:rPr lang="ru-RU" sz="1400" kern="1200" baseline="0" dirty="0" smtClean="0"/>
                        <a:t>Тема: Чтение энциклопедии Юдина «Главное чудо света». </a:t>
                      </a:r>
                      <a:endParaRPr lang="ru-RU" sz="1400" kern="1200" baseline="0" dirty="0" smtClean="0">
                        <a:solidFill>
                          <a:schemeClr val="dk1"/>
                        </a:solidFill>
                        <a:latin typeface="+mn-lt"/>
                        <a:ea typeface="+mn-ea"/>
                        <a:cs typeface="+mn-cs"/>
                      </a:endParaRPr>
                    </a:p>
                  </a:txBody>
                  <a:tcPr/>
                </a:tc>
                <a:tc>
                  <a:txBody>
                    <a:bodyPr/>
                    <a:lstStyle/>
                    <a:p>
                      <a:r>
                        <a:rPr lang="ru-RU" sz="1400" kern="1200" baseline="0" dirty="0" smtClean="0"/>
                        <a:t>Д/и «Узнай по описанию» </a:t>
                      </a:r>
                    </a:p>
                    <a:p>
                      <a:r>
                        <a:rPr lang="ru-RU" sz="1400" kern="1200" baseline="0" dirty="0" smtClean="0"/>
                        <a:t>Подбор атрибутов к открытию нового кабинета.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baseline="0" dirty="0" smtClean="0"/>
                        <a:t>Рассматривание фотографий и журналов о дизайне ногтей.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baseline="0" dirty="0" smtClean="0"/>
                        <a:t>Д/и «Этикет». Школа изящных манер. 	</a:t>
                      </a:r>
                      <a:endParaRPr lang="ru-RU" sz="1400" kern="1200" baseline="0" dirty="0" smtClean="0">
                        <a:solidFill>
                          <a:schemeClr val="dk1"/>
                        </a:solidFill>
                        <a:latin typeface="+mn-lt"/>
                        <a:ea typeface="+mn-ea"/>
                        <a:cs typeface="+mn-cs"/>
                      </a:endParaRPr>
                    </a:p>
                  </a:txBody>
                  <a:tcPr/>
                </a:tc>
                <a:tc>
                  <a:txBody>
                    <a:bodyPr/>
                    <a:lstStyle/>
                    <a:p>
                      <a:r>
                        <a:rPr lang="ru-RU" sz="1400" kern="1200" baseline="0" dirty="0" smtClean="0"/>
                        <a:t>Введение новой роли. </a:t>
                      </a:r>
                    </a:p>
                    <a:p>
                      <a:r>
                        <a:rPr lang="ru-RU" sz="1400" kern="1200" baseline="0" dirty="0" smtClean="0"/>
                        <a:t>Открытие нового кабинета. </a:t>
                      </a:r>
                    </a:p>
                    <a:p>
                      <a:r>
                        <a:rPr lang="ru-RU" sz="1400" kern="1200" baseline="0" dirty="0" smtClean="0"/>
                        <a:t>Загадка: </a:t>
                      </a:r>
                    </a:p>
                    <a:p>
                      <a:r>
                        <a:rPr lang="ru-RU" sz="1400" kern="1200" baseline="0" dirty="0" smtClean="0"/>
                        <a:t>«Твои помощники взгляни десяток дружных братьев. Любят они, погляди, в яркие краски наряжаться». </a:t>
                      </a:r>
                      <a:endParaRPr lang="ru-RU" sz="1800" kern="1200" baseline="0" dirty="0" smtClean="0">
                        <a:solidFill>
                          <a:schemeClr val="dk1"/>
                        </a:solidFill>
                        <a:latin typeface="+mn-lt"/>
                        <a:ea typeface="+mn-ea"/>
                        <a:cs typeface="+mn-cs"/>
                      </a:endParaRPr>
                    </a:p>
                  </a:txBody>
                  <a:tcPr/>
                </a:tc>
              </a:tr>
              <a:tr h="370840">
                <a:tc>
                  <a:txBody>
                    <a:bodyPr/>
                    <a:lstStyle/>
                    <a:p>
                      <a:pPr algn="ctr"/>
                      <a:endParaRPr lang="ru-RU" sz="1600" dirty="0"/>
                    </a:p>
                  </a:txBody>
                  <a:tcPr vert="vert270"/>
                </a:tc>
                <a:tc>
                  <a:txBody>
                    <a:bodyPr/>
                    <a:lstStyle/>
                    <a:p>
                      <a:r>
                        <a:rPr lang="ru-RU" sz="1400" kern="1200" baseline="0" dirty="0" smtClean="0"/>
                        <a:t>Ознакомление с окружающим </a:t>
                      </a:r>
                    </a:p>
                    <a:p>
                      <a:r>
                        <a:rPr lang="ru-RU" sz="1400" kern="1200" baseline="0" dirty="0" smtClean="0"/>
                        <a:t>Тема: «История салона красоты» </a:t>
                      </a:r>
                    </a:p>
                    <a:p>
                      <a:r>
                        <a:rPr lang="ru-RU" sz="1400" kern="1200" baseline="0" dirty="0" smtClean="0"/>
                        <a:t>Развитие речи </a:t>
                      </a:r>
                    </a:p>
                    <a:p>
                      <a:r>
                        <a:rPr lang="ru-RU" sz="1400" kern="1200" baseline="0" dirty="0" smtClean="0"/>
                        <a:t>Тема: Составление рассказов «Как я был мастером в салоне» </a:t>
                      </a:r>
                    </a:p>
                    <a:p>
                      <a:r>
                        <a:rPr lang="ru-RU" sz="1400" kern="1200" baseline="0" dirty="0" smtClean="0"/>
                        <a:t>Художественная литература </a:t>
                      </a:r>
                    </a:p>
                    <a:p>
                      <a:r>
                        <a:rPr lang="ru-RU" sz="1400" kern="1200" baseline="0" dirty="0" smtClean="0"/>
                        <a:t>Тема: Б. </a:t>
                      </a:r>
                      <a:r>
                        <a:rPr lang="ru-RU" sz="1400" kern="1200" baseline="0" dirty="0" err="1" smtClean="0"/>
                        <a:t>Заходер</a:t>
                      </a:r>
                      <a:r>
                        <a:rPr lang="ru-RU" sz="1400" kern="1200" baseline="0" dirty="0" smtClean="0"/>
                        <a:t> «Приятная встреча» .</a:t>
                      </a:r>
                      <a:endParaRPr lang="ru-RU" sz="1400" kern="1200" baseline="0" dirty="0" smtClean="0">
                        <a:solidFill>
                          <a:schemeClr val="dk1"/>
                        </a:solidFill>
                        <a:latin typeface="+mn-lt"/>
                        <a:ea typeface="+mn-ea"/>
                        <a:cs typeface="+mn-cs"/>
                      </a:endParaRPr>
                    </a:p>
                  </a:txBody>
                  <a:tcPr/>
                </a:tc>
                <a:tc>
                  <a:txBody>
                    <a:bodyPr/>
                    <a:lstStyle/>
                    <a:p>
                      <a:r>
                        <a:rPr lang="ru-RU" sz="1400" kern="1200" baseline="0" dirty="0" smtClean="0"/>
                        <a:t>Д/и «Что нужно дизайнеру». </a:t>
                      </a:r>
                    </a:p>
                    <a:p>
                      <a:r>
                        <a:rPr lang="ru-RU" sz="1400" kern="1200" baseline="0" dirty="0" smtClean="0"/>
                        <a:t>Отгадывание загадок об орудиях труда. </a:t>
                      </a:r>
                    </a:p>
                    <a:p>
                      <a:r>
                        <a:rPr lang="ru-RU" sz="1400" kern="1200" baseline="0" dirty="0" smtClean="0"/>
                        <a:t>Рассматривание и обсуждение фото с причёсками. </a:t>
                      </a:r>
                    </a:p>
                    <a:p>
                      <a:r>
                        <a:rPr lang="ru-RU" sz="1400" kern="1200" baseline="0" dirty="0" smtClean="0"/>
                        <a:t>Д/и «Собираемся на работу». </a:t>
                      </a:r>
                    </a:p>
                    <a:p>
                      <a:r>
                        <a:rPr lang="ru-RU" sz="1400" kern="1200" baseline="0" dirty="0" smtClean="0"/>
                        <a:t>Мастер – класс. </a:t>
                      </a:r>
                    </a:p>
                    <a:p>
                      <a:r>
                        <a:rPr lang="ru-RU" sz="1400" kern="1200" baseline="0" dirty="0" smtClean="0"/>
                        <a:t>Изготовление с детьми вывески для дизайнера. </a:t>
                      </a:r>
                      <a:endParaRPr lang="ru-RU" sz="1400" kern="1200" baseline="0" dirty="0" smtClean="0">
                        <a:solidFill>
                          <a:schemeClr val="dk1"/>
                        </a:solidFill>
                        <a:latin typeface="+mn-lt"/>
                        <a:ea typeface="+mn-ea"/>
                        <a:cs typeface="+mn-cs"/>
                      </a:endParaRPr>
                    </a:p>
                  </a:txBody>
                  <a:tcPr/>
                </a:tc>
                <a:tc>
                  <a:txBody>
                    <a:bodyPr/>
                    <a:lstStyle/>
                    <a:p>
                      <a:r>
                        <a:rPr lang="ru-RU" sz="1400" kern="1200" baseline="0" dirty="0" smtClean="0"/>
                        <a:t>Предложить с помощью фишек выбрать профессию в салоне. </a:t>
                      </a:r>
                    </a:p>
                    <a:p>
                      <a:r>
                        <a:rPr lang="ru-RU" sz="1400" kern="1200" baseline="0" dirty="0" smtClean="0"/>
                        <a:t>Сообщение: «Вы уже многое узнали и можете поучить других, предлагаю поделиться опытом с другими детьми». 	</a:t>
                      </a:r>
                    </a:p>
                    <a:p>
                      <a:endParaRPr lang="ru-RU" sz="1400" dirty="0"/>
                    </a:p>
                  </a:txBody>
                  <a:tcPr/>
                </a:tc>
              </a:tr>
            </a:tbl>
          </a:graphicData>
        </a:graphic>
      </p:graphicFrame>
    </p:spTree>
    <p:extLst>
      <p:ext uri="{BB962C8B-B14F-4D97-AF65-F5344CB8AC3E}">
        <p14:creationId xmlns="" xmlns:p14="http://schemas.microsoft.com/office/powerpoint/2010/main" val="100090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588</TotalTime>
  <Words>5996</Words>
  <Application>Microsoft Office PowerPoint</Application>
  <PresentationFormat>Экран (4:3)</PresentationFormat>
  <Paragraphs>3706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Ретро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Максим</cp:lastModifiedBy>
  <cp:revision>84</cp:revision>
  <dcterms:created xsi:type="dcterms:W3CDTF">2016-12-19T16:37:42Z</dcterms:created>
  <dcterms:modified xsi:type="dcterms:W3CDTF">2017-01-19T12:19:44Z</dcterms:modified>
</cp:coreProperties>
</file>