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0" r:id="rId3"/>
    <p:sldId id="257" r:id="rId4"/>
    <p:sldId id="258" r:id="rId5"/>
    <p:sldId id="261" r:id="rId6"/>
    <p:sldId id="262" r:id="rId7"/>
    <p:sldId id="263" r:id="rId8"/>
    <p:sldId id="267" r:id="rId9"/>
    <p:sldId id="264" r:id="rId10"/>
    <p:sldId id="265" r:id="rId11"/>
    <p:sldId id="268" r:id="rId12"/>
    <p:sldId id="269" r:id="rId13"/>
    <p:sldId id="266" r:id="rId14"/>
    <p:sldId id="270" r:id="rId15"/>
    <p:sldId id="273" r:id="rId16"/>
    <p:sldId id="271" r:id="rId17"/>
    <p:sldId id="272" r:id="rId18"/>
    <p:sldId id="281" r:id="rId19"/>
    <p:sldId id="274" r:id="rId20"/>
    <p:sldId id="282" r:id="rId21"/>
    <p:sldId id="276" r:id="rId22"/>
    <p:sldId id="278" r:id="rId23"/>
    <p:sldId id="279" r:id="rId24"/>
    <p:sldId id="283" r:id="rId25"/>
    <p:sldId id="275" r:id="rId26"/>
    <p:sldId id="28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ACAE8-C084-46E4-875C-AC646ED01F5C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BE336-C033-4E9C-8838-871D90BFE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E336-C033-4E9C-8838-871D90BFE3C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8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E336-C033-4E9C-8838-871D90BFE3C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2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E336-C033-4E9C-8838-871D90BFE3C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1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B98B-5231-40BC-B522-38DC189AB858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7093-47E4-43EE-8A21-47A55254B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1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B98B-5231-40BC-B522-38DC189AB858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7093-47E4-43EE-8A21-47A55254B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2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B98B-5231-40BC-B522-38DC189AB858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7093-47E4-43EE-8A21-47A55254B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2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B98B-5231-40BC-B522-38DC189AB858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7093-47E4-43EE-8A21-47A55254B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2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B98B-5231-40BC-B522-38DC189AB858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7093-47E4-43EE-8A21-47A55254B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6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B98B-5231-40BC-B522-38DC189AB858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7093-47E4-43EE-8A21-47A55254B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9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B98B-5231-40BC-B522-38DC189AB858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7093-47E4-43EE-8A21-47A55254B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6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B98B-5231-40BC-B522-38DC189AB858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7093-47E4-43EE-8A21-47A55254B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3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B98B-5231-40BC-B522-38DC189AB858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7093-47E4-43EE-8A21-47A55254B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3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B98B-5231-40BC-B522-38DC189AB858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7093-47E4-43EE-8A21-47A55254B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5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B98B-5231-40BC-B522-38DC189AB858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7093-47E4-43EE-8A21-47A55254B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5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EB98B-5231-40BC-B522-38DC189AB858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F7093-47E4-43EE-8A21-47A55254B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0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_________Microsoft_Word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5447" y="410198"/>
            <a:ext cx="590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Научно-практическая конференция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8497" y="1264778"/>
            <a:ext cx="6486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Изучение в домашних условиях</a:t>
            </a:r>
            <a:endParaRPr lang="ru-RU" sz="2800" dirty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содержания пальмового </a:t>
            </a:r>
            <a:r>
              <a:rPr lang="ru-RU" sz="2800" b="1" dirty="0">
                <a:solidFill>
                  <a:srgbClr val="7030A0"/>
                </a:solidFill>
              </a:rPr>
              <a:t>масла </a:t>
            </a:r>
            <a:endParaRPr lang="ru-RU" sz="2800" dirty="0">
              <a:solidFill>
                <a:srgbClr val="7030A0"/>
              </a:solidFill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в продуктах </a:t>
            </a:r>
            <a:r>
              <a:rPr lang="ru-RU" sz="2800" b="1" dirty="0" smtClean="0">
                <a:solidFill>
                  <a:srgbClr val="7030A0"/>
                </a:solidFill>
              </a:rPr>
              <a:t>питания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4770" y="2705432"/>
            <a:ext cx="38199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Выполнила: Рахимова Лиана, 5класс</a:t>
            </a:r>
          </a:p>
          <a:p>
            <a:r>
              <a:rPr lang="ru-RU" sz="1400" dirty="0" smtClean="0"/>
              <a:t>Филиал МАОУ «Новатьяловская СОШ» МОУ Асланинская СОШ</a:t>
            </a:r>
          </a:p>
          <a:p>
            <a:endParaRPr lang="ru-RU" sz="1400" dirty="0" smtClean="0"/>
          </a:p>
          <a:p>
            <a:r>
              <a:rPr lang="ru-RU" sz="1400" dirty="0" smtClean="0"/>
              <a:t>Руководитель: Хайруллина Г.Х., учитель биологии и химии</a:t>
            </a:r>
          </a:p>
          <a:p>
            <a:r>
              <a:rPr lang="ru-RU" sz="1400" dirty="0" smtClean="0"/>
              <a:t>Филиал МАОУ «Новатьяловская СОШ» МОУ Асланинская СОШ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54011" y="6323888"/>
            <a:ext cx="342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Аслана,2016г.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9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42161" y="2401709"/>
            <a:ext cx="406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42161" y="1000800"/>
            <a:ext cx="227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Изучение этикетки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91" y="1593034"/>
            <a:ext cx="4410638" cy="3307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39" y="2213361"/>
            <a:ext cx="5121780" cy="384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0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595429"/>
              </p:ext>
            </p:extLst>
          </p:nvPr>
        </p:nvGraphicFramePr>
        <p:xfrm>
          <a:off x="0" y="-336464"/>
          <a:ext cx="12192000" cy="769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298"/>
                <a:gridCol w="3448702"/>
                <a:gridCol w="3080284"/>
                <a:gridCol w="1674976"/>
                <a:gridCol w="1777525"/>
                <a:gridCol w="1595215"/>
              </a:tblGrid>
              <a:tr h="935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образца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торговой марки</a:t>
                      </a:r>
                      <a:endParaRPr lang="ru-RU" sz="1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продуктов питания</a:t>
                      </a:r>
                      <a:endParaRPr lang="ru-RU" sz="1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годности 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указания нормативного документа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Изготовитель 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750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Масло сливочное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шоколадное»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 сухое обезжиренное,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сахар-песок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какое-порошок, </a:t>
                      </a:r>
                      <a:r>
                        <a:rPr lang="ru-RU" sz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эмульгаторы </a:t>
                      </a: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Е471, Е322</a:t>
                      </a:r>
                      <a:endParaRPr lang="ru-RU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суток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32899-2014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ТПК «Маслодел» Россия г. Екатеринбург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054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«Масло сливочное крестьянское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высший сорт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Пастеризованные сливки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суток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32261-2013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РосМасло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Россия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г.Тюмень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8847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Маргарин «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Пышка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Растительные масла,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вода,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эмульгаторы: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лецитин соевый, моно- 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диглицериды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жирных кислот, соль, регулятор кислотности лимонная кислота, консервант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сорбат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калия, натуральные красители: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аннато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куркумин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ароматизатор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сливочного масла, витамины А и 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суток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32118-2013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ЮнилеверРусь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 г. Москва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645" y="685664"/>
            <a:ext cx="1256081" cy="1638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391" y="2847604"/>
            <a:ext cx="1127581" cy="1229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507" y="4904730"/>
            <a:ext cx="128571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9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697340"/>
              </p:ext>
            </p:extLst>
          </p:nvPr>
        </p:nvGraphicFramePr>
        <p:xfrm>
          <a:off x="0" y="-336464"/>
          <a:ext cx="12192000" cy="1016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298"/>
                <a:gridCol w="3448702"/>
                <a:gridCol w="2823910"/>
                <a:gridCol w="1777526"/>
                <a:gridCol w="1768979"/>
                <a:gridCol w="1757585"/>
              </a:tblGrid>
              <a:tr h="998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образца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торговой марки</a:t>
                      </a:r>
                      <a:endParaRPr lang="ru-RU" sz="1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продуктов питания</a:t>
                      </a:r>
                      <a:endParaRPr lang="ru-RU" sz="11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годности 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указания нормативного документа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Изготовитель 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1353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Сыр плавленый  «Орбита спутника»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Вода питьевая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заменитель молочного жира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крахмал кукурузный, сыворотка молочная сухая, стабилизатор крахмал модифицированный, соль поваренная пищевая,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эмульгаторы Е 452, Е406,Е417,Е466,ароматизатор «Сыр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Эмменталь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идентичный натуральному, краситель бета-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каратин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суток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 71063300-001-2011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Ястро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Россия г. Омск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613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Мороженое «Золотой стандарт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 цельное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наполнитель «Чернослив- курага» (чернослив, курага, сахар, лимонная кислота, стабилизатор пектин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натуральные ароматизаторы сливы и абрикоса, натуральный пищевой краситель бета-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каратин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масло сливочное В, или молочный жир(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сахар, вафля, глазурь жировая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какаосодержащая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 вода, сироп глюкозы, арахис, сыворотка сухая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подсырная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молоко сухое обезжиренное, </a:t>
                      </a: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эмульгаторы, стабилизаторы,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натуральный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ароматизатор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ванилий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указан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ЮнилеверРусь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 г. Тула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03848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Шоколад славянские сладости «Добрыня» </a:t>
                      </a:r>
                      <a:endParaRPr lang="ru-RU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Сахар, какао тертое,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сухое цельное молоко,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эквивалент какао-масло, орех фундук жареный, какао порошок, </a:t>
                      </a: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эмульгатор Е322 (лецитин), </a:t>
                      </a:r>
                      <a:r>
                        <a:rPr lang="ru-RU" sz="12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ароматизатор</a:t>
                      </a:r>
                      <a:endParaRPr lang="ru-RU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месяцев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9125-94033738-2013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С-ООО «Сигма» Россия Калининградская область .г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Мамоново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33" y="941047"/>
            <a:ext cx="1476190" cy="1819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37" y="3418228"/>
            <a:ext cx="2113256" cy="2318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779" y="7205819"/>
            <a:ext cx="1685714" cy="2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9284" y="553997"/>
            <a:ext cx="5900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Вывод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889843"/>
            <a:ext cx="9753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1.Из таблицы видно, что только в составе маргарина «Пышка» указано содержание растительных  масел. Но нужно отметить, что изготовитель 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>
                <a:solidFill>
                  <a:srgbClr val="FF0000"/>
                </a:solidFill>
              </a:rPr>
              <a:t>указал </a:t>
            </a:r>
            <a:r>
              <a:rPr lang="ru-RU" b="1" dirty="0">
                <a:solidFill>
                  <a:srgbClr val="7030A0"/>
                </a:solidFill>
              </a:rPr>
              <a:t>какие растительные масла используются в производстве.  Остальные продукты по составу содержат молоко цельное, молоко сухое обезжиренное, пастеризованные сливки.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2.Все </a:t>
            </a:r>
            <a:r>
              <a:rPr lang="ru-RU" b="1" dirty="0">
                <a:solidFill>
                  <a:srgbClr val="7030A0"/>
                </a:solidFill>
              </a:rPr>
              <a:t>продукты кроме Масла сливочного крестьянского   содержит стабилизаторы, эмульгаторы ,а также ароматизаторы,  идентичный натуральному «Масло сливочное». Все эти вещества отрицательно действуют на организм человека, способствуют развитию различных заболеваний. </a:t>
            </a: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3.Срок годности продуктов указан во всех продуктах.</a:t>
            </a:r>
          </a:p>
          <a:p>
            <a:r>
              <a:rPr lang="ru-RU" b="1" dirty="0">
                <a:solidFill>
                  <a:srgbClr val="7030A0"/>
                </a:solidFill>
              </a:rPr>
              <a:t> 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4.Указания </a:t>
            </a:r>
            <a:r>
              <a:rPr lang="ru-RU" b="1" dirty="0">
                <a:solidFill>
                  <a:srgbClr val="7030A0"/>
                </a:solidFill>
              </a:rPr>
              <a:t>нормативного документа отсутствует  на этикетке мороженого        «Золотой стандарт».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5</a:t>
            </a:r>
            <a:r>
              <a:rPr lang="ru-RU" b="1" dirty="0">
                <a:solidFill>
                  <a:srgbClr val="7030A0"/>
                </a:solidFill>
              </a:rPr>
              <a:t>. Все изготовители  указывают свой адрес.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6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2224" y="392277"/>
            <a:ext cx="3390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стоимости продукта</a:t>
            </a: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8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70164"/>
              </p:ext>
            </p:extLst>
          </p:nvPr>
        </p:nvGraphicFramePr>
        <p:xfrm>
          <a:off x="0" y="1"/>
          <a:ext cx="5551714" cy="689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39"/>
                <a:gridCol w="3005290"/>
                <a:gridCol w="2068285"/>
              </a:tblGrid>
              <a:tr h="943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образца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торговой марки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продукта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Масло сливочное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шоколадное»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рублей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596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«Масло сливочное крестьянское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высший сорт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рубля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411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Маргарин «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Пышка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рублей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65" y="1142863"/>
            <a:ext cx="1256081" cy="1638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886" y="3150782"/>
            <a:ext cx="1127581" cy="1229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753" y="4545501"/>
            <a:ext cx="1285714" cy="1800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16986"/>
              </p:ext>
            </p:extLst>
          </p:nvPr>
        </p:nvGraphicFramePr>
        <p:xfrm>
          <a:off x="5660571" y="1"/>
          <a:ext cx="6281057" cy="678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/>
                <a:gridCol w="3719130"/>
                <a:gridCol w="1984984"/>
              </a:tblGrid>
              <a:tr h="641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образца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торговой марки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продукта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847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Сыр плавленый  «Орбита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спутника»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рублей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9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Мороженое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«Золотой стандарт»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65рублей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5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Шоколад славянские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сладости «Добрыня»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45рублей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663" y="674777"/>
            <a:ext cx="1475360" cy="1676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356" y="2236496"/>
            <a:ext cx="1666667" cy="1828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657" y="4495882"/>
            <a:ext cx="1142857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22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2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1858" y="849085"/>
            <a:ext cx="618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Вывод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0352" y="165333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Цена на изученные нами продукты  – масло сливочное шоколадное, масло сливочное крестьянское, шоколад  свыше 30 рублей, значит данные продукты не должны содержать пальмовое масло.</a:t>
            </a:r>
          </a:p>
          <a:p>
            <a:pPr marL="342900" indent="-342900">
              <a:buAutoNum type="arabicPeriod"/>
            </a:pPr>
            <a:r>
              <a:rPr lang="ru-RU" dirty="0" smtClean="0"/>
              <a:t>Сыр плавленый стоит всего 8 рублей, значит в его составе должно быть пальмовое масло</a:t>
            </a:r>
          </a:p>
          <a:p>
            <a:pPr marL="342900" indent="-342900">
              <a:buAutoNum type="arabicPeriod"/>
            </a:pPr>
            <a:r>
              <a:rPr lang="ru-RU" dirty="0" smtClean="0"/>
              <a:t>Маргарин </a:t>
            </a:r>
            <a:r>
              <a:rPr lang="ru-RU" dirty="0"/>
              <a:t> </a:t>
            </a:r>
            <a:r>
              <a:rPr lang="ru-RU" dirty="0" smtClean="0"/>
              <a:t>Пышка ниже стоимости масел  –всего 28 рублей. Значит в нем могут содержатся растительные жиры, а именно пальмовое масло.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239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65714" y="631371"/>
            <a:ext cx="4212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Проведение теста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8914" y="1261627"/>
            <a:ext cx="389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Исследование сыра плавленого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1707677"/>
            <a:ext cx="3325120" cy="2493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15" y="2815224"/>
            <a:ext cx="3193684" cy="23952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45" y="1220674"/>
            <a:ext cx="3033485" cy="22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59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1" y="313624"/>
            <a:ext cx="2795053" cy="2096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52" y="938453"/>
            <a:ext cx="3253099" cy="2439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16" y="1361769"/>
            <a:ext cx="2985331" cy="2238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41" y="3939612"/>
            <a:ext cx="3565304" cy="26739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954" y="3964879"/>
            <a:ext cx="3435306" cy="25764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0811"/>
            <a:ext cx="3565304" cy="26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0858" y="729734"/>
            <a:ext cx="1978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Проведение теста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049" y="1039435"/>
            <a:ext cx="5437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Исследование плиточного шоколада </a:t>
            </a:r>
            <a:r>
              <a:rPr lang="ru-RU" b="1" dirty="0" smtClean="0">
                <a:solidFill>
                  <a:srgbClr val="7030A0"/>
                </a:solidFill>
              </a:rPr>
              <a:t>и мороженого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9" y="1358324"/>
            <a:ext cx="3356849" cy="25176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2" y="1641997"/>
            <a:ext cx="4432555" cy="33244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87" y="2911361"/>
            <a:ext cx="4049486" cy="3037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52" y="3787909"/>
            <a:ext cx="3857001" cy="28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6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59" y="365125"/>
            <a:ext cx="5306785" cy="3537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615" y="3647291"/>
            <a:ext cx="5241471" cy="29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55" y="2730450"/>
            <a:ext cx="4016524" cy="30123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6" y="2537239"/>
            <a:ext cx="4232619" cy="3174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40" y="143427"/>
            <a:ext cx="3956323" cy="29672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38663" y="1428275"/>
            <a:ext cx="355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Масло сливочное крестьянское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6007693"/>
            <a:ext cx="4221622" cy="36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Масло </a:t>
            </a:r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ливочное шоколадное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2112" y="6049546"/>
            <a:ext cx="327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Маргарин «Пышка»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0858" y="729734"/>
            <a:ext cx="1978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Проведение теста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4677" y="1524426"/>
            <a:ext cx="4964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Исследование масла сливочного крестьянского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08" y="3526976"/>
            <a:ext cx="3746483" cy="2809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27" y="1893758"/>
            <a:ext cx="3837215" cy="43110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9791" y="2471057"/>
            <a:ext cx="304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Температура плавления при нагревании= </a:t>
            </a:r>
            <a:r>
              <a:rPr lang="ru-RU" dirty="0" smtClean="0">
                <a:solidFill>
                  <a:srgbClr val="FF0000"/>
                </a:solidFill>
              </a:rPr>
              <a:t>34</a:t>
            </a:r>
            <a:r>
              <a:rPr lang="en-US" sz="1600" dirty="0" smtClean="0">
                <a:solidFill>
                  <a:srgbClr val="FF0000"/>
                </a:solidFill>
              </a:rPr>
              <a:t>°C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0858" y="729734"/>
            <a:ext cx="1978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Проведение теста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2340" y="1524426"/>
            <a:ext cx="3788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Исследование масла 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шоколадного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9791" y="2471057"/>
            <a:ext cx="304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Температура плавления при нагревании= </a:t>
            </a:r>
            <a:r>
              <a:rPr lang="ru-RU" dirty="0" smtClean="0">
                <a:solidFill>
                  <a:srgbClr val="FF0000"/>
                </a:solidFill>
              </a:rPr>
              <a:t>36</a:t>
            </a:r>
            <a:r>
              <a:rPr lang="en-US" sz="1600" dirty="0" smtClean="0">
                <a:solidFill>
                  <a:srgbClr val="FF0000"/>
                </a:solidFill>
              </a:rPr>
              <a:t>°C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94" y="3214189"/>
            <a:ext cx="4246249" cy="3184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36" y="1362447"/>
            <a:ext cx="4858415" cy="36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0858" y="729734"/>
            <a:ext cx="1978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Проведение теста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8830" y="1524426"/>
            <a:ext cx="275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Исследование маргарина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8242" y="1995952"/>
            <a:ext cx="304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Температура плавления при нагревании= </a:t>
            </a:r>
            <a:r>
              <a:rPr lang="ru-RU" dirty="0" smtClean="0">
                <a:solidFill>
                  <a:srgbClr val="FF0000"/>
                </a:solidFill>
              </a:rPr>
              <a:t>39</a:t>
            </a:r>
            <a:r>
              <a:rPr lang="en-US" sz="1600" dirty="0" smtClean="0">
                <a:solidFill>
                  <a:srgbClr val="FF0000"/>
                </a:solidFill>
              </a:rPr>
              <a:t>°C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5" y="1274199"/>
            <a:ext cx="5419174" cy="4064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41" y="2960347"/>
            <a:ext cx="3918857" cy="29391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60" y="2598465"/>
            <a:ext cx="3975303" cy="2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1858" y="849085"/>
            <a:ext cx="618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Вывод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0632" y="2016807"/>
            <a:ext cx="8631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Исходя из полученных результатов можно сделать следующий вывод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Указав на этикетке основное сырье для получения продукта изготовители  нас не обманули. Именно в производстве маргарина «Пышка» использовался растительный жир- пальмовое масло и нам удалось обнаружить его  проводя простые тесты  в</a:t>
            </a:r>
          </a:p>
          <a:p>
            <a:r>
              <a:rPr lang="ru-RU" dirty="0" smtClean="0"/>
              <a:t>домашних условиях.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2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5428" y="884760"/>
            <a:ext cx="618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Наши рекомендации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1" y="1568431"/>
            <a:ext cx="1007264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свести к минимуму вред пальмового масла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 - читайте этикетку – иногда наличие пальмового масла оговорено.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 - наличие в составе безымянных «растительных жиров» должно насторожить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 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покупайте кондитерские изделия с длительным сроком хранения (месяцы).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если Вы любите шоколад, есть простой способ проверки шоколада на наличие в нем пальмового масла – подержать кусочек шоколадки в руках. Если она не тает в руках (а зачастую и во рту) – верный признак присутствия пальмового масла.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5825" y="2602829"/>
            <a:ext cx="7056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Спасибо за внимание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0632" y="2016807"/>
            <a:ext cx="863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05286" y="3948157"/>
            <a:ext cx="440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Будьте здоровы!</a:t>
            </a:r>
            <a:endParaRPr lang="ru-RU" sz="36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5447" y="410198"/>
            <a:ext cx="3461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Цель исследования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395" y="1845256"/>
            <a:ext cx="6486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Изучение </a:t>
            </a:r>
            <a:r>
              <a:rPr lang="ru-RU" sz="2400" b="1" dirty="0" smtClean="0">
                <a:solidFill>
                  <a:srgbClr val="7030A0"/>
                </a:solidFill>
              </a:rPr>
              <a:t>содержания пальмового </a:t>
            </a:r>
            <a:r>
              <a:rPr lang="ru-RU" sz="2400" b="1" dirty="0">
                <a:solidFill>
                  <a:srgbClr val="7030A0"/>
                </a:solidFill>
              </a:rPr>
              <a:t>масла 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в продуктах </a:t>
            </a:r>
            <a:r>
              <a:rPr lang="ru-RU" sz="2400" b="1" dirty="0" smtClean="0">
                <a:solidFill>
                  <a:srgbClr val="7030A0"/>
                </a:solidFill>
              </a:rPr>
              <a:t>питания в домашних условиях и его влияние на организм человека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7817" y="389894"/>
            <a:ext cx="590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Задачи исследования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9100" y="924048"/>
            <a:ext cx="85927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Изучить научную литературу и интернет-источники для изучения свойств пальмового масла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Провести собственные исследования по определению содержания пальмового масла в некоторых продуктах питания в домашних условиях.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Выработать </a:t>
            </a:r>
            <a:r>
              <a:rPr lang="ru-RU" sz="2400" dirty="0"/>
              <a:t>рекомендации по экологически безопасному питанию.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4785" y="2632105"/>
            <a:ext cx="381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54011" y="6323888"/>
            <a:ext cx="342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92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2879" y="1914599"/>
            <a:ext cx="4067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масло </a:t>
            </a:r>
            <a:r>
              <a:rPr lang="ru-RU" dirty="0"/>
              <a:t>сливочное </a:t>
            </a:r>
            <a:r>
              <a:rPr lang="ru-RU" dirty="0" smtClean="0"/>
              <a:t>коровье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масло сливочное </a:t>
            </a:r>
            <a:r>
              <a:rPr lang="ru-RU" dirty="0" smtClean="0"/>
              <a:t>шоколадное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</a:t>
            </a:r>
            <a:r>
              <a:rPr lang="ru-RU" dirty="0" smtClean="0"/>
              <a:t>аргарин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шоколад </a:t>
            </a:r>
            <a:r>
              <a:rPr lang="ru-RU" dirty="0" smtClean="0"/>
              <a:t>плиточный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сыр </a:t>
            </a:r>
            <a:r>
              <a:rPr lang="ru-RU" dirty="0" smtClean="0"/>
              <a:t>плавленый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мороженое.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2161" y="1000800"/>
            <a:ext cx="4332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Объекты исследования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7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54097" y="1235370"/>
            <a:ext cx="5546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Пальмовое масло </a:t>
            </a:r>
            <a:r>
              <a:rPr lang="ru-RU" dirty="0"/>
              <a:t>– это растительное масло, которое получают из семян или плодов особой масличной пальмы (</a:t>
            </a:r>
            <a:r>
              <a:rPr lang="ru-RU" dirty="0" err="1"/>
              <a:t>Elaeis</a:t>
            </a:r>
            <a:r>
              <a:rPr lang="ru-RU" dirty="0"/>
              <a:t> </a:t>
            </a:r>
            <a:r>
              <a:rPr lang="ru-RU" dirty="0" err="1"/>
              <a:t>guineensis</a:t>
            </a:r>
            <a:r>
              <a:rPr lang="ru-RU" dirty="0"/>
              <a:t>). В сравнении с другими маслами пальмовое масло </a:t>
            </a:r>
            <a:r>
              <a:rPr lang="ru-RU" dirty="0">
                <a:solidFill>
                  <a:srgbClr val="FF0000"/>
                </a:solidFill>
              </a:rPr>
              <a:t>содержит очень много насыщенных жирных кислот 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которые</a:t>
            </a:r>
            <a:r>
              <a:rPr lang="ru-RU" dirty="0"/>
              <a:t>, как считается, имеют свойство </a:t>
            </a:r>
            <a:r>
              <a:rPr lang="ru-RU" dirty="0">
                <a:solidFill>
                  <a:srgbClr val="6600FF"/>
                </a:solidFill>
              </a:rPr>
              <a:t>откладываться </a:t>
            </a:r>
            <a:r>
              <a:rPr lang="ru-RU" dirty="0">
                <a:solidFill>
                  <a:srgbClr val="7030A0"/>
                </a:solidFill>
              </a:rPr>
              <a:t>в </a:t>
            </a:r>
            <a:r>
              <a:rPr lang="ru-RU" dirty="0" smtClean="0">
                <a:solidFill>
                  <a:srgbClr val="7030A0"/>
                </a:solidFill>
              </a:rPr>
              <a:t>организме.</a:t>
            </a:r>
            <a:r>
              <a:rPr lang="ru-RU" dirty="0"/>
              <a:t>	</a:t>
            </a:r>
          </a:p>
        </p:txBody>
      </p:sp>
      <p:pic>
        <p:nvPicPr>
          <p:cNvPr id="10" name="Рисунок 9" descr="Рабочий в Малайз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5" y="3429000"/>
            <a:ext cx="4060975" cy="313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vesti-rzn.ru/sites/default/files/styles/im_news/public/content/news/41618_1436337094.jpg?itok=oYFwcP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10" y="706782"/>
            <a:ext cx="3247906" cy="2357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Плоды нормальных и дефектных пальм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33" y="3429000"/>
            <a:ext cx="2202782" cy="326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biomolecula.ru/includes/doc_photo.php?view=179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47" y="4267995"/>
            <a:ext cx="4715327" cy="1993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50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2464" y="461473"/>
            <a:ext cx="639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Содержание жирных кислот в растительных маслах (%)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026954"/>
              </p:ext>
            </p:extLst>
          </p:nvPr>
        </p:nvGraphicFramePr>
        <p:xfrm>
          <a:off x="1524000" y="1010414"/>
          <a:ext cx="8742348" cy="390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Документ" r:id="rId4" imgW="5795666" imgH="4198460" progId="Word.Document.12">
                  <p:embed/>
                </p:oleObj>
              </mc:Choice>
              <mc:Fallback>
                <p:oleObj name="Документ" r:id="rId4" imgW="5795666" imgH="41984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1010414"/>
                        <a:ext cx="8742348" cy="3900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17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19073" y="523189"/>
            <a:ext cx="4332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Влияние на здоровье человека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9791" y="1002913"/>
            <a:ext cx="92123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Попадая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пищеварительный тракт, оно постепенно попадает в желудок и становится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достаточно липкой массой, которая не способна полноценно расщепиться и готова на своем пути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закупорить все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/>
              <a:t>2.Благодаря </a:t>
            </a:r>
            <a:r>
              <a:rPr lang="ru-RU" dirty="0">
                <a:solidFill>
                  <a:srgbClr val="FF0000"/>
                </a:solidFill>
              </a:rPr>
              <a:t>высокому содержанию </a:t>
            </a:r>
            <a:r>
              <a:rPr lang="ru-RU" dirty="0"/>
              <a:t>в составе пальмового масла доли жирных насыщенных кислот </a:t>
            </a:r>
            <a:r>
              <a:rPr lang="ru-RU" dirty="0" smtClean="0"/>
              <a:t>оно </a:t>
            </a:r>
            <a:r>
              <a:rPr lang="ru-RU" dirty="0"/>
              <a:t>значительно </a:t>
            </a:r>
            <a:r>
              <a:rPr lang="ru-RU" dirty="0">
                <a:solidFill>
                  <a:srgbClr val="FF0000"/>
                </a:solidFill>
              </a:rPr>
              <a:t>повышает уровень холестерина в крови</a:t>
            </a:r>
            <a:r>
              <a:rPr lang="ru-RU" dirty="0" smtClean="0"/>
              <a:t>.</a:t>
            </a: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Пальмовое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масло вредно и тем, что обладает сильнейшим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канцерогенным действием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4.Пальмовое </a:t>
            </a:r>
            <a:r>
              <a:rPr lang="ru-RU" dirty="0"/>
              <a:t>масло  значительно </a:t>
            </a:r>
            <a:r>
              <a:rPr lang="ru-RU" dirty="0">
                <a:solidFill>
                  <a:srgbClr val="FF0000"/>
                </a:solidFill>
              </a:rPr>
              <a:t>усиливать вкус продукта</a:t>
            </a:r>
            <a:r>
              <a:rPr lang="ru-RU" dirty="0"/>
              <a:t>, в состав которого входит. Пирожные или конфеты становятся чрезвычайно вкусными, их хочется есть снова и снова, а это </a:t>
            </a:r>
            <a:r>
              <a:rPr lang="ru-RU" dirty="0">
                <a:solidFill>
                  <a:srgbClr val="FF0000"/>
                </a:solidFill>
              </a:rPr>
              <a:t>лишние калории и лишний вес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01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791" y="4049561"/>
            <a:ext cx="11430000" cy="1764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foods_animation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42160" y="1000800"/>
            <a:ext cx="558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Собственные исследования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8479" y="2102265"/>
            <a:ext cx="73237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Изучение этикетки продукта 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Изучение стоимости продукта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Проведение тестов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24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960</Words>
  <Application>Microsoft Office PowerPoint</Application>
  <PresentationFormat>Широкоэкранный</PresentationFormat>
  <Paragraphs>200</Paragraphs>
  <Slides>26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Times New Roman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33</cp:revision>
  <dcterms:created xsi:type="dcterms:W3CDTF">2016-03-25T08:03:58Z</dcterms:created>
  <dcterms:modified xsi:type="dcterms:W3CDTF">2016-04-19T08:19:11Z</dcterms:modified>
</cp:coreProperties>
</file>